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6" r:id="rId7"/>
    <p:sldId id="265" r:id="rId8"/>
    <p:sldId id="262" r:id="rId9"/>
    <p:sldId id="259" r:id="rId10"/>
    <p:sldId id="260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02F-B5D5-46F5-98AA-B6425AA9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1019A-BD19-4411-8A26-D7E128965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74B4-FEB9-4AE3-9303-558816A8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F62F-2C1F-4C4F-AFEB-D28110A3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ECC1-FC98-4791-8187-00889B72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503-0BC9-4423-A98D-2A03CA55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A40FD-1F0D-4EA1-A4F8-291FD5EAE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6B43-4AB5-4B31-926C-0F3CFBD6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D629-C912-42D5-B3D7-D9BA809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0A7A-449D-48DE-99A0-739420C1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0DA33-0528-4172-89F8-C9265A335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47FD8-5683-4136-9484-6EE12FE07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0332F-B1BC-419E-9EE5-24E618FF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1D7-0B10-46DB-95C7-EEEFF517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83AB-8942-4FBA-A21B-94F60E1C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318F-78DE-4075-A4DF-C99D6C0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42F3D-D868-4EE5-9BD9-8C220AC7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EF23-839A-44A9-A844-495E5F64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3C11-B52C-45B4-B42D-A127ED15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4374-3747-4CB3-934E-EB572B31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A34C-0044-4C0A-8C31-520D06C2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1675-DC4F-4C14-9B2C-039B99F7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C5AA-AE30-4F12-BB64-7F694B5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8705-AEFD-441C-9E48-20A0C63A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E7B7-B8A8-4CC7-8791-41E8171D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77BA-CB4E-445B-9618-12C816B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5AAD-3CB8-40EB-919E-20A5E9579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15F00-52C6-40DF-9955-42FBF75F2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A0A4F-BFF9-49A6-AA8D-BE9757A2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2EA4-EB7A-4C42-A33C-9352ECC7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E855A-0F4D-43E3-9899-CED3A6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DA56-0F28-44A7-8B12-30C23089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1232B-6481-4E24-802F-7FD8E96F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912-B21A-40E1-961B-5EF2F8AA2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8826A-B081-4EB6-8799-F50FCD3BB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9F0B2-B75B-40E4-A980-C5C402E5F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551FA-F52D-4241-B06B-21C30157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17679-F950-41BF-B42B-D8487DF1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28587-CC72-46CA-8CAB-EDC80B40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9E3C-B076-46A6-B8E1-4AA47853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38122-F8B7-4AE0-A5F6-30FA653D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7A8B-D1F3-4B0C-8CE9-6C8A1D0F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04E4F-14EF-4090-8EE9-D3BD49C6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C8122-9C90-40B8-8587-0DF81EEB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7540B-1165-4EC8-896F-433C056C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9324B-34F7-4DBA-A531-427279C6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D7D7-EB87-436E-9596-E1D019EF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C84D-0E5E-41DC-A664-A7A49D53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76487-5D8E-488A-98CB-A5E846664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464C-D72D-40B1-BB99-9D8C0A1B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401CC-EE69-4020-9744-F92B73D5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B16FD-EB1A-4286-AA78-A68428E8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D68D-2D77-4AD9-8F00-B3ABD7CE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8F975-A300-4D95-AF53-1F493BEBA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3F898-9260-4D3C-9F26-481FCFDA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1347C-A4ED-4E35-95DA-843B9627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02AFA-06F9-4CF4-B259-31922060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13E1-DAFB-4195-9883-2A2F6B26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97CDC-FF68-44BC-BDA1-9EF14EAB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312C7-C653-473D-AA50-0E7833E3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DCCF-CDDA-489F-B4CE-D7132199C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E66B-93D6-4610-A1A1-589C855ECD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D106-0CBB-4F8C-98B7-8C6A8A0A4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652A-E096-457B-96BD-5B23FCA8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1FF8-324F-4ACC-89E8-C7B535CE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maps/DV6U3qGxqwuA3FbA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Volnay@etsi.org" TargetMode="External"/><Relationship Id="rId2" Type="http://schemas.openxmlformats.org/officeDocument/2006/relationships/hyperlink" Target="mailto:Emmanuelle.Wurffel@ets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dric.Hiegel@etsi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lagnac.klepierre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6A3FB-2214-4B8B-ABAA-37CF4AE8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79"/>
            <a:ext cx="12192000" cy="3522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FEBC0-A26E-42D6-B88D-C8ADAD559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10" y="3095403"/>
            <a:ext cx="3967415" cy="2387600"/>
          </a:xfrm>
        </p:spPr>
        <p:txBody>
          <a:bodyPr/>
          <a:lstStyle/>
          <a:p>
            <a:pPr algn="l"/>
            <a:r>
              <a:rPr lang="en-US" b="1" dirty="0"/>
              <a:t>RAN4#108 </a:t>
            </a:r>
            <a:br>
              <a:rPr lang="en-US" b="1" dirty="0"/>
            </a:br>
            <a:r>
              <a:rPr lang="en-US" b="1" dirty="0"/>
              <a:t>Toulouse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18E1F-8770-4452-A1D8-A3FAFF5CB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10" y="5575078"/>
            <a:ext cx="3825551" cy="760408"/>
          </a:xfrm>
        </p:spPr>
        <p:txBody>
          <a:bodyPr/>
          <a:lstStyle/>
          <a:p>
            <a:pPr algn="l"/>
            <a:r>
              <a:rPr lang="en-US" b="1" dirty="0"/>
              <a:t>August 21-25 2023</a:t>
            </a:r>
          </a:p>
        </p:txBody>
      </p:sp>
      <p:pic>
        <p:nvPicPr>
          <p:cNvPr id="4098" name="Picture 2" descr="Panoramique de la Garonne à Toulouse au cocher du soleil en Haute-Garonne,  en Occitanie, France Photos | Adobe Stock">
            <a:extLst>
              <a:ext uri="{FF2B5EF4-FFF2-40B4-BE49-F238E27FC236}">
                <a16:creationId xmlns:a16="http://schemas.microsoft.com/office/drawing/2014/main" id="{5C1B57A1-7172-4F3E-ABD2-EBEBE3B4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9" y="4816867"/>
            <a:ext cx="6584302" cy="20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3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FF1DD-913E-4E53-A6AD-3547F20F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436"/>
            <a:ext cx="12192000" cy="60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6249-BFC1-4312-BE35-92450AEA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/>
          <a:lstStyle/>
          <a:p>
            <a:r>
              <a:rPr lang="en-US" b="1" dirty="0"/>
              <a:t>COVID19 Where to get tested (if needed)?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4CED-5E91-4516-B582-54775A8B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Downtown Toulouse: </a:t>
            </a:r>
          </a:p>
          <a:p>
            <a:r>
              <a:rPr lang="en-US" dirty="0" err="1"/>
              <a:t>Laboratoire</a:t>
            </a:r>
            <a:r>
              <a:rPr lang="en-US" dirty="0"/>
              <a:t> INOVIE CBM </a:t>
            </a:r>
            <a:r>
              <a:rPr lang="en-US" dirty="0" err="1"/>
              <a:t>Tlse</a:t>
            </a:r>
            <a:r>
              <a:rPr lang="en-US" dirty="0"/>
              <a:t> </a:t>
            </a:r>
            <a:r>
              <a:rPr lang="en-US" dirty="0" err="1"/>
              <a:t>Compans</a:t>
            </a:r>
            <a:r>
              <a:rPr lang="en-US" dirty="0"/>
              <a:t> 0561212331 </a:t>
            </a:r>
          </a:p>
          <a:p>
            <a:pPr lvl="1"/>
            <a:r>
              <a:rPr lang="en-US" dirty="0"/>
              <a:t>5 BD Maréchal Leclerc</a:t>
            </a:r>
          </a:p>
          <a:p>
            <a:r>
              <a:rPr lang="en-US" dirty="0" err="1"/>
              <a:t>Laboratoire</a:t>
            </a:r>
            <a:r>
              <a:rPr lang="en-US" dirty="0"/>
              <a:t> INOVIE CBM Jean </a:t>
            </a:r>
            <a:r>
              <a:rPr lang="en-US" dirty="0" err="1"/>
              <a:t>Jaurès</a:t>
            </a:r>
            <a:r>
              <a:rPr lang="en-US" dirty="0"/>
              <a:t> 0561627979 </a:t>
            </a:r>
          </a:p>
          <a:p>
            <a:pPr lvl="1"/>
            <a:r>
              <a:rPr lang="en-US" dirty="0"/>
              <a:t>71 </a:t>
            </a:r>
            <a:r>
              <a:rPr lang="en-US" dirty="0" err="1"/>
              <a:t>allées</a:t>
            </a:r>
            <a:r>
              <a:rPr lang="en-US" dirty="0"/>
              <a:t> Jean-</a:t>
            </a:r>
            <a:r>
              <a:rPr lang="en-US" dirty="0" err="1"/>
              <a:t>Jaurès</a:t>
            </a:r>
            <a:endParaRPr lang="en-US" dirty="0"/>
          </a:p>
          <a:p>
            <a:r>
              <a:rPr lang="en-US" dirty="0"/>
              <a:t>Do not forget to bring your ID and please write on a paper your email address - Payment by credit card.</a:t>
            </a:r>
          </a:p>
        </p:txBody>
      </p:sp>
    </p:spTree>
    <p:extLst>
      <p:ext uri="{BB962C8B-B14F-4D97-AF65-F5344CB8AC3E}">
        <p14:creationId xmlns:p14="http://schemas.microsoft.com/office/powerpoint/2010/main" val="241731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6249-BFC1-4312-BE35-92450AEA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83" y="2789543"/>
            <a:ext cx="10515600" cy="717055"/>
          </a:xfrm>
        </p:spPr>
        <p:txBody>
          <a:bodyPr/>
          <a:lstStyle/>
          <a:p>
            <a:r>
              <a:rPr lang="en-US" b="1" dirty="0"/>
              <a:t>Enjoy your meeting in Toulouse!</a:t>
            </a:r>
          </a:p>
        </p:txBody>
      </p:sp>
    </p:spTree>
    <p:extLst>
      <p:ext uri="{BB962C8B-B14F-4D97-AF65-F5344CB8AC3E}">
        <p14:creationId xmlns:p14="http://schemas.microsoft.com/office/powerpoint/2010/main" val="112697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B875-ADF3-4E0D-A21B-CFE1F9F0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0"/>
            <a:ext cx="10515600" cy="939568"/>
          </a:xfrm>
        </p:spPr>
        <p:txBody>
          <a:bodyPr/>
          <a:lstStyle/>
          <a:p>
            <a:r>
              <a:rPr lang="en-US" b="1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DBAC-29B0-4059-86D8-345EC964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/>
          <a:lstStyle/>
          <a:p>
            <a:r>
              <a:rPr lang="en-US" dirty="0"/>
              <a:t>The MEETT is opened from 07:30 to 20:30</a:t>
            </a:r>
          </a:p>
          <a:p>
            <a:r>
              <a:rPr lang="en-US" dirty="0"/>
              <a:t>3GPP coaches: </a:t>
            </a:r>
            <a:r>
              <a:rPr lang="en-US" dirty="0">
                <a:hlinkClick r:id="rId2"/>
              </a:rPr>
              <a:t>https://goo.gl/maps/DV6U3qGxqwuA3FbA6</a:t>
            </a:r>
            <a:endParaRPr lang="en-US" dirty="0"/>
          </a:p>
          <a:p>
            <a:pPr lvl="1"/>
            <a:r>
              <a:rPr lang="en-US" dirty="0"/>
              <a:t>Stop A: Jean </a:t>
            </a:r>
            <a:r>
              <a:rPr lang="en-US" dirty="0" err="1"/>
              <a:t>Jaurès</a:t>
            </a:r>
            <a:r>
              <a:rPr lang="en-US" dirty="0"/>
              <a:t> 07:00. </a:t>
            </a:r>
          </a:p>
          <a:p>
            <a:pPr lvl="1"/>
            <a:r>
              <a:rPr lang="en-US" dirty="0"/>
              <a:t>Stop B: </a:t>
            </a:r>
            <a:r>
              <a:rPr lang="en-US" dirty="0" err="1"/>
              <a:t>Compans</a:t>
            </a:r>
            <a:r>
              <a:rPr lang="en-US" dirty="0"/>
              <a:t> </a:t>
            </a:r>
            <a:r>
              <a:rPr lang="en-US" dirty="0" err="1"/>
              <a:t>Cafarelli</a:t>
            </a:r>
            <a:r>
              <a:rPr lang="en-US" dirty="0"/>
              <a:t> 07:15. </a:t>
            </a:r>
          </a:p>
          <a:p>
            <a:pPr lvl="1"/>
            <a:r>
              <a:rPr lang="en-US" dirty="0"/>
              <a:t>Stop C: place Alain Fournier (Courtyard) 07:00 </a:t>
            </a:r>
          </a:p>
          <a:p>
            <a:pPr lvl="1"/>
            <a:r>
              <a:rPr lang="en-US" dirty="0"/>
              <a:t>Stop D: roundabout Emile </a:t>
            </a:r>
            <a:r>
              <a:rPr lang="en-US" dirty="0" err="1"/>
              <a:t>Dewoitine</a:t>
            </a:r>
            <a:r>
              <a:rPr lang="en-US" dirty="0"/>
              <a:t> (Radisson, Pullman, Ibis) 07:15 </a:t>
            </a:r>
          </a:p>
          <a:p>
            <a:pPr lvl="1"/>
            <a:r>
              <a:rPr lang="en-US" dirty="0"/>
              <a:t>Stop E: Mc Donald's roundabout </a:t>
            </a:r>
            <a:r>
              <a:rPr lang="en-US" dirty="0" err="1"/>
              <a:t>porte</a:t>
            </a:r>
            <a:r>
              <a:rPr lang="en-US" dirty="0"/>
              <a:t> de </a:t>
            </a:r>
            <a:r>
              <a:rPr lang="en-US" dirty="0" err="1"/>
              <a:t>Bordebasse</a:t>
            </a:r>
            <a:r>
              <a:rPr lang="en-US" dirty="0"/>
              <a:t> (</a:t>
            </a:r>
            <a:r>
              <a:rPr lang="en-US" dirty="0" err="1"/>
              <a:t>Ibis,Première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) departure 07:30</a:t>
            </a:r>
          </a:p>
          <a:p>
            <a:pPr lvl="1"/>
            <a:r>
              <a:rPr lang="en-US" dirty="0"/>
              <a:t>Return coaches will depart the MEETT at 19:00, 19:30, 20:00</a:t>
            </a:r>
          </a:p>
          <a:p>
            <a:pPr lvl="1"/>
            <a:r>
              <a:rPr lang="en-US" dirty="0"/>
              <a:t>On Friday afternoon we will </a:t>
            </a:r>
            <a:r>
              <a:rPr lang="en-US" dirty="0" err="1"/>
              <a:t>organise</a:t>
            </a:r>
            <a:r>
              <a:rPr lang="en-US" dirty="0"/>
              <a:t> coaches to the airport</a:t>
            </a:r>
          </a:p>
          <a:p>
            <a:pPr lvl="1"/>
            <a:r>
              <a:rPr lang="en-US" dirty="0"/>
              <a:t>The underground car park is free of charge</a:t>
            </a:r>
          </a:p>
        </p:txBody>
      </p:sp>
    </p:spTree>
    <p:extLst>
      <p:ext uri="{BB962C8B-B14F-4D97-AF65-F5344CB8AC3E}">
        <p14:creationId xmlns:p14="http://schemas.microsoft.com/office/powerpoint/2010/main" val="391888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B875-ADF3-4E0D-A21B-CFE1F9F0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0"/>
            <a:ext cx="10515600" cy="939568"/>
          </a:xfrm>
        </p:spPr>
        <p:txBody>
          <a:bodyPr/>
          <a:lstStyle/>
          <a:p>
            <a:r>
              <a:rPr lang="en-US" b="1" dirty="0"/>
              <a:t>Helpdesk -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DBAC-29B0-4059-86D8-345EC964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Emmanuelle.Wurffel@etsi.org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or +33 4 92 94 4266 (line forwarded to my mobile phone)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Christophe.Volnay@etsi.org</a:t>
            </a:r>
            <a:r>
              <a:rPr lang="en-US" dirty="0"/>
              <a:t> (IT)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Aldric.Hiegel@etsi.org</a:t>
            </a:r>
            <a:r>
              <a:rPr lang="en-US" dirty="0"/>
              <a:t> (IT)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Wireless LAN: SSID: 3GPPWIFI </a:t>
            </a:r>
          </a:p>
          <a:p>
            <a:pPr marL="0" indent="0">
              <a:buNone/>
            </a:pPr>
            <a:r>
              <a:rPr lang="en-US" dirty="0"/>
              <a:t>Password: 3GPP3GPPM (CAPITAL LETTERS!) </a:t>
            </a:r>
          </a:p>
          <a:p>
            <a:pPr marL="0" indent="0">
              <a:buNone/>
            </a:pPr>
            <a:r>
              <a:rPr lang="en-US" dirty="0"/>
              <a:t>IP address: 10.10.10.10</a:t>
            </a:r>
          </a:p>
          <a:p>
            <a:pPr marL="0" indent="0">
              <a:buNone/>
            </a:pPr>
            <a:r>
              <a:rPr lang="en-US" dirty="0"/>
              <a:t>one-way remote participants will be able to listen only</a:t>
            </a:r>
          </a:p>
        </p:txBody>
      </p:sp>
    </p:spTree>
    <p:extLst>
      <p:ext uri="{BB962C8B-B14F-4D97-AF65-F5344CB8AC3E}">
        <p14:creationId xmlns:p14="http://schemas.microsoft.com/office/powerpoint/2010/main" val="57739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B875-ADF3-4E0D-A21B-CFE1F9F0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0"/>
            <a:ext cx="10515600" cy="939568"/>
          </a:xfrm>
        </p:spPr>
        <p:txBody>
          <a:bodyPr/>
          <a:lstStyle/>
          <a:p>
            <a:r>
              <a:rPr lang="en-US" b="1" dirty="0"/>
              <a:t>Breaks – Lunch 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DBAC-29B0-4059-86D8-345EC964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>
            <a:normAutofit/>
          </a:bodyPr>
          <a:lstStyle/>
          <a:p>
            <a:r>
              <a:rPr lang="en-US" dirty="0"/>
              <a:t>Outdoor coffee break + Social Event + Bar (on sale coffee and snack) </a:t>
            </a:r>
          </a:p>
          <a:p>
            <a:pPr lvl="1"/>
            <a:r>
              <a:rPr lang="en-US" dirty="0"/>
              <a:t>07.30-08.30 coffee and snacks on sale </a:t>
            </a:r>
          </a:p>
          <a:p>
            <a:pPr lvl="1"/>
            <a:r>
              <a:rPr lang="en-US" dirty="0"/>
              <a:t>10:30-11:00 (all week) coffee break outdoor </a:t>
            </a:r>
          </a:p>
          <a:p>
            <a:pPr lvl="1"/>
            <a:r>
              <a:rPr lang="en-US" dirty="0"/>
              <a:t>16:30-17:00 (except on Friday) coffee break outdoor</a:t>
            </a:r>
          </a:p>
          <a:p>
            <a:r>
              <a:rPr lang="en-US" dirty="0"/>
              <a:t>Lunch area: Several options will be available on site: </a:t>
            </a:r>
          </a:p>
          <a:p>
            <a:pPr lvl="1"/>
            <a:r>
              <a:rPr lang="en-US" dirty="0"/>
              <a:t>MEETT restaurant: A daily 2 courses menu for 20€</a:t>
            </a:r>
          </a:p>
          <a:p>
            <a:pPr lvl="1"/>
            <a:r>
              <a:rPr lang="en-US" dirty="0"/>
              <a:t>Food trucks with a variety of cuisines:</a:t>
            </a:r>
          </a:p>
          <a:p>
            <a:pPr marL="457200" lvl="1" indent="0" algn="ctr">
              <a:buNone/>
            </a:pPr>
            <a:r>
              <a:rPr lang="en-US" dirty="0" err="1"/>
              <a:t>Grillade</a:t>
            </a:r>
            <a:r>
              <a:rPr lang="en-US" dirty="0"/>
              <a:t>/Hot dog |</a:t>
            </a:r>
            <a:r>
              <a:rPr lang="en-US" dirty="0" err="1"/>
              <a:t>Poké</a:t>
            </a:r>
            <a:r>
              <a:rPr lang="en-US" dirty="0"/>
              <a:t> bonheur |Wood smoke |Kumquat |</a:t>
            </a:r>
            <a:r>
              <a:rPr lang="en-US" dirty="0" err="1"/>
              <a:t>Tommys</a:t>
            </a:r>
            <a:r>
              <a:rPr lang="en-US" dirty="0"/>
              <a:t> | </a:t>
            </a:r>
            <a:r>
              <a:rPr lang="en-US" dirty="0" err="1"/>
              <a:t>Cosy</a:t>
            </a:r>
            <a:endParaRPr lang="en-US" dirty="0"/>
          </a:p>
          <a:p>
            <a:pPr lvl="1"/>
            <a:r>
              <a:rPr lang="en-US" dirty="0"/>
              <a:t>There will be tables and chairs in the main avenue </a:t>
            </a:r>
          </a:p>
          <a:p>
            <a:pPr lvl="1"/>
            <a:r>
              <a:rPr lang="en-US" dirty="0"/>
              <a:t>OPENING HOURS: from 11.45 to 14.30 </a:t>
            </a:r>
          </a:p>
          <a:p>
            <a:pPr lvl="1"/>
            <a:r>
              <a:rPr lang="en-US" dirty="0"/>
              <a:t>Outside by Tram or car: Shopping mall "Centre Commercial </a:t>
            </a:r>
            <a:r>
              <a:rPr lang="en-US" dirty="0" err="1"/>
              <a:t>Blagnac</a:t>
            </a:r>
            <a:r>
              <a:rPr lang="en-US" dirty="0"/>
              <a:t>" (</a:t>
            </a:r>
            <a:r>
              <a:rPr lang="en-US" dirty="0">
                <a:hlinkClick r:id="rId2"/>
              </a:rPr>
              <a:t>https://blagnac.klepierre.fr/</a:t>
            </a:r>
            <a:r>
              <a:rPr lang="en-US" dirty="0"/>
              <a:t> ): supermarket, cafeteria, Subway, Starbucks...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7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20F-6843-435B-ACBA-7939F59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About Toulouse: “la </a:t>
            </a:r>
            <a:r>
              <a:rPr lang="en-US" b="1" dirty="0" err="1"/>
              <a:t>ville</a:t>
            </a:r>
            <a:r>
              <a:rPr lang="en-US" b="1" dirty="0"/>
              <a:t> rose” – “the pink city”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3B6ED-533D-4764-8901-283848C97442}"/>
              </a:ext>
            </a:extLst>
          </p:cNvPr>
          <p:cNvSpPr txBox="1"/>
          <p:nvPr/>
        </p:nvSpPr>
        <p:spPr>
          <a:xfrm>
            <a:off x="499792" y="837952"/>
            <a:ext cx="11192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Named after the red bricks used everywhere</a:t>
            </a:r>
          </a:p>
        </p:txBody>
      </p:sp>
      <p:pic>
        <p:nvPicPr>
          <p:cNvPr id="3074" name="Picture 2" descr="Toulouse, la ville rose - Oenotourisme">
            <a:extLst>
              <a:ext uri="{FF2B5EF4-FFF2-40B4-BE49-F238E27FC236}">
                <a16:creationId xmlns:a16="http://schemas.microsoft.com/office/drawing/2014/main" id="{9FA4D431-57B6-4D06-8A60-01DFD9E4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" y="4905334"/>
            <a:ext cx="4080587" cy="17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B1FB8-6710-42E8-9372-A51DAB325E35}"/>
              </a:ext>
            </a:extLst>
          </p:cNvPr>
          <p:cNvSpPr txBox="1"/>
          <p:nvPr/>
        </p:nvSpPr>
        <p:spPr>
          <a:xfrm>
            <a:off x="4520683" y="1683832"/>
            <a:ext cx="3150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Capitole</a:t>
            </a:r>
            <a:r>
              <a:rPr lang="en-US" sz="2400" dirty="0"/>
              <a:t> city hall:</a:t>
            </a:r>
          </a:p>
          <a:p>
            <a:r>
              <a:rPr lang="en-US" sz="2400" dirty="0"/>
              <a:t>Have a drink or diner in the “arcade” facing it</a:t>
            </a:r>
          </a:p>
        </p:txBody>
      </p:sp>
      <p:pic>
        <p:nvPicPr>
          <p:cNvPr id="3076" name="Picture 4" descr="Visiter Toulouse : la ville rose en 15 lieux incontournables ! - Wonderblog">
            <a:extLst>
              <a:ext uri="{FF2B5EF4-FFF2-40B4-BE49-F238E27FC236}">
                <a16:creationId xmlns:a16="http://schemas.microsoft.com/office/drawing/2014/main" id="{B3C3E695-7F46-44F6-A3E1-63CF3075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6" y="1683832"/>
            <a:ext cx="4080587" cy="22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15D3EF-92E5-4FBD-BC04-A66CC3ADA1BF}"/>
              </a:ext>
            </a:extLst>
          </p:cNvPr>
          <p:cNvSpPr txBox="1"/>
          <p:nvPr/>
        </p:nvSpPr>
        <p:spPr>
          <a:xfrm>
            <a:off x="440095" y="4004832"/>
            <a:ext cx="4080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Walk along the river Garonne</a:t>
            </a:r>
          </a:p>
          <a:p>
            <a:pPr algn="ctr"/>
            <a:r>
              <a:rPr lang="en-US" sz="2400" dirty="0"/>
              <a:t>(but avoid the warm hours)</a:t>
            </a:r>
          </a:p>
        </p:txBody>
      </p:sp>
      <p:pic>
        <p:nvPicPr>
          <p:cNvPr id="3078" name="Picture 6" descr="Toulouse : Complètement réhabilitée, la place Saint-Sernin garde ses  trésors enfouis">
            <a:extLst>
              <a:ext uri="{FF2B5EF4-FFF2-40B4-BE49-F238E27FC236}">
                <a16:creationId xmlns:a16="http://schemas.microsoft.com/office/drawing/2014/main" id="{E480E738-A7B8-4449-8A5F-3962A982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52" y="1545131"/>
            <a:ext cx="3839533" cy="24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75E1E1-5420-4E4F-8B8B-26625A51D224}"/>
              </a:ext>
            </a:extLst>
          </p:cNvPr>
          <p:cNvSpPr txBox="1"/>
          <p:nvPr/>
        </p:nvSpPr>
        <p:spPr>
          <a:xfrm>
            <a:off x="4962742" y="2926907"/>
            <a:ext cx="3073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St </a:t>
            </a:r>
            <a:r>
              <a:rPr lang="en-US" sz="2400" dirty="0" err="1"/>
              <a:t>Sernin</a:t>
            </a:r>
            <a:r>
              <a:rPr lang="en-US" sz="2400" dirty="0"/>
              <a:t> Cathedral:</a:t>
            </a:r>
          </a:p>
          <a:p>
            <a:pPr algn="r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largest Roman style church</a:t>
            </a:r>
          </a:p>
        </p:txBody>
      </p:sp>
      <p:pic>
        <p:nvPicPr>
          <p:cNvPr id="3080" name="Picture 8" descr="HOTEL D'ASSEZAT | TOULOUSE | Site et monument historiques">
            <a:extLst>
              <a:ext uri="{FF2B5EF4-FFF2-40B4-BE49-F238E27FC236}">
                <a16:creationId xmlns:a16="http://schemas.microsoft.com/office/drawing/2014/main" id="{01798354-FEB8-4F4B-98ED-2B6ECCB8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65" y="4383264"/>
            <a:ext cx="3138228" cy="22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49D5EB-03EA-4C60-BA63-9C5FBA9578EC}"/>
              </a:ext>
            </a:extLst>
          </p:cNvPr>
          <p:cNvSpPr txBox="1"/>
          <p:nvPr/>
        </p:nvSpPr>
        <p:spPr>
          <a:xfrm>
            <a:off x="8719892" y="4108362"/>
            <a:ext cx="3138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Renaissance buildings: Hotel </a:t>
            </a:r>
            <a:r>
              <a:rPr lang="en-US" sz="2400" dirty="0" err="1"/>
              <a:t>D’assezat</a:t>
            </a:r>
            <a:endParaRPr lang="en-US" sz="2400" dirty="0"/>
          </a:p>
          <a:p>
            <a:pPr algn="r"/>
            <a:r>
              <a:rPr lang="en-US" sz="2400" dirty="0"/>
              <a:t>Hotel de </a:t>
            </a:r>
            <a:r>
              <a:rPr lang="en-US" sz="2400" dirty="0" err="1"/>
              <a:t>pierre</a:t>
            </a:r>
            <a:endParaRPr lang="en-US" sz="2400" dirty="0"/>
          </a:p>
        </p:txBody>
      </p:sp>
      <p:pic>
        <p:nvPicPr>
          <p:cNvPr id="3082" name="Picture 10" descr="Hôtel de Bagis — Wikipédia">
            <a:extLst>
              <a:ext uri="{FF2B5EF4-FFF2-40B4-BE49-F238E27FC236}">
                <a16:creationId xmlns:a16="http://schemas.microsoft.com/office/drawing/2014/main" id="{60225423-E934-4346-8A81-681D5B8D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96" y="5177046"/>
            <a:ext cx="3012609" cy="14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5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20F-6843-435B-ACBA-7939F59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44"/>
            <a:ext cx="10515600" cy="6163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About Toulouse: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3B6ED-533D-4764-8901-283848C97442}"/>
              </a:ext>
            </a:extLst>
          </p:cNvPr>
          <p:cNvSpPr txBox="1"/>
          <p:nvPr/>
        </p:nvSpPr>
        <p:spPr>
          <a:xfrm>
            <a:off x="108024" y="503339"/>
            <a:ext cx="41812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Go beyond the Cassoulet…. </a:t>
            </a:r>
          </a:p>
          <a:p>
            <a:pPr algn="ctr"/>
            <a:r>
              <a:rPr lang="en-US" sz="2400" dirty="0"/>
              <a:t>(may not be the lightest in those warm days of August)</a:t>
            </a:r>
          </a:p>
        </p:txBody>
      </p:sp>
      <p:pic>
        <p:nvPicPr>
          <p:cNvPr id="5122" name="Picture 2" descr="Cassoulet toulousain : une recette incontournable à tester dès possible !">
            <a:extLst>
              <a:ext uri="{FF2B5EF4-FFF2-40B4-BE49-F238E27FC236}">
                <a16:creationId xmlns:a16="http://schemas.microsoft.com/office/drawing/2014/main" id="{5B766C75-22AF-488E-9FB5-972158E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6033" y="1757534"/>
            <a:ext cx="2711103" cy="3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73627-1593-4D0A-BA8D-145C895B8E20}"/>
              </a:ext>
            </a:extLst>
          </p:cNvPr>
          <p:cNvSpPr txBox="1"/>
          <p:nvPr/>
        </p:nvSpPr>
        <p:spPr>
          <a:xfrm>
            <a:off x="4710700" y="619207"/>
            <a:ext cx="7147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…Everything Duck from the neighbor Gers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A0FAA-1CA4-4C6F-B680-0156319196A1}"/>
              </a:ext>
            </a:extLst>
          </p:cNvPr>
          <p:cNvSpPr txBox="1"/>
          <p:nvPr/>
        </p:nvSpPr>
        <p:spPr>
          <a:xfrm>
            <a:off x="5988116" y="3521130"/>
            <a:ext cx="36288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/>
              <a:t>…Tapas from the large Spanish origin  community</a:t>
            </a:r>
            <a:endParaRPr lang="en-US" sz="2400" dirty="0"/>
          </a:p>
        </p:txBody>
      </p:sp>
      <p:pic>
        <p:nvPicPr>
          <p:cNvPr id="5124" name="Picture 4" descr="Cours de cuisine autour du canard gras à Paris - Chefsquare">
            <a:extLst>
              <a:ext uri="{FF2B5EF4-FFF2-40B4-BE49-F238E27FC236}">
                <a16:creationId xmlns:a16="http://schemas.microsoft.com/office/drawing/2014/main" id="{9709DB01-CFA6-4BA3-B3CB-B7DB3F08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00" y="1203982"/>
            <a:ext cx="1957344" cy="21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e CUISSE de Canard Landais CONFIT sous vide - Maison Paris - Canard de  Chalosse - Foie gras et viande (Landes) - Nos producteurs">
            <a:extLst>
              <a:ext uri="{FF2B5EF4-FFF2-40B4-BE49-F238E27FC236}">
                <a16:creationId xmlns:a16="http://schemas.microsoft.com/office/drawing/2014/main" id="{0A0B413A-00E7-4507-8D68-3ACC269E5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r="26837" b="13541"/>
          <a:stretch/>
        </p:blipFill>
        <p:spPr bwMode="auto">
          <a:xfrm>
            <a:off x="6870932" y="1203982"/>
            <a:ext cx="2202597" cy="21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sprit Foie Gras - Foie Gras De Canard Mi-cuit Du Gers 450g Sous-vide">
            <a:extLst>
              <a:ext uri="{FF2B5EF4-FFF2-40B4-BE49-F238E27FC236}">
                <a16:creationId xmlns:a16="http://schemas.microsoft.com/office/drawing/2014/main" id="{245BF5A2-DFC5-4C3D-8AE0-2A665D9D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12" y="1247566"/>
            <a:ext cx="2872864" cy="2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E CABANON TOULOUSE - Bar à Huîtres, Fruits de Mer &amp; Tapas">
            <a:extLst>
              <a:ext uri="{FF2B5EF4-FFF2-40B4-BE49-F238E27FC236}">
                <a16:creationId xmlns:a16="http://schemas.microsoft.com/office/drawing/2014/main" id="{8A773F23-DC8A-4514-9E7F-E7635DE3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01" y="35211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0BAC5-12BD-46E9-A1B0-2E8169834360}"/>
              </a:ext>
            </a:extLst>
          </p:cNvPr>
          <p:cNvSpPr txBox="1"/>
          <p:nvPr/>
        </p:nvSpPr>
        <p:spPr>
          <a:xfrm>
            <a:off x="734724" y="5499967"/>
            <a:ext cx="1072255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Traffic is light in August and Restaurants are open late so</a:t>
            </a:r>
          </a:p>
          <a:p>
            <a:pPr algn="ctr"/>
            <a:r>
              <a:rPr lang="en-US" sz="3600" dirty="0"/>
              <a:t> do not hesitate to have dinner downtown </a:t>
            </a:r>
          </a:p>
        </p:txBody>
      </p:sp>
    </p:spTree>
    <p:extLst>
      <p:ext uri="{BB962C8B-B14F-4D97-AF65-F5344CB8AC3E}">
        <p14:creationId xmlns:p14="http://schemas.microsoft.com/office/powerpoint/2010/main" val="60207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20F-6843-435B-ACBA-7939F59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About Toulouse: Space and Aeronautics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9887F0-9A9A-4790-BB15-CF78F2BB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84" y="1186942"/>
            <a:ext cx="3860117" cy="25754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Pioneers of Airmail started from here to Africa and south America</a:t>
            </a:r>
          </a:p>
          <a:p>
            <a:pPr marL="0" indent="0" algn="ctr">
              <a:buNone/>
            </a:pPr>
            <a:r>
              <a:rPr lang="en-US" dirty="0"/>
              <a:t>A famous one: Antoine de Saint-Exupery wrote </a:t>
            </a:r>
          </a:p>
          <a:p>
            <a:pPr marL="0" indent="0" algn="ctr">
              <a:buNone/>
            </a:pPr>
            <a:r>
              <a:rPr lang="en-US" dirty="0"/>
              <a:t>“The little prince” </a:t>
            </a:r>
          </a:p>
          <a:p>
            <a:pPr marL="0" indent="0" algn="ctr">
              <a:buNone/>
            </a:pPr>
            <a:r>
              <a:rPr lang="en-US" dirty="0"/>
              <a:t>“Night flight”</a:t>
            </a:r>
          </a:p>
        </p:txBody>
      </p:sp>
      <p:pic>
        <p:nvPicPr>
          <p:cNvPr id="2050" name="Picture 2" descr="Amazon.fr - Le Petit Prince - Saint-Exupéry, Antoine de - Livres">
            <a:extLst>
              <a:ext uri="{FF2B5EF4-FFF2-40B4-BE49-F238E27FC236}">
                <a16:creationId xmlns:a16="http://schemas.microsoft.com/office/drawing/2014/main" id="{65755223-E302-45BE-8CCE-3A8F822C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4" y="3716533"/>
            <a:ext cx="1996751" cy="2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l de nuit (1931) | Antoine de Saint Exupéry">
            <a:extLst>
              <a:ext uri="{FF2B5EF4-FFF2-40B4-BE49-F238E27FC236}">
                <a16:creationId xmlns:a16="http://schemas.microsoft.com/office/drawing/2014/main" id="{EEA67F80-B22B-4F79-9220-B2216F99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40" y="3730905"/>
            <a:ext cx="1897457" cy="28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6519E9-6E92-4635-BD23-5DC0E0C28A18}"/>
              </a:ext>
            </a:extLst>
          </p:cNvPr>
          <p:cNvSpPr txBox="1">
            <a:spLocks/>
          </p:cNvSpPr>
          <p:nvPr/>
        </p:nvSpPr>
        <p:spPr>
          <a:xfrm>
            <a:off x="4588207" y="1186942"/>
            <a:ext cx="6953759" cy="828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Concorde and a lot of Airbus were/are constructed just the other side of the airport</a:t>
            </a:r>
          </a:p>
        </p:txBody>
      </p:sp>
      <p:pic>
        <p:nvPicPr>
          <p:cNvPr id="2054" name="Picture 6" descr="Britain and France's masterpiece | The construction of Concorde - YouTube">
            <a:extLst>
              <a:ext uri="{FF2B5EF4-FFF2-40B4-BE49-F238E27FC236}">
                <a16:creationId xmlns:a16="http://schemas.microsoft.com/office/drawing/2014/main" id="{44D18932-46FD-41F8-8ADD-EF8DEE4AE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7449"/>
          <a:stretch/>
        </p:blipFill>
        <p:spPr bwMode="auto">
          <a:xfrm>
            <a:off x="4769191" y="2097787"/>
            <a:ext cx="3395241" cy="12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380 | Airbus">
            <a:extLst>
              <a:ext uri="{FF2B5EF4-FFF2-40B4-BE49-F238E27FC236}">
                <a16:creationId xmlns:a16="http://schemas.microsoft.com/office/drawing/2014/main" id="{4984CFE4-C8E1-4E8A-8E4C-1C962040F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3975" b="31061"/>
          <a:stretch/>
        </p:blipFill>
        <p:spPr bwMode="auto">
          <a:xfrm>
            <a:off x="8164432" y="2097787"/>
            <a:ext cx="3627049" cy="12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4D5D6A-DBA0-4D0B-81C1-87EB7B6262AC}"/>
              </a:ext>
            </a:extLst>
          </p:cNvPr>
          <p:cNvSpPr txBox="1">
            <a:spLocks/>
          </p:cNvSpPr>
          <p:nvPr/>
        </p:nvSpPr>
        <p:spPr>
          <a:xfrm>
            <a:off x="7659149" y="3517375"/>
            <a:ext cx="4091201" cy="828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Learn more about this in the local museums</a:t>
            </a:r>
          </a:p>
        </p:txBody>
      </p:sp>
      <p:pic>
        <p:nvPicPr>
          <p:cNvPr id="2060" name="Picture 12" descr="Vlog] La cité de l'espace Toulouse - YouTube">
            <a:extLst>
              <a:ext uri="{FF2B5EF4-FFF2-40B4-BE49-F238E27FC236}">
                <a16:creationId xmlns:a16="http://schemas.microsoft.com/office/drawing/2014/main" id="{E63CB7C7-4EB2-4DD3-8A20-0F6E5DD1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28" y="4289009"/>
            <a:ext cx="3518011" cy="19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usée Aeroscopia | Toulouse Tourisme">
            <a:extLst>
              <a:ext uri="{FF2B5EF4-FFF2-40B4-BE49-F238E27FC236}">
                <a16:creationId xmlns:a16="http://schemas.microsoft.com/office/drawing/2014/main" id="{D2A47C84-E4CD-42BE-95D2-B3360E72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91" y="3730905"/>
            <a:ext cx="2575420" cy="25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irbus Visites | Aeroscopia | Blagnac">
            <a:extLst>
              <a:ext uri="{FF2B5EF4-FFF2-40B4-BE49-F238E27FC236}">
                <a16:creationId xmlns:a16="http://schemas.microsoft.com/office/drawing/2014/main" id="{B9676C30-3250-4F88-BCB4-804553EF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11" y="5951656"/>
            <a:ext cx="1588676" cy="7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1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20F-6843-435B-ACBA-7939F59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About Toulouse: A rugby Stronghold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5156-E34F-4C8D-AB31-9E701092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9" y="3984771"/>
            <a:ext cx="5257801" cy="18314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“Stade” holds the highest number of champion title in France “top 14” and European Rugby championship</a:t>
            </a:r>
          </a:p>
          <a:p>
            <a:pPr marL="0" indent="0" algn="ctr">
              <a:buNone/>
            </a:pPr>
            <a:r>
              <a:rPr lang="en-US" dirty="0"/>
              <a:t>And 2023 French champion</a:t>
            </a:r>
          </a:p>
        </p:txBody>
      </p:sp>
      <p:pic>
        <p:nvPicPr>
          <p:cNvPr id="1026" name="Picture 2" descr="HOST CITY : TOULOUSE | World Cup Rugby France 2023">
            <a:extLst>
              <a:ext uri="{FF2B5EF4-FFF2-40B4-BE49-F238E27FC236}">
                <a16:creationId xmlns:a16="http://schemas.microsoft.com/office/drawing/2014/main" id="{BD3F4BE4-5F68-405E-9A92-5CF436AE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72" y="2124895"/>
            <a:ext cx="57626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3B6ED-533D-4764-8901-283848C97442}"/>
              </a:ext>
            </a:extLst>
          </p:cNvPr>
          <p:cNvSpPr txBox="1"/>
          <p:nvPr/>
        </p:nvSpPr>
        <p:spPr>
          <a:xfrm>
            <a:off x="6477802" y="1047677"/>
            <a:ext cx="52095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2023 Rugby World Cup</a:t>
            </a:r>
          </a:p>
          <a:p>
            <a:pPr algn="ctr"/>
            <a:r>
              <a:rPr lang="en-US" sz="3200" dirty="0"/>
              <a:t>in September</a:t>
            </a:r>
          </a:p>
        </p:txBody>
      </p:sp>
      <p:pic>
        <p:nvPicPr>
          <p:cNvPr id="1030" name="Picture 6" descr="Le Stade toulousain remporte son 22e Top 14">
            <a:extLst>
              <a:ext uri="{FF2B5EF4-FFF2-40B4-BE49-F238E27FC236}">
                <a16:creationId xmlns:a16="http://schemas.microsoft.com/office/drawing/2014/main" id="{1A77E770-5364-4AAF-8537-46614BF0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9" y="1568741"/>
            <a:ext cx="5294281" cy="23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B875-ADF3-4E0D-A21B-CFE1F9F0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0"/>
            <a:ext cx="10515600" cy="939568"/>
          </a:xfrm>
        </p:spPr>
        <p:txBody>
          <a:bodyPr/>
          <a:lstStyle/>
          <a:p>
            <a:r>
              <a:rPr lang="en-US" b="1" dirty="0"/>
              <a:t>Meeting Rooms: 1</a:t>
            </a:r>
            <a:r>
              <a:rPr lang="en-US" b="1" baseline="30000" dirty="0"/>
              <a:t>st</a:t>
            </a:r>
            <a:r>
              <a:rPr lang="en-US" b="1" dirty="0"/>
              <a:t> floor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2A0AA-1EF8-4BE9-A975-50A241EE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0" y="0"/>
            <a:ext cx="1124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602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RAN4#108  Toulouse</vt:lpstr>
      <vt:lpstr>Logistics</vt:lpstr>
      <vt:lpstr>Helpdesk - IT</vt:lpstr>
      <vt:lpstr>Breaks – Lunch breaks</vt:lpstr>
      <vt:lpstr>About Toulouse: “la ville rose” – “the pink city”</vt:lpstr>
      <vt:lpstr>About Toulouse: food</vt:lpstr>
      <vt:lpstr>About Toulouse: Space and Aeronautics</vt:lpstr>
      <vt:lpstr>About Toulouse: A rugby Stronghold</vt:lpstr>
      <vt:lpstr>Meeting Rooms: 1st floor</vt:lpstr>
      <vt:lpstr>PowerPoint Presentation</vt:lpstr>
      <vt:lpstr>COVID19 Where to get tested (if needed)?</vt:lpstr>
      <vt:lpstr>Enjoy your meeting in Toulouse!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Skyworks</dc:creator>
  <cp:lastModifiedBy>Skyworks</cp:lastModifiedBy>
  <cp:revision>13</cp:revision>
  <dcterms:created xsi:type="dcterms:W3CDTF">2023-08-20T14:48:16Z</dcterms:created>
  <dcterms:modified xsi:type="dcterms:W3CDTF">2023-08-20T16:21:30Z</dcterms:modified>
</cp:coreProperties>
</file>