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29" r:id="rId4"/>
  </p:sldMasterIdLst>
  <p:notesMasterIdLst>
    <p:notesMasterId r:id="rId15"/>
  </p:notesMasterIdLst>
  <p:handoutMasterIdLst>
    <p:handoutMasterId r:id="rId16"/>
  </p:handoutMasterIdLst>
  <p:sldIdLst>
    <p:sldId id="934" r:id="rId5"/>
    <p:sldId id="1003" r:id="rId6"/>
    <p:sldId id="1004" r:id="rId7"/>
    <p:sldId id="1005" r:id="rId8"/>
    <p:sldId id="1008" r:id="rId9"/>
    <p:sldId id="1007" r:id="rId10"/>
    <p:sldId id="1011" r:id="rId11"/>
    <p:sldId id="1014" r:id="rId12"/>
    <p:sldId id="1012" r:id="rId13"/>
    <p:sldId id="1013" r:id="rId14"/>
  </p:sldIdLst>
  <p:sldSz cx="12192000" cy="6858000"/>
  <p:notesSz cx="7010400" cy="9296400"/>
  <p:defaultTextStyle>
    <a:defPPr>
      <a:defRPr lang="en-GB"/>
    </a:defPPr>
    <a:lvl1pPr algn="l" rtl="0" eaLnBrk="0" fontAlgn="base" hangingPunct="0">
      <a:spcBef>
        <a:spcPct val="0"/>
      </a:spcBef>
      <a:spcAft>
        <a:spcPct val="0"/>
      </a:spcAft>
      <a:defRPr sz="2400" kern="1200">
        <a:solidFill>
          <a:schemeClr val="tx1"/>
        </a:solidFill>
        <a:latin typeface="Calibri" pitchFamily="34" charset="0"/>
        <a:ea typeface="+mn-ea"/>
        <a:cs typeface="Arial" charset="0"/>
      </a:defRPr>
    </a:lvl1pPr>
    <a:lvl2pPr marL="457200" algn="l" rtl="0" eaLnBrk="0" fontAlgn="base" hangingPunct="0">
      <a:spcBef>
        <a:spcPct val="0"/>
      </a:spcBef>
      <a:spcAft>
        <a:spcPct val="0"/>
      </a:spcAft>
      <a:defRPr sz="2400" kern="1200">
        <a:solidFill>
          <a:schemeClr val="tx1"/>
        </a:solidFill>
        <a:latin typeface="Calibri" pitchFamily="34" charset="0"/>
        <a:ea typeface="+mn-ea"/>
        <a:cs typeface="Arial" charset="0"/>
      </a:defRPr>
    </a:lvl2pPr>
    <a:lvl3pPr marL="914400" algn="l" rtl="0" eaLnBrk="0" fontAlgn="base" hangingPunct="0">
      <a:spcBef>
        <a:spcPct val="0"/>
      </a:spcBef>
      <a:spcAft>
        <a:spcPct val="0"/>
      </a:spcAft>
      <a:defRPr sz="2400" kern="1200">
        <a:solidFill>
          <a:schemeClr val="tx1"/>
        </a:solidFill>
        <a:latin typeface="Calibri" pitchFamily="34" charset="0"/>
        <a:ea typeface="+mn-ea"/>
        <a:cs typeface="Arial" charset="0"/>
      </a:defRPr>
    </a:lvl3pPr>
    <a:lvl4pPr marL="1371600" algn="l" rtl="0" eaLnBrk="0" fontAlgn="base" hangingPunct="0">
      <a:spcBef>
        <a:spcPct val="0"/>
      </a:spcBef>
      <a:spcAft>
        <a:spcPct val="0"/>
      </a:spcAft>
      <a:defRPr sz="2400" kern="1200">
        <a:solidFill>
          <a:schemeClr val="tx1"/>
        </a:solidFill>
        <a:latin typeface="Calibri" pitchFamily="34" charset="0"/>
        <a:ea typeface="+mn-ea"/>
        <a:cs typeface="Arial" charset="0"/>
      </a:defRPr>
    </a:lvl4pPr>
    <a:lvl5pPr marL="1828800" algn="l" rtl="0" eaLnBrk="0" fontAlgn="base" hangingPunct="0">
      <a:spcBef>
        <a:spcPct val="0"/>
      </a:spcBef>
      <a:spcAft>
        <a:spcPct val="0"/>
      </a:spcAft>
      <a:defRPr sz="2400" kern="1200">
        <a:solidFill>
          <a:schemeClr val="tx1"/>
        </a:solidFill>
        <a:latin typeface="Calibri" pitchFamily="34" charset="0"/>
        <a:ea typeface="+mn-ea"/>
        <a:cs typeface="Arial" charset="0"/>
      </a:defRPr>
    </a:lvl5pPr>
    <a:lvl6pPr marL="2286000" algn="l" defTabSz="914400" rtl="0" eaLnBrk="1" latinLnBrk="0" hangingPunct="1">
      <a:defRPr sz="2400" kern="1200">
        <a:solidFill>
          <a:schemeClr val="tx1"/>
        </a:solidFill>
        <a:latin typeface="Calibri" pitchFamily="34" charset="0"/>
        <a:ea typeface="+mn-ea"/>
        <a:cs typeface="Arial" charset="0"/>
      </a:defRPr>
    </a:lvl6pPr>
    <a:lvl7pPr marL="2743200" algn="l" defTabSz="914400" rtl="0" eaLnBrk="1" latinLnBrk="0" hangingPunct="1">
      <a:defRPr sz="2400" kern="1200">
        <a:solidFill>
          <a:schemeClr val="tx1"/>
        </a:solidFill>
        <a:latin typeface="Calibri" pitchFamily="34" charset="0"/>
        <a:ea typeface="+mn-ea"/>
        <a:cs typeface="Arial" charset="0"/>
      </a:defRPr>
    </a:lvl7pPr>
    <a:lvl8pPr marL="3200400" algn="l" defTabSz="914400" rtl="0" eaLnBrk="1" latinLnBrk="0" hangingPunct="1">
      <a:defRPr sz="2400" kern="1200">
        <a:solidFill>
          <a:schemeClr val="tx1"/>
        </a:solidFill>
        <a:latin typeface="Calibri" pitchFamily="34" charset="0"/>
        <a:ea typeface="+mn-ea"/>
        <a:cs typeface="Arial" charset="0"/>
      </a:defRPr>
    </a:lvl8pPr>
    <a:lvl9pPr marL="3657600" algn="l" defTabSz="914400" rtl="0" eaLnBrk="1" latinLnBrk="0" hangingPunct="1">
      <a:defRPr sz="2400"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y2" initials="CA" lastIdx="2" clrIdx="0">
    <p:extLst>
      <p:ext uri="{19B8F6BF-5375-455C-9EA6-DF929625EA0E}">
        <p15:presenceInfo xmlns:p15="http://schemas.microsoft.com/office/powerpoint/2012/main" userId="Andrey2"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2AF2F"/>
    <a:srgbClr val="0000FF"/>
    <a:srgbClr val="F0F3F8"/>
    <a:srgbClr val="D1DAE9"/>
    <a:srgbClr val="1E9657"/>
    <a:srgbClr val="B1D254"/>
    <a:srgbClr val="FF3300"/>
    <a:srgbClr val="000000"/>
    <a:srgbClr val="000099"/>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994" autoAdjust="0"/>
    <p:restoredTop sz="96424" autoAdjust="0"/>
  </p:normalViewPr>
  <p:slideViewPr>
    <p:cSldViewPr snapToGrid="0">
      <p:cViewPr varScale="1">
        <p:scale>
          <a:sx n="130" d="100"/>
          <a:sy n="130" d="100"/>
        </p:scale>
        <p:origin x="104" y="464"/>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19" name="Rectangle 3"/>
          <p:cNvSpPr>
            <a:spLocks noGrp="1" noChangeArrowheads="1"/>
          </p:cNvSpPr>
          <p:nvPr>
            <p:ph type="dt" sz="quarter"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9220" name="Rectangle 4"/>
          <p:cNvSpPr>
            <a:spLocks noGrp="1" noChangeArrowheads="1"/>
          </p:cNvSpPr>
          <p:nvPr>
            <p:ph type="ftr" sz="quarter" idx="2"/>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21" name="Rectangle 5"/>
          <p:cNvSpPr>
            <a:spLocks noGrp="1" noChangeArrowheads="1"/>
          </p:cNvSpPr>
          <p:nvPr>
            <p:ph type="sldNum" sz="quarter" idx="3"/>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867FF36F-819D-4D2B-A8BB-AF91032F0C08}" type="slidenum">
              <a:rPr lang="en-GB" altLang="en-US"/>
              <a:pPr/>
              <a:t>‹#›</a:t>
            </a:fld>
            <a:endParaRPr lang="en-GB" altLang="en-US" dirty="0"/>
          </a:p>
        </p:txBody>
      </p:sp>
    </p:spTree>
    <p:extLst>
      <p:ext uri="{BB962C8B-B14F-4D97-AF65-F5344CB8AC3E}">
        <p14:creationId xmlns:p14="http://schemas.microsoft.com/office/powerpoint/2010/main" val="2528693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099" name="Rectangle 3"/>
          <p:cNvSpPr>
            <a:spLocks noGrp="1" noChangeArrowheads="1"/>
          </p:cNvSpPr>
          <p:nvPr>
            <p:ph type="dt"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3076" name="Rectangle 4"/>
          <p:cNvSpPr>
            <a:spLocks noGrp="1" noRot="1" noChangeAspect="1" noChangeArrowheads="1" noTextEdit="1"/>
          </p:cNvSpPr>
          <p:nvPr>
            <p:ph type="sldImg" idx="2"/>
          </p:nvPr>
        </p:nvSpPr>
        <p:spPr bwMode="auto">
          <a:xfrm>
            <a:off x="406400" y="695325"/>
            <a:ext cx="61976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34061" y="4416091"/>
            <a:ext cx="5142280" cy="418397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103" name="Rectangle 7"/>
          <p:cNvSpPr>
            <a:spLocks noGrp="1" noChangeArrowheads="1"/>
          </p:cNvSpPr>
          <p:nvPr>
            <p:ph type="sldNum" sz="quarter" idx="5"/>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459FDB58-73C4-413E-BB6C-BBE882DFCE1B}" type="slidenum">
              <a:rPr lang="en-GB" altLang="en-US"/>
              <a:pPr/>
              <a:t>‹#›</a:t>
            </a:fld>
            <a:endParaRPr lang="en-GB" altLang="en-US" dirty="0"/>
          </a:p>
        </p:txBody>
      </p:sp>
    </p:spTree>
    <p:extLst>
      <p:ext uri="{BB962C8B-B14F-4D97-AF65-F5344CB8AC3E}">
        <p14:creationId xmlns:p14="http://schemas.microsoft.com/office/powerpoint/2010/main" val="30612503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459FDB58-73C4-413E-BB6C-BBE882DFCE1B}" type="slidenum">
              <a:rPr lang="en-GB" altLang="en-US" smtClean="0"/>
              <a:pPr/>
              <a:t>3</a:t>
            </a:fld>
            <a:endParaRPr lang="en-GB" altLang="en-US" dirty="0"/>
          </a:p>
        </p:txBody>
      </p:sp>
    </p:spTree>
    <p:extLst>
      <p:ext uri="{BB962C8B-B14F-4D97-AF65-F5344CB8AC3E}">
        <p14:creationId xmlns:p14="http://schemas.microsoft.com/office/powerpoint/2010/main" val="22004790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8"/>
            <a:ext cx="10363200" cy="1470025"/>
          </a:xfrm>
        </p:spPr>
        <p:txBody>
          <a:bodyPr/>
          <a:lstStyle>
            <a:lvl1pPr>
              <a:defRPr sz="4000">
                <a:latin typeface="+mj-ea"/>
                <a:ea typeface="+mj-ea"/>
              </a:defRPr>
            </a:lvl1pPr>
          </a:lstStyle>
          <a:p>
            <a:r>
              <a:rPr lang="en-US" dirty="0"/>
              <a:t>Click to edit Master title style</a:t>
            </a:r>
            <a:endParaRPr lang="fi-FI"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latin typeface="+mj-ea"/>
                <a:ea typeface="+mj-ea"/>
              </a:defRPr>
            </a:lvl1pPr>
            <a:lvl2pPr marL="457177" indent="0" algn="ctr">
              <a:buNone/>
              <a:defRPr/>
            </a:lvl2pPr>
            <a:lvl3pPr marL="914354" indent="0" algn="ctr">
              <a:buNone/>
              <a:defRPr/>
            </a:lvl3pPr>
            <a:lvl4pPr marL="1371531" indent="0" algn="ctr">
              <a:buNone/>
              <a:defRPr/>
            </a:lvl4pPr>
            <a:lvl5pPr marL="1828709" indent="0" algn="ctr">
              <a:buNone/>
              <a:defRPr/>
            </a:lvl5pPr>
            <a:lvl6pPr marL="2285886" indent="0" algn="ctr">
              <a:buNone/>
              <a:defRPr/>
            </a:lvl6pPr>
            <a:lvl7pPr marL="2743063" indent="0" algn="ctr">
              <a:buNone/>
              <a:defRPr/>
            </a:lvl7pPr>
            <a:lvl8pPr marL="3200240" indent="0" algn="ctr">
              <a:buNone/>
              <a:defRPr/>
            </a:lvl8pPr>
            <a:lvl9pPr marL="3657417" indent="0" algn="ctr">
              <a:buNone/>
              <a:defRPr/>
            </a:lvl9pPr>
          </a:lstStyle>
          <a:p>
            <a:r>
              <a:rPr lang="en-US" dirty="0"/>
              <a:t>Click to edit Master subtitle style</a:t>
            </a:r>
            <a:endParaRPr lang="fi-FI" dirty="0"/>
          </a:p>
        </p:txBody>
      </p:sp>
    </p:spTree>
    <p:extLst>
      <p:ext uri="{BB962C8B-B14F-4D97-AF65-F5344CB8AC3E}">
        <p14:creationId xmlns:p14="http://schemas.microsoft.com/office/powerpoint/2010/main" val="3112707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635652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51"/>
            <a:ext cx="2743200" cy="5851525"/>
          </a:xfrm>
        </p:spPr>
        <p:txBody>
          <a:bodyPr vert="eaVert"/>
          <a:lstStyle/>
          <a:p>
            <a:r>
              <a:rPr lang="en-US"/>
              <a:t>Click to edit Master title style</a:t>
            </a:r>
            <a:endParaRPr lang="fi-FI"/>
          </a:p>
        </p:txBody>
      </p:sp>
      <p:sp>
        <p:nvSpPr>
          <p:cNvPr id="3" name="Vertical Text Placeholder 2"/>
          <p:cNvSpPr>
            <a:spLocks noGrp="1"/>
          </p:cNvSpPr>
          <p:nvPr>
            <p:ph type="body" orient="vert" idx="1"/>
          </p:nvPr>
        </p:nvSpPr>
        <p:spPr>
          <a:xfrm>
            <a:off x="609600" y="27465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19927235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Content Placeholder 4"/>
          <p:cNvSpPr>
            <a:spLocks noGrp="1"/>
          </p:cNvSpPr>
          <p:nvPr>
            <p:ph sz="quarter" idx="3"/>
          </p:nvPr>
        </p:nvSpPr>
        <p:spPr>
          <a:xfrm>
            <a:off x="6197600" y="3938601"/>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22555285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6197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3409670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微软雅黑" panose="020B0503020204020204" pitchFamily="34" charset="-122"/>
                <a:ea typeface="微软雅黑" panose="020B0503020204020204" pitchFamily="34" charset="-122"/>
              </a:defRPr>
            </a:lvl1pPr>
            <a:lvl2pPr>
              <a:defRPr>
                <a:latin typeface="微软雅黑" panose="020B0503020204020204" pitchFamily="34" charset="-122"/>
                <a:ea typeface="微软雅黑" panose="020B0503020204020204" pitchFamily="34" charset="-122"/>
              </a:defRPr>
            </a:lvl2pPr>
            <a:lvl3pPr>
              <a:defRPr>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Slide Number Placeholder 3">
            <a:extLst>
              <a:ext uri="{FF2B5EF4-FFF2-40B4-BE49-F238E27FC236}">
                <a16:creationId xmlns:a16="http://schemas.microsoft.com/office/drawing/2014/main" xmlns="" id="{FE6C394A-9E02-4841-ACC8-9EFF4DA63394}"/>
              </a:ext>
            </a:extLst>
          </p:cNvPr>
          <p:cNvSpPr>
            <a:spLocks noGrp="1"/>
          </p:cNvSpPr>
          <p:nvPr>
            <p:ph type="sldNum" sz="quarter" idx="10"/>
          </p:nvPr>
        </p:nvSpPr>
        <p:spPr/>
        <p:txBody>
          <a:bodyPr/>
          <a:lstStyle>
            <a:lvl1pPr>
              <a:defRPr>
                <a:latin typeface="+mj-ea"/>
                <a:ea typeface="+mj-ea"/>
              </a:defRPr>
            </a:lvl1pPr>
          </a:lstStyle>
          <a:p>
            <a:fld id="{F5492D28-9CB3-4957-BFD2-683A3D6260A5}" type="slidenum">
              <a:rPr lang="en-GB" altLang="en-US" smtClean="0"/>
              <a:pPr/>
              <a:t>‹#›</a:t>
            </a:fld>
            <a:endParaRPr lang="en-GB" altLang="en-US" dirty="0"/>
          </a:p>
        </p:txBody>
      </p:sp>
      <p:sp>
        <p:nvSpPr>
          <p:cNvPr id="5" name="Title 4">
            <a:extLst>
              <a:ext uri="{FF2B5EF4-FFF2-40B4-BE49-F238E27FC236}">
                <a16:creationId xmlns:a16="http://schemas.microsoft.com/office/drawing/2014/main" xmlns="" id="{DFCFD951-EB5F-444C-A429-749DF9E84C41}"/>
              </a:ext>
            </a:extLst>
          </p:cNvPr>
          <p:cNvSpPr>
            <a:spLocks noGrp="1"/>
          </p:cNvSpPr>
          <p:nvPr>
            <p:ph type="title"/>
          </p:nvPr>
        </p:nvSpPr>
        <p:spPr/>
        <p:txBody>
          <a:bodyPr/>
          <a:lstStyle>
            <a:lvl1pPr>
              <a:defRPr>
                <a:latin typeface="+mj-ea"/>
                <a:ea typeface="+mj-ea"/>
              </a:defRPr>
            </a:lvl1pPr>
          </a:lstStyle>
          <a:p>
            <a:r>
              <a:rPr lang="en-US" dirty="0"/>
              <a:t>Click to edit Master title style</a:t>
            </a:r>
          </a:p>
        </p:txBody>
      </p:sp>
    </p:spTree>
    <p:extLst>
      <p:ext uri="{BB962C8B-B14F-4D97-AF65-F5344CB8AC3E}">
        <p14:creationId xmlns:p14="http://schemas.microsoft.com/office/powerpoint/2010/main" val="972305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13"/>
            <a:ext cx="10363200" cy="1362075"/>
          </a:xfrm>
        </p:spPr>
        <p:txBody>
          <a:bodyPr anchor="t"/>
          <a:lstStyle>
            <a:lvl1pPr algn="l">
              <a:defRPr sz="4000" b="1" cap="all">
                <a:latin typeface="微软雅黑" panose="020B0503020204020204" pitchFamily="34" charset="-122"/>
                <a:ea typeface="微软雅黑" panose="020B0503020204020204" pitchFamily="34" charset="-122"/>
              </a:defRPr>
            </a:lvl1pPr>
          </a:lstStyle>
          <a:p>
            <a:r>
              <a:rPr lang="en-US" dirty="0"/>
              <a:t>Click to edit Master title style</a:t>
            </a:r>
            <a:endParaRPr lang="fi-FI"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atin typeface="微软雅黑" panose="020B0503020204020204" pitchFamily="34" charset="-122"/>
                <a:ea typeface="微软雅黑" panose="020B0503020204020204" pitchFamily="34" charset="-122"/>
              </a:defRPr>
            </a:lvl1pPr>
            <a:lvl2pPr marL="457177" indent="0">
              <a:buNone/>
              <a:defRPr sz="1801"/>
            </a:lvl2pPr>
            <a:lvl3pPr marL="914354" indent="0">
              <a:buNone/>
              <a:defRPr sz="1600"/>
            </a:lvl3pPr>
            <a:lvl4pPr marL="1371531" indent="0">
              <a:buNone/>
              <a:defRPr sz="1401"/>
            </a:lvl4pPr>
            <a:lvl5pPr marL="1828709" indent="0">
              <a:buNone/>
              <a:defRPr sz="1401"/>
            </a:lvl5pPr>
            <a:lvl6pPr marL="2285886" indent="0">
              <a:buNone/>
              <a:defRPr sz="1401"/>
            </a:lvl6pPr>
            <a:lvl7pPr marL="2743063" indent="0">
              <a:buNone/>
              <a:defRPr sz="1401"/>
            </a:lvl7pPr>
            <a:lvl8pPr marL="3200240" indent="0">
              <a:buNone/>
              <a:defRPr sz="1401"/>
            </a:lvl8pPr>
            <a:lvl9pPr marL="3657417" indent="0">
              <a:buNone/>
              <a:defRPr sz="1401"/>
            </a:lvl9pPr>
          </a:lstStyle>
          <a:p>
            <a:pPr lvl="0"/>
            <a:r>
              <a:rPr lang="en-US"/>
              <a:t>Click to edit Master text styles</a:t>
            </a:r>
          </a:p>
        </p:txBody>
      </p:sp>
    </p:spTree>
    <p:extLst>
      <p:ext uri="{BB962C8B-B14F-4D97-AF65-F5344CB8AC3E}">
        <p14:creationId xmlns:p14="http://schemas.microsoft.com/office/powerpoint/2010/main" val="1741478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Content Placeholder 2"/>
          <p:cNvSpPr>
            <a:spLocks noGrp="1"/>
          </p:cNvSpPr>
          <p:nvPr>
            <p:ph sz="half" idx="1"/>
          </p:nvPr>
        </p:nvSpPr>
        <p:spPr>
          <a:xfrm>
            <a:off x="609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Content Placeholder 3"/>
          <p:cNvSpPr>
            <a:spLocks noGrp="1"/>
          </p:cNvSpPr>
          <p:nvPr>
            <p:ph sz="half" idx="2"/>
          </p:nvPr>
        </p:nvSpPr>
        <p:spPr>
          <a:xfrm>
            <a:off x="6197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4171323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5" name="Text Placeholder 4"/>
          <p:cNvSpPr>
            <a:spLocks noGrp="1"/>
          </p:cNvSpPr>
          <p:nvPr>
            <p:ph type="body" sz="quarter" idx="3"/>
          </p:nvPr>
        </p:nvSpPr>
        <p:spPr>
          <a:xfrm>
            <a:off x="6193376" y="1535113"/>
            <a:ext cx="5389033"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6" y="2174875"/>
            <a:ext cx="5389033"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220855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ea"/>
                <a:ea typeface="+mj-ea"/>
              </a:defRPr>
            </a:lvl1pPr>
          </a:lstStyle>
          <a:p>
            <a:r>
              <a:rPr lang="en-US"/>
              <a:t>Click to edit Master title style</a:t>
            </a:r>
            <a:endParaRPr lang="fi-FI"/>
          </a:p>
        </p:txBody>
      </p:sp>
    </p:spTree>
    <p:extLst>
      <p:ext uri="{BB962C8B-B14F-4D97-AF65-F5344CB8AC3E}">
        <p14:creationId xmlns:p14="http://schemas.microsoft.com/office/powerpoint/2010/main" val="3520819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119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endParaRPr lang="fi-FI"/>
          </a:p>
        </p:txBody>
      </p:sp>
      <p:sp>
        <p:nvSpPr>
          <p:cNvPr id="3" name="Content Placeholder 2"/>
          <p:cNvSpPr>
            <a:spLocks noGrp="1"/>
          </p:cNvSpPr>
          <p:nvPr>
            <p:ph idx="1"/>
          </p:nvPr>
        </p:nvSpPr>
        <p:spPr>
          <a:xfrm>
            <a:off x="4766733" y="27306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164217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fi-FI"/>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177" indent="0">
              <a:buNone/>
              <a:defRPr sz="2800"/>
            </a:lvl2pPr>
            <a:lvl3pPr marL="914354" indent="0">
              <a:buNone/>
              <a:defRPr sz="2400"/>
            </a:lvl3pPr>
            <a:lvl4pPr marL="1371531" indent="0">
              <a:buNone/>
              <a:defRPr sz="2000"/>
            </a:lvl4pPr>
            <a:lvl5pPr marL="1828709" indent="0">
              <a:buNone/>
              <a:defRPr sz="2000"/>
            </a:lvl5pPr>
            <a:lvl6pPr marL="2285886" indent="0">
              <a:buNone/>
              <a:defRPr sz="2000"/>
            </a:lvl6pPr>
            <a:lvl7pPr marL="2743063" indent="0">
              <a:buNone/>
              <a:defRPr sz="2000"/>
            </a:lvl7pPr>
            <a:lvl8pPr marL="3200240" indent="0">
              <a:buNone/>
              <a:defRPr sz="2000"/>
            </a:lvl8pPr>
            <a:lvl9pPr marL="3657417" indent="0">
              <a:buNone/>
              <a:defRPr sz="2000"/>
            </a:lvl9pPr>
          </a:lstStyle>
          <a:p>
            <a:pPr lvl="0"/>
            <a:endParaRPr lang="fi-FI"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3282668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jpeg"/><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8" descr="green.jpg"/>
          <p:cNvPicPr>
            <a:picLocks noChangeAspect="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584200" y="6456363"/>
            <a:ext cx="6189133"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Title Placeholder 1"/>
          <p:cNvSpPr>
            <a:spLocks noGrp="1"/>
          </p:cNvSpPr>
          <p:nvPr>
            <p:ph type="title"/>
          </p:nvPr>
        </p:nvSpPr>
        <p:spPr bwMode="auto">
          <a:xfrm>
            <a:off x="609601" y="274638"/>
            <a:ext cx="9112251"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endParaRPr lang="en-GB" altLang="en-US" dirty="0"/>
          </a:p>
        </p:txBody>
      </p:sp>
      <p:sp>
        <p:nvSpPr>
          <p:cNvPr id="1029" name="Text Placeholder 2"/>
          <p:cNvSpPr>
            <a:spLocks noGrp="1"/>
          </p:cNvSpPr>
          <p:nvPr>
            <p:ph type="body" idx="1"/>
          </p:nvPr>
        </p:nvSpPr>
        <p:spPr bwMode="auto">
          <a:xfrm>
            <a:off x="609600" y="1600206"/>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9" name="Slide Number Placeholder 5"/>
          <p:cNvSpPr>
            <a:spLocks noGrp="1"/>
          </p:cNvSpPr>
          <p:nvPr>
            <p:ph type="sldNum" sz="quarter" idx="4"/>
          </p:nvPr>
        </p:nvSpPr>
        <p:spPr>
          <a:xfrm>
            <a:off x="11410960" y="6483350"/>
            <a:ext cx="527049" cy="222250"/>
          </a:xfrm>
          <a:prstGeom prst="rect">
            <a:avLst/>
          </a:prstGeom>
        </p:spPr>
        <p:txBody>
          <a:bodyPr vert="horz" wrap="square" lIns="91440" tIns="45720" rIns="91440" bIns="45720" numCol="1" anchor="t" anchorCtr="0" compatLnSpc="1">
            <a:prstTxWarp prst="textNoShape">
              <a:avLst/>
            </a:prstTxWarp>
          </a:bodyPr>
          <a:lstStyle>
            <a:lvl1pPr eaLnBrk="1" hangingPunct="1">
              <a:defRPr sz="1100">
                <a:solidFill>
                  <a:schemeClr val="bg1"/>
                </a:solidFill>
                <a:latin typeface="Arial" charset="0"/>
              </a:defRPr>
            </a:lvl1pPr>
          </a:lstStyle>
          <a:p>
            <a:fld id="{F5492D28-9CB3-4957-BFD2-683A3D6260A5}" type="slidenum">
              <a:rPr lang="en-GB" altLang="en-US"/>
              <a:pPr/>
              <a:t>‹#›</a:t>
            </a:fld>
            <a:endParaRPr lang="en-GB" altLang="en-US" dirty="0"/>
          </a:p>
        </p:txBody>
      </p:sp>
      <p:sp>
        <p:nvSpPr>
          <p:cNvPr id="1032" name="Rectangle 6"/>
          <p:cNvSpPr>
            <a:spLocks noChangeArrowheads="1"/>
          </p:cNvSpPr>
          <p:nvPr/>
        </p:nvSpPr>
        <p:spPr bwMode="auto">
          <a:xfrm>
            <a:off x="1559984" y="5009401"/>
            <a:ext cx="6102349" cy="246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001" dirty="0">
                <a:solidFill>
                  <a:schemeClr val="bg1"/>
                </a:solidFill>
                <a:latin typeface="Arial" panose="020B0604020202020204" pitchFamily="34" charset="0"/>
              </a:rPr>
              <a:t>© 3GPP 2009     Mobile World Congress, Barcelona, 19</a:t>
            </a:r>
            <a:r>
              <a:rPr lang="en-GB" altLang="en-US" sz="1001" baseline="30000" dirty="0">
                <a:solidFill>
                  <a:schemeClr val="bg1"/>
                </a:solidFill>
                <a:latin typeface="Arial" panose="020B0604020202020204" pitchFamily="34" charset="0"/>
              </a:rPr>
              <a:t>th</a:t>
            </a:r>
            <a:r>
              <a:rPr lang="en-GB" altLang="en-US" sz="1001" dirty="0">
                <a:solidFill>
                  <a:schemeClr val="bg1"/>
                </a:solidFill>
                <a:latin typeface="Arial" panose="020B0604020202020204" pitchFamily="34" charset="0"/>
              </a:rPr>
              <a:t> February 2009</a:t>
            </a:r>
          </a:p>
        </p:txBody>
      </p:sp>
      <p:pic>
        <p:nvPicPr>
          <p:cNvPr id="1033"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3"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Rectangle 6"/>
          <p:cNvSpPr>
            <a:spLocks noChangeArrowheads="1"/>
          </p:cNvSpPr>
          <p:nvPr/>
        </p:nvSpPr>
        <p:spPr bwMode="auto">
          <a:xfrm>
            <a:off x="593777" y="6455545"/>
            <a:ext cx="957156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200" b="1" dirty="0">
                <a:solidFill>
                  <a:schemeClr val="bg1"/>
                </a:solidFill>
                <a:latin typeface="Arial" panose="020B0604020202020204" pitchFamily="34" charset="0"/>
              </a:rPr>
              <a:t>RAN WG4</a:t>
            </a:r>
          </a:p>
        </p:txBody>
      </p:sp>
      <p:sp>
        <p:nvSpPr>
          <p:cNvPr id="56334" name="Slide Number Placeholder 4"/>
          <p:cNvSpPr txBox="1">
            <a:spLocks noGrp="1"/>
          </p:cNvSpPr>
          <p:nvPr userDrawn="1"/>
        </p:nvSpPr>
        <p:spPr bwMode="auto">
          <a:xfrm>
            <a:off x="11432126" y="6464300"/>
            <a:ext cx="527049" cy="222250"/>
          </a:xfrm>
          <a:prstGeom prst="rect">
            <a:avLst/>
          </a:prstGeom>
          <a:noFill/>
          <a:ln w="9525">
            <a:noFill/>
            <a:miter lim="800000"/>
            <a:headEnd/>
            <a:tailEnd/>
          </a:ln>
        </p:spPr>
        <p:txBody>
          <a:bodyPr/>
          <a:lstStyle>
            <a:lvl1pPr>
              <a:defRPr sz="2400">
                <a:solidFill>
                  <a:schemeClr val="tx1"/>
                </a:solidFill>
                <a:latin typeface="Calibri" pitchFamily="34" charset="0"/>
                <a:cs typeface="Arial" charset="0"/>
              </a:defRPr>
            </a:lvl1pPr>
            <a:lvl2pPr marL="742950" indent="-285750">
              <a:defRPr sz="2400">
                <a:solidFill>
                  <a:schemeClr val="tx1"/>
                </a:solidFill>
                <a:latin typeface="Calibri" pitchFamily="34" charset="0"/>
                <a:cs typeface="Arial" charset="0"/>
              </a:defRPr>
            </a:lvl2pPr>
            <a:lvl3pPr marL="1143000" indent="-228600">
              <a:defRPr sz="2400">
                <a:solidFill>
                  <a:schemeClr val="tx1"/>
                </a:solidFill>
                <a:latin typeface="Calibri" pitchFamily="34" charset="0"/>
                <a:cs typeface="Arial" charset="0"/>
              </a:defRPr>
            </a:lvl3pPr>
            <a:lvl4pPr marL="1600200" indent="-228600">
              <a:defRPr sz="2400">
                <a:solidFill>
                  <a:schemeClr val="tx1"/>
                </a:solidFill>
                <a:latin typeface="Calibri" pitchFamily="34" charset="0"/>
                <a:cs typeface="Arial" charset="0"/>
              </a:defRPr>
            </a:lvl4pPr>
            <a:lvl5pPr marL="2057400" indent="-228600">
              <a:defRPr sz="2400">
                <a:solidFill>
                  <a:schemeClr val="tx1"/>
                </a:solidFill>
                <a:latin typeface="Calibri" pitchFamily="34" charset="0"/>
                <a:cs typeface="Arial" charset="0"/>
              </a:defRPr>
            </a:lvl5pPr>
            <a:lvl6pPr marL="2514600" indent="-228600" eaLnBrk="0" fontAlgn="base" hangingPunct="0">
              <a:spcBef>
                <a:spcPct val="0"/>
              </a:spcBef>
              <a:spcAft>
                <a:spcPct val="0"/>
              </a:spcAft>
              <a:defRPr sz="2400">
                <a:solidFill>
                  <a:schemeClr val="tx1"/>
                </a:solidFill>
                <a:latin typeface="Calibri" pitchFamily="34" charset="0"/>
                <a:cs typeface="Arial" charset="0"/>
              </a:defRPr>
            </a:lvl6pPr>
            <a:lvl7pPr marL="2971800" indent="-228600" eaLnBrk="0" fontAlgn="base" hangingPunct="0">
              <a:spcBef>
                <a:spcPct val="0"/>
              </a:spcBef>
              <a:spcAft>
                <a:spcPct val="0"/>
              </a:spcAft>
              <a:defRPr sz="2400">
                <a:solidFill>
                  <a:schemeClr val="tx1"/>
                </a:solidFill>
                <a:latin typeface="Calibri" pitchFamily="34" charset="0"/>
                <a:cs typeface="Arial" charset="0"/>
              </a:defRPr>
            </a:lvl7pPr>
            <a:lvl8pPr marL="3429000" indent="-228600" eaLnBrk="0" fontAlgn="base" hangingPunct="0">
              <a:spcBef>
                <a:spcPct val="0"/>
              </a:spcBef>
              <a:spcAft>
                <a:spcPct val="0"/>
              </a:spcAft>
              <a:defRPr sz="2400">
                <a:solidFill>
                  <a:schemeClr val="tx1"/>
                </a:solidFill>
                <a:latin typeface="Calibri" pitchFamily="34" charset="0"/>
                <a:cs typeface="Arial" charset="0"/>
              </a:defRPr>
            </a:lvl8pPr>
            <a:lvl9pPr marL="3886200" indent="-228600" eaLnBrk="0" fontAlgn="base" hangingPunct="0">
              <a:spcBef>
                <a:spcPct val="0"/>
              </a:spcBef>
              <a:spcAft>
                <a:spcPct val="0"/>
              </a:spcAft>
              <a:defRPr sz="2400">
                <a:solidFill>
                  <a:schemeClr val="tx1"/>
                </a:solidFill>
                <a:latin typeface="Calibri" pitchFamily="34" charset="0"/>
                <a:cs typeface="Arial" charset="0"/>
              </a:defRPr>
            </a:lvl9pPr>
          </a:lstStyle>
          <a:p>
            <a:pPr eaLnBrk="1" hangingPunct="1"/>
            <a:fld id="{E4DF48D0-4F83-437C-BDD1-C6E5F5F353CD}" type="slidenum">
              <a:rPr lang="en-GB" altLang="en-US" sz="1100">
                <a:solidFill>
                  <a:schemeClr val="bg1"/>
                </a:solidFill>
                <a:latin typeface="Arial" charset="0"/>
              </a:rPr>
              <a:pPr eaLnBrk="1" hangingPunct="1"/>
              <a:t>‹#›</a:t>
            </a:fld>
            <a:endParaRPr lang="en-GB" altLang="en-US" sz="1100" dirty="0">
              <a:solidFill>
                <a:schemeClr val="bg1"/>
              </a:solidFill>
              <a:latin typeface="Arial" charset="0"/>
            </a:endParaRPr>
          </a:p>
        </p:txBody>
      </p:sp>
      <p:pic>
        <p:nvPicPr>
          <p:cNvPr id="14" name="Picture 6" descr="3GPP_TM_RD.jpg"/>
          <p:cNvPicPr>
            <a:picLocks noChangeAspect="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10088563" y="373075"/>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555" r:id="rId1"/>
    <p:sldLayoutId id="2147484556" r:id="rId2"/>
    <p:sldLayoutId id="2147484557" r:id="rId3"/>
    <p:sldLayoutId id="2147484558" r:id="rId4"/>
    <p:sldLayoutId id="2147484559" r:id="rId5"/>
    <p:sldLayoutId id="2147484560" r:id="rId6"/>
    <p:sldLayoutId id="2147484561" r:id="rId7"/>
    <p:sldLayoutId id="2147484562" r:id="rId8"/>
    <p:sldLayoutId id="2147484563" r:id="rId9"/>
    <p:sldLayoutId id="2147484564" r:id="rId10"/>
    <p:sldLayoutId id="2147484565" r:id="rId11"/>
    <p:sldLayoutId id="2147484566" r:id="rId12"/>
    <p:sldLayoutId id="2147484567" r:id="rId13"/>
  </p:sldLayoutIdLst>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77" algn="ctr" rtl="0" eaLnBrk="0" fontAlgn="base" hangingPunct="0">
        <a:spcBef>
          <a:spcPct val="0"/>
        </a:spcBef>
        <a:spcAft>
          <a:spcPct val="0"/>
        </a:spcAft>
        <a:defRPr sz="3200">
          <a:solidFill>
            <a:srgbClr val="FF0000"/>
          </a:solidFill>
          <a:latin typeface="Calibri" pitchFamily="34" charset="0"/>
        </a:defRPr>
      </a:lvl6pPr>
      <a:lvl7pPr marL="914354" algn="ctr" rtl="0" eaLnBrk="0" fontAlgn="base" hangingPunct="0">
        <a:spcBef>
          <a:spcPct val="0"/>
        </a:spcBef>
        <a:spcAft>
          <a:spcPct val="0"/>
        </a:spcAft>
        <a:defRPr sz="3200">
          <a:solidFill>
            <a:srgbClr val="FF0000"/>
          </a:solidFill>
          <a:latin typeface="Calibri" pitchFamily="34" charset="0"/>
        </a:defRPr>
      </a:lvl7pPr>
      <a:lvl8pPr marL="1371531" algn="ctr" rtl="0" eaLnBrk="0" fontAlgn="base" hangingPunct="0">
        <a:spcBef>
          <a:spcPct val="0"/>
        </a:spcBef>
        <a:spcAft>
          <a:spcPct val="0"/>
        </a:spcAft>
        <a:defRPr sz="3200">
          <a:solidFill>
            <a:srgbClr val="FF0000"/>
          </a:solidFill>
          <a:latin typeface="Calibri" pitchFamily="34" charset="0"/>
        </a:defRPr>
      </a:lvl8pPr>
      <a:lvl9pPr marL="1828709" algn="ctr" rtl="0" eaLnBrk="0" fontAlgn="base" hangingPunct="0">
        <a:spcBef>
          <a:spcPct val="0"/>
        </a:spcBef>
        <a:spcAft>
          <a:spcPct val="0"/>
        </a:spcAft>
        <a:defRPr sz="3200">
          <a:solidFill>
            <a:srgbClr val="FF0000"/>
          </a:solidFill>
          <a:latin typeface="Calibri" pitchFamily="34" charset="0"/>
        </a:defRPr>
      </a:lvl9pPr>
    </p:titleStyle>
    <p:bodyStyle>
      <a:lvl1pPr marL="342882" indent="-342882" algn="l" rtl="0" eaLnBrk="0" fontAlgn="base" hangingPunct="0">
        <a:spcBef>
          <a:spcPct val="20000"/>
        </a:spcBef>
        <a:spcAft>
          <a:spcPct val="0"/>
        </a:spcAft>
        <a:buBlip>
          <a:blip r:embed="rId18"/>
        </a:buBlip>
        <a:defRPr sz="2800">
          <a:solidFill>
            <a:schemeClr val="tx1"/>
          </a:solidFill>
          <a:latin typeface="+mn-lt"/>
          <a:ea typeface="+mn-ea"/>
          <a:cs typeface="+mn-cs"/>
        </a:defRPr>
      </a:lvl1pPr>
      <a:lvl2pPr marL="742913" indent="-285737" algn="l" rtl="0" eaLnBrk="0" fontAlgn="base" hangingPunct="0">
        <a:spcBef>
          <a:spcPct val="20000"/>
        </a:spcBef>
        <a:spcAft>
          <a:spcPct val="0"/>
        </a:spcAft>
        <a:buClr>
          <a:srgbClr val="C00000"/>
        </a:buClr>
        <a:buFont typeface="Arial" charset="0"/>
        <a:buChar char="•"/>
        <a:defRPr sz="2400">
          <a:solidFill>
            <a:schemeClr val="tx1"/>
          </a:solidFill>
          <a:latin typeface="+mn-lt"/>
        </a:defRPr>
      </a:lvl2pPr>
      <a:lvl3pPr marL="1142943" indent="-228589" algn="l" rtl="0" eaLnBrk="0" fontAlgn="base" hangingPunct="0">
        <a:spcBef>
          <a:spcPct val="20000"/>
        </a:spcBef>
        <a:spcAft>
          <a:spcPct val="0"/>
        </a:spcAft>
        <a:buFont typeface="Arial" charset="0"/>
        <a:buChar char="•"/>
        <a:defRPr sz="2000">
          <a:solidFill>
            <a:schemeClr val="tx1"/>
          </a:solidFill>
          <a:latin typeface="+mn-lt"/>
        </a:defRPr>
      </a:lvl3pPr>
      <a:lvl4pPr marL="1600121" indent="-228589" algn="l" rtl="0" eaLnBrk="0" fontAlgn="base" hangingPunct="0">
        <a:spcBef>
          <a:spcPct val="20000"/>
        </a:spcBef>
        <a:spcAft>
          <a:spcPct val="0"/>
        </a:spcAft>
        <a:buFont typeface="Arial" charset="0"/>
        <a:buChar char="–"/>
        <a:defRPr>
          <a:solidFill>
            <a:schemeClr val="tx1"/>
          </a:solidFill>
          <a:latin typeface="+mn-lt"/>
        </a:defRPr>
      </a:lvl4pPr>
      <a:lvl5pPr marL="2057298" indent="-228589" algn="l" rtl="0" eaLnBrk="0" fontAlgn="base" hangingPunct="0">
        <a:spcBef>
          <a:spcPct val="20000"/>
        </a:spcBef>
        <a:spcAft>
          <a:spcPct val="0"/>
        </a:spcAft>
        <a:buFont typeface="Arial" charset="0"/>
        <a:buChar char="»"/>
        <a:defRPr sz="1600">
          <a:solidFill>
            <a:schemeClr val="tx1"/>
          </a:solidFill>
          <a:latin typeface="+mn-lt"/>
        </a:defRPr>
      </a:lvl5pPr>
      <a:lvl6pPr marL="2514476" indent="-228589" algn="l" rtl="0" eaLnBrk="0" fontAlgn="base" hangingPunct="0">
        <a:spcBef>
          <a:spcPct val="20000"/>
        </a:spcBef>
        <a:spcAft>
          <a:spcPct val="0"/>
        </a:spcAft>
        <a:buFont typeface="Arial" pitchFamily="34" charset="0"/>
        <a:buChar char="»"/>
        <a:defRPr sz="1600">
          <a:solidFill>
            <a:schemeClr val="tx1"/>
          </a:solidFill>
          <a:latin typeface="+mn-lt"/>
        </a:defRPr>
      </a:lvl6pPr>
      <a:lvl7pPr marL="2971652" indent="-228589" algn="l" rtl="0" eaLnBrk="0" fontAlgn="base" hangingPunct="0">
        <a:spcBef>
          <a:spcPct val="20000"/>
        </a:spcBef>
        <a:spcAft>
          <a:spcPct val="0"/>
        </a:spcAft>
        <a:buFont typeface="Arial" pitchFamily="34" charset="0"/>
        <a:buChar char="»"/>
        <a:defRPr sz="1600">
          <a:solidFill>
            <a:schemeClr val="tx1"/>
          </a:solidFill>
          <a:latin typeface="+mn-lt"/>
        </a:defRPr>
      </a:lvl7pPr>
      <a:lvl8pPr marL="3428829" indent="-228589" algn="l" rtl="0" eaLnBrk="0" fontAlgn="base" hangingPunct="0">
        <a:spcBef>
          <a:spcPct val="20000"/>
        </a:spcBef>
        <a:spcAft>
          <a:spcPct val="0"/>
        </a:spcAft>
        <a:buFont typeface="Arial" pitchFamily="34" charset="0"/>
        <a:buChar char="»"/>
        <a:defRPr sz="1600">
          <a:solidFill>
            <a:schemeClr val="tx1"/>
          </a:solidFill>
          <a:latin typeface="+mn-lt"/>
        </a:defRPr>
      </a:lvl8pPr>
      <a:lvl9pPr marL="3886007" indent="-228589" algn="l" rtl="0" eaLnBrk="0" fontAlgn="base" hangingPunct="0">
        <a:spcBef>
          <a:spcPct val="20000"/>
        </a:spcBef>
        <a:spcAft>
          <a:spcPct val="0"/>
        </a:spcAft>
        <a:buFont typeface="Arial" pitchFamily="34" charset="0"/>
        <a:buChar char="»"/>
        <a:defRPr sz="1600">
          <a:solidFill>
            <a:schemeClr val="tx1"/>
          </a:solidFill>
          <a:latin typeface="+mn-lt"/>
        </a:defRPr>
      </a:lvl9pPr>
    </p:bodyStyle>
    <p:otherStyle>
      <a:defPPr>
        <a:defRPr lang="fi-FI"/>
      </a:defPPr>
      <a:lvl1pPr marL="0" algn="l" defTabSz="914354" rtl="0" eaLnBrk="1" latinLnBrk="0" hangingPunct="1">
        <a:defRPr sz="1801" kern="1200">
          <a:solidFill>
            <a:schemeClr val="tx1"/>
          </a:solidFill>
          <a:latin typeface="+mn-lt"/>
          <a:ea typeface="+mn-ea"/>
          <a:cs typeface="+mn-cs"/>
        </a:defRPr>
      </a:lvl1pPr>
      <a:lvl2pPr marL="457177" algn="l" defTabSz="914354" rtl="0" eaLnBrk="1" latinLnBrk="0" hangingPunct="1">
        <a:defRPr sz="1801" kern="1200">
          <a:solidFill>
            <a:schemeClr val="tx1"/>
          </a:solidFill>
          <a:latin typeface="+mn-lt"/>
          <a:ea typeface="+mn-ea"/>
          <a:cs typeface="+mn-cs"/>
        </a:defRPr>
      </a:lvl2pPr>
      <a:lvl3pPr marL="914354" algn="l" defTabSz="914354" rtl="0" eaLnBrk="1" latinLnBrk="0" hangingPunct="1">
        <a:defRPr sz="1801" kern="1200">
          <a:solidFill>
            <a:schemeClr val="tx1"/>
          </a:solidFill>
          <a:latin typeface="+mn-lt"/>
          <a:ea typeface="+mn-ea"/>
          <a:cs typeface="+mn-cs"/>
        </a:defRPr>
      </a:lvl3pPr>
      <a:lvl4pPr marL="1371531" algn="l" defTabSz="914354" rtl="0" eaLnBrk="1" latinLnBrk="0" hangingPunct="1">
        <a:defRPr sz="1801" kern="1200">
          <a:solidFill>
            <a:schemeClr val="tx1"/>
          </a:solidFill>
          <a:latin typeface="+mn-lt"/>
          <a:ea typeface="+mn-ea"/>
          <a:cs typeface="+mn-cs"/>
        </a:defRPr>
      </a:lvl4pPr>
      <a:lvl5pPr marL="1828709" algn="l" defTabSz="914354" rtl="0" eaLnBrk="1" latinLnBrk="0" hangingPunct="1">
        <a:defRPr sz="1801" kern="1200">
          <a:solidFill>
            <a:schemeClr val="tx1"/>
          </a:solidFill>
          <a:latin typeface="+mn-lt"/>
          <a:ea typeface="+mn-ea"/>
          <a:cs typeface="+mn-cs"/>
        </a:defRPr>
      </a:lvl5pPr>
      <a:lvl6pPr marL="2285886" algn="l" defTabSz="914354" rtl="0" eaLnBrk="1" latinLnBrk="0" hangingPunct="1">
        <a:defRPr sz="1801" kern="1200">
          <a:solidFill>
            <a:schemeClr val="tx1"/>
          </a:solidFill>
          <a:latin typeface="+mn-lt"/>
          <a:ea typeface="+mn-ea"/>
          <a:cs typeface="+mn-cs"/>
        </a:defRPr>
      </a:lvl6pPr>
      <a:lvl7pPr marL="2743063" algn="l" defTabSz="914354" rtl="0" eaLnBrk="1" latinLnBrk="0" hangingPunct="1">
        <a:defRPr sz="1801" kern="1200">
          <a:solidFill>
            <a:schemeClr val="tx1"/>
          </a:solidFill>
          <a:latin typeface="+mn-lt"/>
          <a:ea typeface="+mn-ea"/>
          <a:cs typeface="+mn-cs"/>
        </a:defRPr>
      </a:lvl7pPr>
      <a:lvl8pPr marL="3200240" algn="l" defTabSz="914354" rtl="0" eaLnBrk="1" latinLnBrk="0" hangingPunct="1">
        <a:defRPr sz="1801" kern="1200">
          <a:solidFill>
            <a:schemeClr val="tx1"/>
          </a:solidFill>
          <a:latin typeface="+mn-lt"/>
          <a:ea typeface="+mn-ea"/>
          <a:cs typeface="+mn-cs"/>
        </a:defRPr>
      </a:lvl8pPr>
      <a:lvl9pPr marL="3657417" algn="l" defTabSz="914354" rtl="0" eaLnBrk="1" latinLnBrk="0" hangingPunct="1">
        <a:defRPr sz="18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www.3gpp.org/news-events/elections"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hyperlink" Target="https://help.3gpp.org/index.php?title=3GPP_voting_tool"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D30B7C3F-3D32-4F2D-8FDD-60718C51D42B}"/>
              </a:ext>
            </a:extLst>
          </p:cNvPr>
          <p:cNvSpPr>
            <a:spLocks noGrp="1"/>
          </p:cNvSpPr>
          <p:nvPr>
            <p:ph type="ctrTitle"/>
          </p:nvPr>
        </p:nvSpPr>
        <p:spPr/>
        <p:txBody>
          <a:bodyPr/>
          <a:lstStyle/>
          <a:p>
            <a:r>
              <a:rPr lang="en-US" b="1" dirty="0">
                <a:latin typeface="微软雅黑" panose="020B0503020204020204" pitchFamily="34" charset="-122"/>
                <a:ea typeface="微软雅黑" panose="020B0503020204020204" pitchFamily="34" charset="-122"/>
              </a:rPr>
              <a:t>RAN4#108 meeting schedule</a:t>
            </a:r>
          </a:p>
        </p:txBody>
      </p:sp>
      <p:sp>
        <p:nvSpPr>
          <p:cNvPr id="5" name="Subtitle 4">
            <a:extLst>
              <a:ext uri="{FF2B5EF4-FFF2-40B4-BE49-F238E27FC236}">
                <a16:creationId xmlns:a16="http://schemas.microsoft.com/office/drawing/2014/main" xmlns="" id="{EBB0B9E5-9838-4AA8-B169-89A3469C2EB4}"/>
              </a:ext>
            </a:extLst>
          </p:cNvPr>
          <p:cNvSpPr>
            <a:spLocks noGrp="1"/>
          </p:cNvSpPr>
          <p:nvPr>
            <p:ph type="subTitle" idx="1"/>
          </p:nvPr>
        </p:nvSpPr>
        <p:spPr>
          <a:xfrm>
            <a:off x="1068224" y="4717686"/>
            <a:ext cx="9998580" cy="1036178"/>
          </a:xfrm>
        </p:spPr>
        <p:txBody>
          <a:bodyPr/>
          <a:lstStyle/>
          <a:p>
            <a:r>
              <a:rPr lang="en-US" dirty="0">
                <a:latin typeface="+mj-ea"/>
                <a:ea typeface="+mj-ea"/>
              </a:rPr>
              <a:t>RAN4 Chair: </a:t>
            </a:r>
            <a:r>
              <a:rPr lang="en-US" dirty="0"/>
              <a:t>Xizeng</a:t>
            </a:r>
            <a:r>
              <a:rPr lang="en-US" dirty="0">
                <a:latin typeface="+mj-ea"/>
                <a:ea typeface="+mj-ea"/>
              </a:rPr>
              <a:t> Dai</a:t>
            </a:r>
          </a:p>
          <a:p>
            <a:r>
              <a:rPr lang="en-US" dirty="0">
                <a:latin typeface="+mj-ea"/>
                <a:ea typeface="+mj-ea"/>
              </a:rPr>
              <a:t>Vice Chair: Haijie Qiu, </a:t>
            </a:r>
            <a:r>
              <a:rPr lang="en-US" dirty="0"/>
              <a:t>Andrey </a:t>
            </a:r>
            <a:r>
              <a:rPr lang="en-US" altLang="zh-CN" dirty="0"/>
              <a:t>Chervyakov</a:t>
            </a:r>
            <a:r>
              <a:rPr lang="en-US" dirty="0"/>
              <a:t> </a:t>
            </a:r>
            <a:endParaRPr lang="en-US" dirty="0">
              <a:latin typeface="+mj-ea"/>
              <a:ea typeface="+mj-ea"/>
            </a:endParaRPr>
          </a:p>
        </p:txBody>
      </p:sp>
      <p:sp>
        <p:nvSpPr>
          <p:cNvPr id="6" name="TextBox 1">
            <a:extLst>
              <a:ext uri="{FF2B5EF4-FFF2-40B4-BE49-F238E27FC236}">
                <a16:creationId xmlns:a16="http://schemas.microsoft.com/office/drawing/2014/main" xmlns="" id="{E4CE5DCD-72B3-468A-A585-E6721DD18679}"/>
              </a:ext>
            </a:extLst>
          </p:cNvPr>
          <p:cNvSpPr txBox="1"/>
          <p:nvPr/>
        </p:nvSpPr>
        <p:spPr>
          <a:xfrm>
            <a:off x="236841" y="274551"/>
            <a:ext cx="5830673" cy="738664"/>
          </a:xfrm>
          <a:prstGeom prst="rect">
            <a:avLst/>
          </a:prstGeom>
          <a:noFill/>
        </p:spPr>
        <p:txBody>
          <a:bodyPr wrap="square" rtlCol="0">
            <a:spAutoFit/>
          </a:bodyPr>
          <a:lstStyle/>
          <a:p>
            <a:r>
              <a:rPr lang="en-US" sz="1400" b="1" dirty="0">
                <a:latin typeface="微软雅黑" panose="020B0503020204020204" pitchFamily="34" charset="-122"/>
                <a:ea typeface="微软雅黑" panose="020B0503020204020204" pitchFamily="34" charset="-122"/>
              </a:rPr>
              <a:t>3GPP TSG-RAN WG4 Meeting #108	</a:t>
            </a:r>
            <a:endParaRPr lang="en-US" sz="1400" dirty="0">
              <a:latin typeface="微软雅黑" panose="020B0503020204020204" pitchFamily="34" charset="-122"/>
              <a:ea typeface="微软雅黑" panose="020B0503020204020204" pitchFamily="34" charset="-122"/>
            </a:endParaRPr>
          </a:p>
          <a:p>
            <a:r>
              <a:rPr lang="fr-FR" sz="1400" b="1" dirty="0">
                <a:latin typeface="微软雅黑" panose="020B0503020204020204" pitchFamily="34" charset="-122"/>
                <a:ea typeface="微软雅黑" panose="020B0503020204020204" pitchFamily="34" charset="-122"/>
              </a:rPr>
              <a:t>Toulouse, France, August 21 – August 25, 2023</a:t>
            </a:r>
            <a:endParaRPr lang="en-US" sz="1400" b="1" dirty="0">
              <a:latin typeface="微软雅黑" panose="020B0503020204020204" pitchFamily="34" charset="-122"/>
              <a:ea typeface="微软雅黑" panose="020B0503020204020204" pitchFamily="34" charset="-122"/>
            </a:endParaRPr>
          </a:p>
          <a:p>
            <a:r>
              <a:rPr lang="en-US" sz="1400" b="1" dirty="0">
                <a:latin typeface="微软雅黑" panose="020B0503020204020204" pitchFamily="34" charset="-122"/>
                <a:ea typeface="微软雅黑" panose="020B0503020204020204" pitchFamily="34" charset="-122"/>
              </a:rPr>
              <a:t>Agenda Item: 2</a:t>
            </a:r>
            <a:endParaRPr lang="en-US" sz="1400"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7751970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2"/>
          <a:stretch>
            <a:fillRect/>
          </a:stretch>
        </p:blipFill>
        <p:spPr>
          <a:xfrm>
            <a:off x="6094382" y="2502709"/>
            <a:ext cx="6022101" cy="2865403"/>
          </a:xfrm>
          <a:prstGeom prst="rect">
            <a:avLst/>
          </a:prstGeom>
        </p:spPr>
      </p:pic>
      <p:pic>
        <p:nvPicPr>
          <p:cNvPr id="5" name="图片 4"/>
          <p:cNvPicPr>
            <a:picLocks noChangeAspect="1"/>
          </p:cNvPicPr>
          <p:nvPr/>
        </p:nvPicPr>
        <p:blipFill>
          <a:blip r:embed="rId3"/>
          <a:stretch>
            <a:fillRect/>
          </a:stretch>
        </p:blipFill>
        <p:spPr>
          <a:xfrm>
            <a:off x="401652" y="2502709"/>
            <a:ext cx="5452217" cy="3906667"/>
          </a:xfrm>
          <a:prstGeom prst="rect">
            <a:avLst/>
          </a:prstGeom>
        </p:spPr>
      </p:pic>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2" y="1273321"/>
            <a:ext cx="4905286" cy="1726253"/>
          </a:xfrm>
        </p:spPr>
        <p:txBody>
          <a:bodyPr/>
          <a:lstStyle/>
          <a:p>
            <a:pPr marL="342882" lvl="2" indent="-342882">
              <a:spcBef>
                <a:spcPts val="0"/>
              </a:spcBef>
              <a:spcAft>
                <a:spcPts val="600"/>
              </a:spcAft>
              <a:buBlip>
                <a:blip r:embed="rId4"/>
              </a:buBlip>
            </a:pPr>
            <a:r>
              <a:rPr lang="en-US" altLang="zh-CN" sz="1400" dirty="0">
                <a:cs typeface="+mn-cs"/>
              </a:rPr>
              <a:t>RAN4 meeting rooms: @ MEETE</a:t>
            </a:r>
          </a:p>
          <a:p>
            <a:pPr lvl="1">
              <a:spcBef>
                <a:spcPts val="0"/>
              </a:spcBef>
              <a:spcAft>
                <a:spcPts val="600"/>
              </a:spcAft>
            </a:pPr>
            <a:r>
              <a:rPr lang="en-GB" altLang="zh-CN" sz="1200" dirty="0"/>
              <a:t>Main </a:t>
            </a:r>
            <a:r>
              <a:rPr lang="en-GB" altLang="zh-CN" sz="1200" dirty="0" err="1"/>
              <a:t>Sessi</a:t>
            </a:r>
            <a:r>
              <a:rPr lang="en-US" altLang="zh-CN" sz="1200" dirty="0"/>
              <a:t>on: Room 7-8-9 (350) on 1</a:t>
            </a:r>
            <a:r>
              <a:rPr lang="en-US" altLang="zh-CN" sz="1200" baseline="30000" dirty="0"/>
              <a:t>st</a:t>
            </a:r>
            <a:r>
              <a:rPr lang="en-US" altLang="zh-CN" sz="1200" dirty="0"/>
              <a:t> Floor</a:t>
            </a:r>
            <a:endParaRPr lang="en-GB" altLang="zh-CN" sz="1200" dirty="0"/>
          </a:p>
          <a:p>
            <a:pPr lvl="1">
              <a:spcBef>
                <a:spcPts val="0"/>
              </a:spcBef>
              <a:spcAft>
                <a:spcPts val="600"/>
              </a:spcAft>
            </a:pPr>
            <a:r>
              <a:rPr lang="en-GB" altLang="zh-CN" sz="1200" dirty="0"/>
              <a:t>RRM Session: </a:t>
            </a:r>
            <a:r>
              <a:rPr lang="en-US" altLang="zh-CN" sz="1200" dirty="0"/>
              <a:t>Room 4B (150) on the Ground Floor</a:t>
            </a:r>
            <a:endParaRPr lang="en-GB" altLang="zh-CN" sz="1200" dirty="0"/>
          </a:p>
          <a:p>
            <a:pPr lvl="1">
              <a:spcBef>
                <a:spcPts val="0"/>
              </a:spcBef>
              <a:spcAft>
                <a:spcPts val="600"/>
              </a:spcAft>
            </a:pPr>
            <a:r>
              <a:rPr lang="en-US" altLang="zh-CN" sz="1200" dirty="0" err="1"/>
              <a:t>BSRF_Demod_test</a:t>
            </a:r>
            <a:r>
              <a:rPr lang="en-US" altLang="zh-CN" sz="1200" dirty="0"/>
              <a:t>: Room 3 (80) on the 1</a:t>
            </a:r>
            <a:r>
              <a:rPr lang="en-US" altLang="zh-CN" sz="1200" baseline="30000" dirty="0"/>
              <a:t>st</a:t>
            </a:r>
            <a:r>
              <a:rPr lang="en-US" altLang="zh-CN" sz="1200" dirty="0"/>
              <a:t> Floor</a:t>
            </a:r>
            <a:endParaRPr lang="en-GB" altLang="zh-CN" sz="1200" dirty="0">
              <a:solidFill>
                <a:srgbClr val="000000"/>
              </a:solidFill>
              <a:latin typeface="Arial" panose="020B0604020202020204" pitchFamily="34" charset="0"/>
            </a:endParaRPr>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Meeting rooms</a:t>
            </a:r>
            <a:r>
              <a:rPr lang="en-US" b="1" dirty="0">
                <a:latin typeface="微软雅黑" panose="020B0503020204020204" pitchFamily="34" charset="-122"/>
                <a:ea typeface="微软雅黑" panose="020B0503020204020204" pitchFamily="34" charset="-122"/>
              </a:rPr>
              <a:t> </a:t>
            </a:r>
            <a:endParaRPr lang="ru-RU" b="1" dirty="0">
              <a:latin typeface="微软雅黑" panose="020B0503020204020204" pitchFamily="34" charset="-122"/>
              <a:ea typeface="微软雅黑" panose="020B0503020204020204" pitchFamily="34" charset="-122"/>
            </a:endParaRPr>
          </a:p>
        </p:txBody>
      </p:sp>
      <p:sp>
        <p:nvSpPr>
          <p:cNvPr id="2" name="椭圆 1"/>
          <p:cNvSpPr/>
          <p:nvPr/>
        </p:nvSpPr>
        <p:spPr bwMode="auto">
          <a:xfrm>
            <a:off x="2478421" y="3060682"/>
            <a:ext cx="1375731" cy="1263489"/>
          </a:xfrm>
          <a:prstGeom prst="ellipse">
            <a:avLst/>
          </a:prstGeom>
          <a:noFill/>
          <a:ln w="57150" cap="flat" cmpd="sng" algn="ctr">
            <a:solidFill>
              <a:srgbClr val="0000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4"/>
              </a:buBlip>
              <a:tabLst/>
            </a:pPr>
            <a:endParaRPr kumimoji="0" lang="zh-CN" altLang="en-US" sz="2400" b="0" i="0" u="none" strike="noStrike" cap="none" normalizeH="0" baseline="0">
              <a:ln>
                <a:noFill/>
              </a:ln>
              <a:solidFill>
                <a:schemeClr val="tx1"/>
              </a:solidFill>
              <a:effectLst/>
              <a:latin typeface="Calibri" pitchFamily="34" charset="0"/>
            </a:endParaRPr>
          </a:p>
        </p:txBody>
      </p:sp>
      <p:sp>
        <p:nvSpPr>
          <p:cNvPr id="10" name="Content Placeholder 2">
            <a:extLst>
              <a:ext uri="{FF2B5EF4-FFF2-40B4-BE49-F238E27FC236}">
                <a16:creationId xmlns:a16="http://schemas.microsoft.com/office/drawing/2014/main" xmlns="" id="{B1BE6906-4FA3-42DA-8E86-BA4DD12F41A6}"/>
              </a:ext>
            </a:extLst>
          </p:cNvPr>
          <p:cNvSpPr txBox="1">
            <a:spLocks/>
          </p:cNvSpPr>
          <p:nvPr/>
        </p:nvSpPr>
        <p:spPr bwMode="auto">
          <a:xfrm>
            <a:off x="6161456" y="1273321"/>
            <a:ext cx="4905286" cy="1726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882" indent="-342882" algn="l" rtl="0" eaLnBrk="0" fontAlgn="base" hangingPunct="0">
              <a:spcBef>
                <a:spcPct val="20000"/>
              </a:spcBef>
              <a:spcAft>
                <a:spcPct val="0"/>
              </a:spcAft>
              <a:buBlip>
                <a:blip r:embed="rId4"/>
              </a:buBlip>
              <a:defRPr sz="2800">
                <a:solidFill>
                  <a:schemeClr val="tx1"/>
                </a:solidFill>
                <a:latin typeface="微软雅黑" panose="020B0503020204020204" pitchFamily="34" charset="-122"/>
                <a:ea typeface="微软雅黑" panose="020B0503020204020204" pitchFamily="34" charset="-122"/>
                <a:cs typeface="+mn-cs"/>
              </a:defRPr>
            </a:lvl1pPr>
            <a:lvl2pPr marL="742913" indent="-285737" algn="l" rtl="0" eaLnBrk="0" fontAlgn="base" hangingPunct="0">
              <a:spcBef>
                <a:spcPct val="20000"/>
              </a:spcBef>
              <a:spcAft>
                <a:spcPct val="0"/>
              </a:spcAft>
              <a:buClr>
                <a:srgbClr val="C00000"/>
              </a:buClr>
              <a:buFont typeface="Arial" charset="0"/>
              <a:buChar char="•"/>
              <a:defRPr sz="2400">
                <a:solidFill>
                  <a:schemeClr val="tx1"/>
                </a:solidFill>
                <a:latin typeface="微软雅黑" panose="020B0503020204020204" pitchFamily="34" charset="-122"/>
                <a:ea typeface="微软雅黑" panose="020B0503020204020204" pitchFamily="34" charset="-122"/>
              </a:defRPr>
            </a:lvl2pPr>
            <a:lvl3pPr marL="1142943" indent="-228589" algn="l" rtl="0" eaLnBrk="0" fontAlgn="base" hangingPunct="0">
              <a:spcBef>
                <a:spcPct val="20000"/>
              </a:spcBef>
              <a:spcAft>
                <a:spcPct val="0"/>
              </a:spcAft>
              <a:buFont typeface="Arial" charset="0"/>
              <a:buChar char="•"/>
              <a:defRPr sz="2000">
                <a:solidFill>
                  <a:schemeClr val="tx1"/>
                </a:solidFill>
                <a:latin typeface="微软雅黑" panose="020B0503020204020204" pitchFamily="34" charset="-122"/>
                <a:ea typeface="微软雅黑" panose="020B0503020204020204" pitchFamily="34" charset="-122"/>
              </a:defRPr>
            </a:lvl3pPr>
            <a:lvl4pPr marL="1600121" indent="-228589" algn="l" rtl="0" eaLnBrk="0" fontAlgn="base" hangingPunct="0">
              <a:spcBef>
                <a:spcPct val="20000"/>
              </a:spcBef>
              <a:spcAft>
                <a:spcPct val="0"/>
              </a:spcAft>
              <a:buFont typeface="Arial" charset="0"/>
              <a:buChar char="–"/>
              <a:defRPr sz="2000">
                <a:solidFill>
                  <a:schemeClr val="tx1"/>
                </a:solidFill>
                <a:latin typeface="微软雅黑" panose="020B0503020204020204" pitchFamily="34" charset="-122"/>
                <a:ea typeface="微软雅黑" panose="020B0503020204020204" pitchFamily="34" charset="-122"/>
              </a:defRPr>
            </a:lvl4pPr>
            <a:lvl5pPr marL="2057298" indent="-228589" algn="l" rtl="0" eaLnBrk="0" fontAlgn="base" hangingPunct="0">
              <a:spcBef>
                <a:spcPct val="20000"/>
              </a:spcBef>
              <a:spcAft>
                <a:spcPct val="0"/>
              </a:spcAft>
              <a:buFont typeface="Arial" charset="0"/>
              <a:buChar char="»"/>
              <a:defRPr sz="2000">
                <a:solidFill>
                  <a:schemeClr val="tx1"/>
                </a:solidFill>
                <a:latin typeface="微软雅黑" panose="020B0503020204020204" pitchFamily="34" charset="-122"/>
                <a:ea typeface="微软雅黑" panose="020B0503020204020204" pitchFamily="34" charset="-122"/>
              </a:defRPr>
            </a:lvl5pPr>
            <a:lvl6pPr marL="2514476" indent="-228589" algn="l" rtl="0" eaLnBrk="0" fontAlgn="base" hangingPunct="0">
              <a:spcBef>
                <a:spcPct val="20000"/>
              </a:spcBef>
              <a:spcAft>
                <a:spcPct val="0"/>
              </a:spcAft>
              <a:buFont typeface="Arial" pitchFamily="34" charset="0"/>
              <a:buChar char="»"/>
              <a:defRPr sz="1600">
                <a:solidFill>
                  <a:schemeClr val="tx1"/>
                </a:solidFill>
                <a:latin typeface="+mn-lt"/>
              </a:defRPr>
            </a:lvl6pPr>
            <a:lvl7pPr marL="2971652" indent="-228589" algn="l" rtl="0" eaLnBrk="0" fontAlgn="base" hangingPunct="0">
              <a:spcBef>
                <a:spcPct val="20000"/>
              </a:spcBef>
              <a:spcAft>
                <a:spcPct val="0"/>
              </a:spcAft>
              <a:buFont typeface="Arial" pitchFamily="34" charset="0"/>
              <a:buChar char="»"/>
              <a:defRPr sz="1600">
                <a:solidFill>
                  <a:schemeClr val="tx1"/>
                </a:solidFill>
                <a:latin typeface="+mn-lt"/>
              </a:defRPr>
            </a:lvl7pPr>
            <a:lvl8pPr marL="3428829" indent="-228589" algn="l" rtl="0" eaLnBrk="0" fontAlgn="base" hangingPunct="0">
              <a:spcBef>
                <a:spcPct val="20000"/>
              </a:spcBef>
              <a:spcAft>
                <a:spcPct val="0"/>
              </a:spcAft>
              <a:buFont typeface="Arial" pitchFamily="34" charset="0"/>
              <a:buChar char="»"/>
              <a:defRPr sz="1600">
                <a:solidFill>
                  <a:schemeClr val="tx1"/>
                </a:solidFill>
                <a:latin typeface="+mn-lt"/>
              </a:defRPr>
            </a:lvl8pPr>
            <a:lvl9pPr marL="3886007" indent="-228589" algn="l" rtl="0" eaLnBrk="0" fontAlgn="base" hangingPunct="0">
              <a:spcBef>
                <a:spcPct val="20000"/>
              </a:spcBef>
              <a:spcAft>
                <a:spcPct val="0"/>
              </a:spcAft>
              <a:buFont typeface="Arial" pitchFamily="34" charset="0"/>
              <a:buChar char="»"/>
              <a:defRPr sz="1600">
                <a:solidFill>
                  <a:schemeClr val="tx1"/>
                </a:solidFill>
                <a:latin typeface="+mn-lt"/>
              </a:defRPr>
            </a:lvl9pPr>
          </a:lstStyle>
          <a:p>
            <a:pPr marL="342882" lvl="2" indent="-342882">
              <a:spcBef>
                <a:spcPts val="0"/>
              </a:spcBef>
              <a:spcAft>
                <a:spcPts val="600"/>
              </a:spcAft>
              <a:buFont typeface="Arial" charset="0"/>
              <a:buBlip>
                <a:blip r:embed="rId4"/>
              </a:buBlip>
            </a:pPr>
            <a:r>
              <a:rPr lang="en-US" altLang="zh-CN" sz="1400" kern="0" dirty="0">
                <a:cs typeface="+mn-cs"/>
              </a:rPr>
              <a:t>RAN4 ad hoc meeting room: @ MEETE</a:t>
            </a:r>
          </a:p>
          <a:p>
            <a:pPr lvl="1">
              <a:spcBef>
                <a:spcPts val="0"/>
              </a:spcBef>
              <a:spcAft>
                <a:spcPts val="600"/>
              </a:spcAft>
            </a:pPr>
            <a:r>
              <a:rPr lang="en-GB" altLang="zh-CN" sz="1200" kern="0" dirty="0">
                <a:solidFill>
                  <a:srgbClr val="000000"/>
                </a:solidFill>
                <a:latin typeface="Arial" panose="020B0604020202020204" pitchFamily="34" charset="0"/>
              </a:rPr>
              <a:t>Ad hoc room: RAN4 offline session (50) on the 1</a:t>
            </a:r>
            <a:r>
              <a:rPr lang="en-GB" altLang="zh-CN" sz="1200" kern="0" baseline="30000" dirty="0">
                <a:solidFill>
                  <a:srgbClr val="000000"/>
                </a:solidFill>
                <a:latin typeface="Arial" panose="020B0604020202020204" pitchFamily="34" charset="0"/>
              </a:rPr>
              <a:t>st</a:t>
            </a:r>
            <a:r>
              <a:rPr lang="en-GB" altLang="zh-CN" sz="1200" kern="0" dirty="0">
                <a:solidFill>
                  <a:srgbClr val="000000"/>
                </a:solidFill>
                <a:latin typeface="Arial" panose="020B0604020202020204" pitchFamily="34" charset="0"/>
              </a:rPr>
              <a:t> floor</a:t>
            </a:r>
            <a:endParaRPr lang="en-US" altLang="zh-CN" sz="1200" kern="0" dirty="0"/>
          </a:p>
          <a:p>
            <a:pPr marL="0" indent="0">
              <a:spcBef>
                <a:spcPts val="0"/>
              </a:spcBef>
              <a:spcAft>
                <a:spcPts val="600"/>
              </a:spcAft>
              <a:buFontTx/>
              <a:buNone/>
            </a:pPr>
            <a:endParaRPr lang="en-US" altLang="zh-CN" sz="1600" kern="0" dirty="0"/>
          </a:p>
        </p:txBody>
      </p:sp>
      <p:sp>
        <p:nvSpPr>
          <p:cNvPr id="12" name="椭圆 11"/>
          <p:cNvSpPr/>
          <p:nvPr/>
        </p:nvSpPr>
        <p:spPr bwMode="auto">
          <a:xfrm>
            <a:off x="9291414" y="3482341"/>
            <a:ext cx="1375731" cy="1923724"/>
          </a:xfrm>
          <a:prstGeom prst="ellipse">
            <a:avLst/>
          </a:prstGeom>
          <a:noFill/>
          <a:ln w="57150" cap="flat" cmpd="sng" algn="ctr">
            <a:solidFill>
              <a:srgbClr val="0000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4"/>
              </a:buBlip>
              <a:tabLst/>
            </a:pPr>
            <a:endParaRPr kumimoji="0" lang="zh-CN" altLang="en-US" sz="2400" b="0" i="0" u="none" strike="noStrike" cap="none" normalizeH="0" baseline="0">
              <a:ln>
                <a:noFill/>
              </a:ln>
              <a:solidFill>
                <a:schemeClr val="tx1"/>
              </a:solidFill>
              <a:effectLst/>
              <a:latin typeface="Calibri" pitchFamily="34" charset="0"/>
            </a:endParaRPr>
          </a:p>
        </p:txBody>
      </p:sp>
      <p:sp>
        <p:nvSpPr>
          <p:cNvPr id="14" name="椭圆 13"/>
          <p:cNvSpPr/>
          <p:nvPr/>
        </p:nvSpPr>
        <p:spPr bwMode="auto">
          <a:xfrm>
            <a:off x="7498081" y="3482341"/>
            <a:ext cx="731520" cy="1885771"/>
          </a:xfrm>
          <a:prstGeom prst="ellipse">
            <a:avLst/>
          </a:prstGeom>
          <a:noFill/>
          <a:ln w="57150" cap="flat" cmpd="sng" algn="ctr">
            <a:solidFill>
              <a:srgbClr val="0000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4"/>
              </a:buBlip>
              <a:tabLst/>
            </a:pPr>
            <a:endParaRPr kumimoji="0" lang="zh-CN" altLang="en-US" sz="2400" b="0" i="0" u="none" strike="noStrike" cap="none" normalizeH="0" baseline="0">
              <a:ln>
                <a:noFill/>
              </a:ln>
              <a:solidFill>
                <a:schemeClr val="tx1"/>
              </a:solidFill>
              <a:effectLst/>
              <a:latin typeface="Calibri" pitchFamily="34" charset="0"/>
            </a:endParaRPr>
          </a:p>
        </p:txBody>
      </p:sp>
      <p:sp>
        <p:nvSpPr>
          <p:cNvPr id="13" name="TextBox 6">
            <a:extLst>
              <a:ext uri="{FF2B5EF4-FFF2-40B4-BE49-F238E27FC236}">
                <a16:creationId xmlns:a16="http://schemas.microsoft.com/office/drawing/2014/main" xmlns="" id="{7A7DECDA-0D52-4175-869B-DA423C8BD8D9}"/>
              </a:ext>
            </a:extLst>
          </p:cNvPr>
          <p:cNvSpPr txBox="1"/>
          <p:nvPr/>
        </p:nvSpPr>
        <p:spPr>
          <a:xfrm>
            <a:off x="3265865" y="4324171"/>
            <a:ext cx="1596692" cy="307777"/>
          </a:xfrm>
          <a:prstGeom prst="rect">
            <a:avLst/>
          </a:prstGeom>
          <a:solidFill>
            <a:srgbClr val="C00000"/>
          </a:solidFill>
        </p:spPr>
        <p:txBody>
          <a:bodyPr wrap="square" rtlCol="0">
            <a:spAutoFit/>
          </a:bodyPr>
          <a:lstStyle/>
          <a:p>
            <a:r>
              <a:rPr lang="en-US" sz="1400" b="1" dirty="0">
                <a:solidFill>
                  <a:schemeClr val="bg1"/>
                </a:solidFill>
                <a:latin typeface="+mj-ea"/>
                <a:ea typeface="+mj-ea"/>
              </a:rPr>
              <a:t>RRM Session</a:t>
            </a:r>
            <a:endParaRPr lang="en-GB" sz="1400" b="1" dirty="0">
              <a:solidFill>
                <a:schemeClr val="bg1"/>
              </a:solidFill>
              <a:latin typeface="+mj-ea"/>
              <a:ea typeface="+mj-ea"/>
            </a:endParaRPr>
          </a:p>
        </p:txBody>
      </p:sp>
      <p:sp>
        <p:nvSpPr>
          <p:cNvPr id="15" name="TextBox 6">
            <a:extLst>
              <a:ext uri="{FF2B5EF4-FFF2-40B4-BE49-F238E27FC236}">
                <a16:creationId xmlns:a16="http://schemas.microsoft.com/office/drawing/2014/main" xmlns="" id="{7A7DECDA-0D52-4175-869B-DA423C8BD8D9}"/>
              </a:ext>
            </a:extLst>
          </p:cNvPr>
          <p:cNvSpPr txBox="1"/>
          <p:nvPr/>
        </p:nvSpPr>
        <p:spPr>
          <a:xfrm>
            <a:off x="9401470" y="5550774"/>
            <a:ext cx="1596692" cy="307777"/>
          </a:xfrm>
          <a:prstGeom prst="rect">
            <a:avLst/>
          </a:prstGeom>
          <a:solidFill>
            <a:srgbClr val="C00000"/>
          </a:solidFill>
        </p:spPr>
        <p:txBody>
          <a:bodyPr wrap="square" rtlCol="0">
            <a:spAutoFit/>
          </a:bodyPr>
          <a:lstStyle/>
          <a:p>
            <a:r>
              <a:rPr lang="en-US" sz="1400" b="1" dirty="0">
                <a:solidFill>
                  <a:schemeClr val="bg1"/>
                </a:solidFill>
                <a:latin typeface="+mj-ea"/>
                <a:ea typeface="+mj-ea"/>
              </a:rPr>
              <a:t>Main Session</a:t>
            </a:r>
            <a:endParaRPr lang="en-GB" sz="1400" b="1" dirty="0">
              <a:solidFill>
                <a:schemeClr val="bg1"/>
              </a:solidFill>
              <a:latin typeface="+mj-ea"/>
              <a:ea typeface="+mj-ea"/>
            </a:endParaRPr>
          </a:p>
        </p:txBody>
      </p:sp>
      <p:sp>
        <p:nvSpPr>
          <p:cNvPr id="16" name="TextBox 6">
            <a:extLst>
              <a:ext uri="{FF2B5EF4-FFF2-40B4-BE49-F238E27FC236}">
                <a16:creationId xmlns:a16="http://schemas.microsoft.com/office/drawing/2014/main" xmlns="" id="{7A7DECDA-0D52-4175-869B-DA423C8BD8D9}"/>
              </a:ext>
            </a:extLst>
          </p:cNvPr>
          <p:cNvSpPr txBox="1"/>
          <p:nvPr/>
        </p:nvSpPr>
        <p:spPr>
          <a:xfrm>
            <a:off x="7338464" y="5550774"/>
            <a:ext cx="1596692" cy="523220"/>
          </a:xfrm>
          <a:prstGeom prst="rect">
            <a:avLst/>
          </a:prstGeom>
          <a:solidFill>
            <a:srgbClr val="C00000"/>
          </a:solidFill>
        </p:spPr>
        <p:txBody>
          <a:bodyPr wrap="square" rtlCol="0">
            <a:spAutoFit/>
          </a:bodyPr>
          <a:lstStyle/>
          <a:p>
            <a:r>
              <a:rPr lang="en-US" sz="1400" b="1" dirty="0" err="1">
                <a:solidFill>
                  <a:schemeClr val="bg1"/>
                </a:solidFill>
                <a:latin typeface="+mj-ea"/>
                <a:ea typeface="+mj-ea"/>
              </a:rPr>
              <a:t>BSRF_Demod_Test</a:t>
            </a:r>
            <a:r>
              <a:rPr lang="en-US" sz="1400" b="1" dirty="0">
                <a:solidFill>
                  <a:schemeClr val="bg1"/>
                </a:solidFill>
                <a:latin typeface="+mj-ea"/>
                <a:ea typeface="+mj-ea"/>
              </a:rPr>
              <a:t> Session</a:t>
            </a:r>
            <a:endParaRPr lang="en-GB" sz="1400" b="1" dirty="0">
              <a:solidFill>
                <a:schemeClr val="bg1"/>
              </a:solidFill>
              <a:latin typeface="+mj-ea"/>
              <a:ea typeface="+mj-ea"/>
            </a:endParaRPr>
          </a:p>
        </p:txBody>
      </p:sp>
      <p:sp>
        <p:nvSpPr>
          <p:cNvPr id="17" name="椭圆 16"/>
          <p:cNvSpPr/>
          <p:nvPr/>
        </p:nvSpPr>
        <p:spPr bwMode="auto">
          <a:xfrm>
            <a:off x="6035128" y="2600823"/>
            <a:ext cx="1025009" cy="980165"/>
          </a:xfrm>
          <a:prstGeom prst="ellipse">
            <a:avLst/>
          </a:prstGeom>
          <a:noFill/>
          <a:ln w="57150" cap="flat" cmpd="sng" algn="ctr">
            <a:solidFill>
              <a:srgbClr val="0000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4"/>
              </a:buBlip>
              <a:tabLst/>
            </a:pPr>
            <a:endParaRPr kumimoji="0" lang="zh-CN" altLang="en-US" sz="2400" b="0" i="0" u="none" strike="noStrike" cap="none" normalizeH="0" baseline="0">
              <a:ln>
                <a:noFill/>
              </a:ln>
              <a:solidFill>
                <a:schemeClr val="tx1"/>
              </a:solidFill>
              <a:effectLst/>
              <a:latin typeface="Calibri" pitchFamily="34" charset="0"/>
            </a:endParaRPr>
          </a:p>
        </p:txBody>
      </p:sp>
      <p:sp>
        <p:nvSpPr>
          <p:cNvPr id="18" name="TextBox 6">
            <a:extLst>
              <a:ext uri="{FF2B5EF4-FFF2-40B4-BE49-F238E27FC236}">
                <a16:creationId xmlns:a16="http://schemas.microsoft.com/office/drawing/2014/main" xmlns="" id="{7A7DECDA-0D52-4175-869B-DA423C8BD8D9}"/>
              </a:ext>
            </a:extLst>
          </p:cNvPr>
          <p:cNvSpPr txBox="1"/>
          <p:nvPr/>
        </p:nvSpPr>
        <p:spPr>
          <a:xfrm>
            <a:off x="5695005" y="3660623"/>
            <a:ext cx="1596692" cy="307777"/>
          </a:xfrm>
          <a:prstGeom prst="rect">
            <a:avLst/>
          </a:prstGeom>
          <a:solidFill>
            <a:srgbClr val="C00000"/>
          </a:solidFill>
        </p:spPr>
        <p:txBody>
          <a:bodyPr wrap="square" rtlCol="0">
            <a:spAutoFit/>
          </a:bodyPr>
          <a:lstStyle/>
          <a:p>
            <a:r>
              <a:rPr lang="en-US" sz="1400" b="1" dirty="0">
                <a:solidFill>
                  <a:schemeClr val="bg1"/>
                </a:solidFill>
                <a:latin typeface="+mj-ea"/>
                <a:ea typeface="+mj-ea"/>
              </a:rPr>
              <a:t>Ad hoc room</a:t>
            </a:r>
            <a:endParaRPr lang="en-GB" sz="1400" b="1" dirty="0">
              <a:solidFill>
                <a:schemeClr val="bg1"/>
              </a:solidFill>
              <a:latin typeface="+mj-ea"/>
              <a:ea typeface="+mj-ea"/>
            </a:endParaRPr>
          </a:p>
        </p:txBody>
      </p:sp>
    </p:spTree>
    <p:extLst>
      <p:ext uri="{BB962C8B-B14F-4D97-AF65-F5344CB8AC3E}">
        <p14:creationId xmlns:p14="http://schemas.microsoft.com/office/powerpoint/2010/main" val="38763189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Monday</a:t>
            </a:r>
            <a:endParaRPr lang="ru-RU" b="1" dirty="0">
              <a:latin typeface="微软雅黑" panose="020B0503020204020204" pitchFamily="34" charset="-122"/>
              <a:ea typeface="微软雅黑" panose="020B0503020204020204" pitchFamily="34" charset="-122"/>
            </a:endParaRPr>
          </a:p>
        </p:txBody>
      </p:sp>
      <p:graphicFrame>
        <p:nvGraphicFramePr>
          <p:cNvPr id="5" name="Table 4"/>
          <p:cNvGraphicFramePr>
            <a:graphicFrameLocks noGrp="1"/>
          </p:cNvGraphicFramePr>
          <p:nvPr>
            <p:extLst>
              <p:ext uri="{D42A27DB-BD31-4B8C-83A1-F6EECF244321}">
                <p14:modId xmlns:p14="http://schemas.microsoft.com/office/powerpoint/2010/main" val="3929946739"/>
              </p:ext>
            </p:extLst>
          </p:nvPr>
        </p:nvGraphicFramePr>
        <p:xfrm>
          <a:off x="285750" y="1273321"/>
          <a:ext cx="11670462" cy="4754880"/>
        </p:xfrm>
        <a:graphic>
          <a:graphicData uri="http://schemas.openxmlformats.org/drawingml/2006/table">
            <a:tbl>
              <a:tblPr/>
              <a:tblGrid>
                <a:gridCol w="781050">
                  <a:extLst>
                    <a:ext uri="{9D8B030D-6E8A-4147-A177-3AD203B41FA5}">
                      <a16:colId xmlns:a16="http://schemas.microsoft.com/office/drawing/2014/main" xmlns="" val="20000"/>
                    </a:ext>
                  </a:extLst>
                </a:gridCol>
                <a:gridCol w="2772000">
                  <a:extLst>
                    <a:ext uri="{9D8B030D-6E8A-4147-A177-3AD203B41FA5}">
                      <a16:colId xmlns:a16="http://schemas.microsoft.com/office/drawing/2014/main" xmlns="" val="20001"/>
                    </a:ext>
                  </a:extLst>
                </a:gridCol>
                <a:gridCol w="2705804">
                  <a:extLst>
                    <a:ext uri="{9D8B030D-6E8A-4147-A177-3AD203B41FA5}">
                      <a16:colId xmlns:a16="http://schemas.microsoft.com/office/drawing/2014/main" xmlns="" val="20002"/>
                    </a:ext>
                  </a:extLst>
                </a:gridCol>
                <a:gridCol w="2705804">
                  <a:extLst>
                    <a:ext uri="{9D8B030D-6E8A-4147-A177-3AD203B41FA5}">
                      <a16:colId xmlns:a16="http://schemas.microsoft.com/office/drawing/2014/main" xmlns="" val="20003"/>
                    </a:ext>
                  </a:extLst>
                </a:gridCol>
                <a:gridCol w="2705804">
                  <a:extLst>
                    <a:ext uri="{9D8B030D-6E8A-4147-A177-3AD203B41FA5}">
                      <a16:colId xmlns:a16="http://schemas.microsoft.com/office/drawing/2014/main" xmlns="" val="20004"/>
                    </a:ext>
                  </a:extLst>
                </a:gridCol>
              </a:tblGrid>
              <a:tr h="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BSRF_Demod_Test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xmlns="" val="10000"/>
                  </a:ext>
                </a:extLst>
              </a:tr>
              <a:tr h="51680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9:00-9:20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gridSpan="4">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 Opening of the meeting </a:t>
                      </a:r>
                      <a:endPar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pP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2. Approval of the agenda</a:t>
                      </a:r>
                    </a:p>
                    <a:p>
                      <a:pPr marL="0" marR="0" lvl="0" indent="0" algn="l" defTabSz="914400" rtl="0" eaLnBrk="1" fontAlgn="t" latinLnBrk="0" hangingPunct="1">
                        <a:lnSpc>
                          <a:spcPct val="100000"/>
                        </a:lnSpc>
                        <a:spcBef>
                          <a:spcPct val="0"/>
                        </a:spcBef>
                        <a:spcAft>
                          <a:spcPct val="0"/>
                        </a:spcAft>
                        <a:buClrTx/>
                        <a:buSzTx/>
                        <a:buFontTx/>
                        <a:buNone/>
                        <a:tabLst/>
                      </a:pP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3. Letters / reports from other groups / meetings</a:t>
                      </a:r>
                    </a:p>
                    <a:p>
                      <a:pPr marL="0" marR="0" lvl="0" indent="0" algn="l" defTabSz="914400" rtl="0" eaLnBrk="1" fontAlgn="t" latinLnBrk="0" hangingPunct="1">
                        <a:lnSpc>
                          <a:spcPct val="100000"/>
                        </a:lnSpc>
                        <a:spcBef>
                          <a:spcPct val="0"/>
                        </a:spcBef>
                        <a:spcAft>
                          <a:spcPct val="0"/>
                        </a:spcAft>
                        <a:buClrTx/>
                        <a:buSzTx/>
                        <a:buFontTx/>
                        <a:buNone/>
                        <a:tabLst/>
                      </a:pPr>
                      <a:r>
                        <a:rPr kumimoji="0" lang="en-US"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AI 13 R4-2311288</a:t>
                      </a:r>
                      <a:endParaRPr kumimoji="0" lang="en-GB"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hMerge="1">
                  <a:txBody>
                    <a:bodyPr/>
                    <a:lstStyle/>
                    <a:p>
                      <a:endParaRPr lang="en-US"/>
                    </a:p>
                  </a:txBody>
                  <a:tcPr/>
                </a:tc>
                <a:tc hMerge="1">
                  <a:txBody>
                    <a:bodyPr/>
                    <a:lstStyle/>
                    <a:p>
                      <a:endParaRPr lang="en-US"/>
                    </a:p>
                  </a:txBody>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pPr>
                      <a:endParaRPr kumimoji="0" lang="en-GB" altLang="zh-CN" sz="800" b="0" i="0" u="none" strike="noStrike" kern="1200" cap="none" normalizeH="0" baseline="0" dirty="0">
                        <a:ln>
                          <a:noFill/>
                        </a:ln>
                        <a:solidFill>
                          <a:schemeClr val="tx1"/>
                        </a:solidFill>
                        <a:effectLst/>
                        <a:latin typeface="+mj-ea"/>
                        <a:ea typeface="+mj-ea"/>
                        <a:cs typeface="+mn-cs"/>
                      </a:endParaRPr>
                    </a:p>
                  </a:txBody>
                  <a:tcPr marL="72004" marR="72004" marT="36002" marB="360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1"/>
                  </a:ext>
                </a:extLst>
              </a:tr>
              <a:tr h="44482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9:30-10:30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GB" altLang="zh-CN" sz="800" b="1" i="0" u="none" strike="noStrike" kern="1200" dirty="0">
                          <a:solidFill>
                            <a:srgbClr val="72AF2F"/>
                          </a:solidFill>
                          <a:effectLst/>
                          <a:latin typeface="微软雅黑" panose="020B0503020204020204" pitchFamily="34" charset="-122"/>
                          <a:ea typeface="微软雅黑" panose="020B0503020204020204" pitchFamily="34" charset="-122"/>
                          <a:cs typeface="+mn-cs"/>
                        </a:rPr>
                        <a:t>Spectrum related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[109] LTE_NR_HPUE_FWVM AI 7.16 (5)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[110] </a:t>
                      </a:r>
                      <a:r>
                        <a:rPr kumimoji="0" lang="en-GB" altLang="zh-CN" sz="800" b="0" i="0" u="none" strike="noStrike" kern="1200" cap="none" normalizeH="0" baseline="0" dirty="0" err="1">
                          <a:ln>
                            <a:noFill/>
                          </a:ln>
                          <a:solidFill>
                            <a:srgbClr val="72AF2F"/>
                          </a:solidFill>
                          <a:effectLst/>
                          <a:latin typeface="微软雅黑" panose="020B0503020204020204" pitchFamily="34" charset="-122"/>
                          <a:ea typeface="微软雅黑" panose="020B0503020204020204" pitchFamily="34" charset="-122"/>
                          <a:cs typeface="+mn-cs"/>
                        </a:rPr>
                        <a:t>HPUE_Basket_EN</a:t>
                      </a: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-DC AI 7.17 (28)</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[111] </a:t>
                      </a:r>
                      <a:r>
                        <a:rPr kumimoji="0" lang="en-GB" altLang="zh-CN" sz="800" b="0" i="0" u="none" strike="noStrike" kern="1200" cap="none" normalizeH="0" baseline="0" dirty="0" err="1">
                          <a:ln>
                            <a:noFill/>
                          </a:ln>
                          <a:solidFill>
                            <a:srgbClr val="72AF2F"/>
                          </a:solidFill>
                          <a:effectLst/>
                          <a:latin typeface="微软雅黑" panose="020B0503020204020204" pitchFamily="34" charset="-122"/>
                          <a:ea typeface="微软雅黑" panose="020B0503020204020204" pitchFamily="34" charset="-122"/>
                          <a:cs typeface="+mn-cs"/>
                        </a:rPr>
                        <a:t>HPUE_Basket_Intra</a:t>
                      </a: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-CA_TDD AI 7.18 (3), AI 7.19 (2)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mn-cs"/>
                        </a:rPr>
                        <a:t>[</a:t>
                      </a:r>
                      <a:r>
                        <a:rPr kumimoji="0" lang="it-IT"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114] LTE_NR_Other_WI AI 7.14 (4)</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IE" sz="800" b="1" i="0" u="none" strike="noStrike" kern="1200" dirty="0">
                          <a:solidFill>
                            <a:srgbClr val="72AF2F"/>
                          </a:solidFill>
                          <a:effectLst/>
                          <a:latin typeface="微软雅黑" panose="020B0503020204020204" pitchFamily="34" charset="-122"/>
                          <a:ea typeface="微软雅黑" panose="020B0503020204020204" pitchFamily="34" charset="-122"/>
                          <a:cs typeface="+mn-cs"/>
                        </a:rPr>
                        <a:t>Rel-18 RRM</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noProof="0" dirty="0">
                          <a:ln>
                            <a:noFill/>
                          </a:ln>
                          <a:solidFill>
                            <a:srgbClr val="72AF2F"/>
                          </a:solidFill>
                          <a:effectLst/>
                          <a:latin typeface="微软雅黑" panose="020B0503020204020204" pitchFamily="34" charset="-122"/>
                          <a:ea typeface="微软雅黑" panose="020B0503020204020204" pitchFamily="34" charset="-122"/>
                          <a:cs typeface="+mn-cs"/>
                        </a:rPr>
                        <a:t>[206] NR_ENDC_ RF_FR1_enh2 (1)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noProof="0" dirty="0">
                          <a:ln>
                            <a:noFill/>
                          </a:ln>
                          <a:solidFill>
                            <a:srgbClr val="72AF2F"/>
                          </a:solidFill>
                          <a:effectLst/>
                          <a:latin typeface="微软雅黑" panose="020B0503020204020204" pitchFamily="34" charset="-122"/>
                          <a:ea typeface="微软雅黑" panose="020B0503020204020204" pitchFamily="34" charset="-122"/>
                          <a:cs typeface="+mn-cs"/>
                        </a:rPr>
                        <a:t>[218] NR_FR1_lessthan_5MHz_BW (12)</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noProof="0" dirty="0">
                        <a:ln>
                          <a:noFill/>
                        </a:ln>
                        <a:solidFill>
                          <a:srgbClr val="72AF2F"/>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sz="800" b="1" i="0" u="none" strike="noStrike" kern="1200" dirty="0">
                          <a:solidFill>
                            <a:srgbClr val="72AF2F"/>
                          </a:solidFill>
                          <a:effectLst/>
                          <a:latin typeface="微软雅黑" panose="020B0503020204020204" pitchFamily="34" charset="-122"/>
                          <a:ea typeface="微软雅黑" panose="020B0503020204020204" pitchFamily="34" charset="-122"/>
                          <a:cs typeface="+mn-cs"/>
                        </a:rPr>
                        <a:t>R18 </a:t>
                      </a:r>
                      <a:r>
                        <a:rPr lang="en-US" sz="800" b="1" i="0" u="none" strike="noStrike" kern="1200" dirty="0" err="1">
                          <a:solidFill>
                            <a:srgbClr val="72AF2F"/>
                          </a:solidFill>
                          <a:effectLst/>
                          <a:latin typeface="微软雅黑" panose="020B0503020204020204" pitchFamily="34" charset="-122"/>
                          <a:ea typeface="微软雅黑" panose="020B0503020204020204" pitchFamily="34" charset="-122"/>
                          <a:cs typeface="+mn-cs"/>
                        </a:rPr>
                        <a:t>Demod</a:t>
                      </a:r>
                      <a:endParaRPr lang="en-US" sz="800" b="1" i="0" u="none" strike="noStrike" kern="1200" dirty="0">
                        <a:solidFill>
                          <a:srgbClr val="72AF2F"/>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lang="nn-NO" sz="800" b="0" i="0" u="none" strike="noStrike" dirty="0">
                          <a:solidFill>
                            <a:srgbClr val="72AF2F"/>
                          </a:solidFill>
                          <a:effectLst/>
                          <a:latin typeface="微软雅黑" panose="020B0503020204020204" pitchFamily="34" charset="-122"/>
                          <a:ea typeface="微软雅黑" panose="020B0503020204020204" pitchFamily="34" charset="-122"/>
                        </a:rPr>
                        <a:t>[108][322] NR_FR2_multiRX_DL_Demod AI 8.7.4 (22)</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Main Ad-hoc: </a:t>
                      </a: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[144]</a:t>
                      </a:r>
                      <a:r>
                        <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a:t>
                      </a: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[145] NR_cov_enh2_part1/2 Chaired by Xiang Gao (Huawei)</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2"/>
                  </a:ext>
                </a:extLst>
              </a:tr>
              <a:tr h="44482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:00-13:00</a:t>
                      </a:r>
                      <a:endPar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mn-cs"/>
                        </a:rPr>
                        <a:t>[112] </a:t>
                      </a:r>
                      <a:r>
                        <a:rPr kumimoji="0" lang="en-GB" altLang="zh-CN" sz="800" b="0" i="0" u="none" strike="noStrike" kern="1200" cap="none" normalizeH="0" baseline="0" dirty="0" err="1" smtClean="0">
                          <a:ln>
                            <a:noFill/>
                          </a:ln>
                          <a:solidFill>
                            <a:srgbClr val="72AF2F"/>
                          </a:solidFill>
                          <a:effectLst/>
                          <a:latin typeface="微软雅黑" panose="020B0503020204020204" pitchFamily="34" charset="-122"/>
                          <a:ea typeface="微软雅黑" panose="020B0503020204020204" pitchFamily="34" charset="-122"/>
                          <a:cs typeface="+mn-cs"/>
                        </a:rPr>
                        <a:t>HPUE_Basket_inter</a:t>
                      </a:r>
                      <a:r>
                        <a:rPr kumimoji="0" lang="en-GB" altLang="zh-CN"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mn-cs"/>
                        </a:rPr>
                        <a:t>-CA_SUL AI 7.20 (18)</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mn-cs"/>
                        </a:rPr>
                        <a:t>[113] </a:t>
                      </a:r>
                      <a:r>
                        <a:rPr kumimoji="0" lang="en-GB" altLang="zh-CN" sz="800" b="0" i="0" u="none" strike="noStrike" kern="1200" cap="none" normalizeH="0" baseline="0" dirty="0" err="1" smtClean="0">
                          <a:ln>
                            <a:noFill/>
                          </a:ln>
                          <a:solidFill>
                            <a:srgbClr val="72AF2F"/>
                          </a:solidFill>
                          <a:effectLst/>
                          <a:latin typeface="微软雅黑" panose="020B0503020204020204" pitchFamily="34" charset="-122"/>
                          <a:ea typeface="微软雅黑" panose="020B0503020204020204" pitchFamily="34" charset="-122"/>
                          <a:cs typeface="+mn-cs"/>
                        </a:rPr>
                        <a:t>HPUE_Basket_FDD</a:t>
                      </a:r>
                      <a:r>
                        <a:rPr kumimoji="0" lang="en-GB" altLang="zh-CN"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mn-cs"/>
                        </a:rPr>
                        <a:t> AI 7.21 (3), AI 7.22 (16)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mn-cs"/>
                        </a:rPr>
                        <a:t>[</a:t>
                      </a:r>
                      <a:r>
                        <a:rPr kumimoji="0" lang="it-IT"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114] LTE_NR_Other_WI AI 7.23 (2), AI 7.24 (3), AI 7.25 (3), 7.26 (11), 7.27 (3), AI 9.2 (1)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[118] NR_FDD_ULn28_DLn75_n76 AI 7.32 (5)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[119] US_900MHz AI 7.33 (30</a:t>
                      </a:r>
                      <a:r>
                        <a:rPr kumimoji="0" lang="it-IT" altLang="zh-CN"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mn-cs"/>
                        </a:rPr>
                        <a:t>)</a:t>
                      </a:r>
                      <a:endParaRPr kumimoji="0" lang="it-IT"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sz="800" b="0" i="0" u="none" strike="noStrike" kern="1200" cap="none" normalizeH="0" baseline="0" noProof="0" dirty="0">
                          <a:ln>
                            <a:noFill/>
                          </a:ln>
                          <a:solidFill>
                            <a:srgbClr val="72AF2F"/>
                          </a:solidFill>
                          <a:effectLst/>
                          <a:latin typeface="微软雅黑" panose="020B0503020204020204" pitchFamily="34" charset="-122"/>
                          <a:ea typeface="微软雅黑" panose="020B0503020204020204" pitchFamily="34" charset="-122"/>
                          <a:cs typeface="+mn-cs"/>
                        </a:rPr>
                        <a:t>[207] FR2_multiRx_part1 (35)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sz="800" b="0" i="0" u="none" strike="noStrike" kern="1200" cap="none" normalizeH="0" baseline="0" noProof="0" dirty="0">
                          <a:ln>
                            <a:noFill/>
                          </a:ln>
                          <a:solidFill>
                            <a:srgbClr val="72AF2F"/>
                          </a:solidFill>
                          <a:effectLst/>
                          <a:latin typeface="微软雅黑" panose="020B0503020204020204" pitchFamily="34" charset="-122"/>
                          <a:ea typeface="微软雅黑" panose="020B0503020204020204" pitchFamily="34" charset="-122"/>
                          <a:cs typeface="+mn-cs"/>
                        </a:rPr>
                        <a:t>[208] FR2_multiRx_part2 (31)</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noProof="0" dirty="0">
                        <a:ln>
                          <a:noFill/>
                        </a:ln>
                        <a:solidFill>
                          <a:srgbClr val="72AF2F"/>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fr-FR" sz="800" b="0" i="0" u="none" strike="noStrike" kern="1200" cap="none" normalizeH="0" baseline="0" noProof="0" dirty="0">
                        <a:ln>
                          <a:noFill/>
                        </a:ln>
                        <a:solidFill>
                          <a:srgbClr val="72AF2F"/>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sz="800" b="0" i="0" u="none" strike="noStrike" dirty="0">
                          <a:solidFill>
                            <a:srgbClr val="72AF2F"/>
                          </a:solidFill>
                          <a:effectLst/>
                          <a:latin typeface="微软雅黑" panose="020B0503020204020204" pitchFamily="34" charset="-122"/>
                          <a:ea typeface="微软雅黑" panose="020B0503020204020204" pitchFamily="34" charset="-122"/>
                        </a:rPr>
                        <a:t>[108][326] NR_demod_enh3_Part1 AI 8.18.1 (32)</a:t>
                      </a:r>
                    </a:p>
                    <a:p>
                      <a:pPr marL="0" marR="0" lvl="0" indent="0" algn="l" defTabSz="914400" rtl="0" eaLnBrk="1" fontAlgn="t" latinLnBrk="0" hangingPunct="1">
                        <a:lnSpc>
                          <a:spcPct val="100000"/>
                        </a:lnSpc>
                        <a:spcBef>
                          <a:spcPct val="0"/>
                        </a:spcBef>
                        <a:spcAft>
                          <a:spcPct val="0"/>
                        </a:spcAft>
                        <a:buClrTx/>
                        <a:buSzTx/>
                        <a:buFontTx/>
                        <a:buNone/>
                        <a:tabLst/>
                        <a:defRPr/>
                      </a:pPr>
                      <a:r>
                        <a:rPr lang="en-US" sz="800" b="0" i="0" u="none" strike="noStrike" dirty="0">
                          <a:solidFill>
                            <a:srgbClr val="72AF2F"/>
                          </a:solidFill>
                          <a:effectLst/>
                          <a:latin typeface="微软雅黑" panose="020B0503020204020204" pitchFamily="34" charset="-122"/>
                          <a:ea typeface="微软雅黑" panose="020B0503020204020204" pitchFamily="34" charset="-122"/>
                        </a:rPr>
                        <a:t>[108][327] NR_demod_enh3_Part2 AI 8.18.2 (4)</a:t>
                      </a:r>
                    </a:p>
                  </a:txBody>
                  <a:tcPr marL="7620" marR="7620" marT="76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Main Ad hoc: </a:t>
                      </a:r>
                      <a:r>
                        <a:rPr kumimoji="0" lang="nn-NO"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[142] NR_MC_enh_UERF </a:t>
                      </a:r>
                      <a:r>
                        <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Chaired by Shan Yang (China Telecom)</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xmlns="" val="10007"/>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13</a:t>
                      </a:r>
                      <a:r>
                        <a:rPr kumimoji="0" lang="en-US"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:00-14:30</a:t>
                      </a:r>
                      <a:endPar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gridSpan="4">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it-IT" altLang="zh-CN" sz="800" b="1" i="0" u="none" strike="noStrike" kern="1200" dirty="0">
                          <a:solidFill>
                            <a:srgbClr val="72AF2F"/>
                          </a:solidFill>
                          <a:effectLst/>
                          <a:latin typeface="微软雅黑" panose="020B0503020204020204" pitchFamily="34" charset="-122"/>
                          <a:ea typeface="微软雅黑" panose="020B0503020204020204" pitchFamily="34" charset="-122"/>
                          <a:cs typeface="+mn-cs"/>
                        </a:rPr>
                        <a:t>RAN4 Vice Chair Election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it-IT" sz="800" b="0" i="0" u="none" strike="noStrike" kern="1200" cap="none" normalizeH="0" baseline="0" dirty="0">
                        <a:ln>
                          <a:noFill/>
                        </a:ln>
                        <a:solidFill>
                          <a:schemeClr val="bg2">
                            <a:lumMod val="50000"/>
                          </a:schemeClr>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en-US" altLang="zh-CN" sz="800" b="1" i="0" u="none" strike="noStrike" kern="1200" dirty="0">
                        <a:solidFill>
                          <a:schemeClr val="bg2">
                            <a:lumMod val="50000"/>
                          </a:schemeClr>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fr-FR" altLang="ja-JP" sz="800" b="0" i="0" u="none" dirty="0">
                        <a:solidFill>
                          <a:schemeClr val="bg2">
                            <a:lumMod val="50000"/>
                          </a:schemeClr>
                        </a:solidFill>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a16="http://schemas.microsoft.com/office/drawing/2014/main" xmlns="" val="10003"/>
                  </a:ext>
                </a:extLst>
              </a:tr>
              <a:tr h="468401">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mn-cs"/>
                        </a:rPr>
                        <a:t>[120] NR_NTN_channel_30MHz AI 7.34 (10)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l-NL" altLang="zh-CN"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mn-cs"/>
                        </a:rPr>
                        <a:t>[121] LTE_terr_bcast_bands_UERF AI 9.3.3 (2)</a:t>
                      </a:r>
                      <a:endParaRPr kumimoji="0" lang="it-IT" altLang="zh-CN"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mn-cs"/>
                        </a:rPr>
                        <a:t>[</a:t>
                      </a:r>
                      <a:r>
                        <a:rPr kumimoji="0" lang="it-IT"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116] NR_700800900_combo_enh AI 7.30 (25)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[125] FS_NR_sub1GHz_combo_enh AI 8.3 (7)</a:t>
                      </a:r>
                    </a:p>
                    <a:p>
                      <a:pPr marL="0" marR="0" lvl="0" indent="0" algn="l" defTabSz="914400" rtl="0" eaLnBrk="1" fontAlgn="t" latinLnBrk="0" hangingPunct="1">
                        <a:lnSpc>
                          <a:spcPct val="100000"/>
                        </a:lnSpc>
                        <a:spcBef>
                          <a:spcPct val="0"/>
                        </a:spcBef>
                        <a:spcAft>
                          <a:spcPct val="0"/>
                        </a:spcAft>
                        <a:buClrTx/>
                        <a:buSzTx/>
                        <a:buFontTx/>
                        <a:buNone/>
                        <a:tabLst/>
                        <a:defRPr/>
                      </a:pPr>
                      <a:endParaRPr lang="it-IT" altLang="zh-CN" sz="800" b="1" i="0" u="none" strike="noStrike" kern="1200" dirty="0">
                        <a:solidFill>
                          <a:srgbClr val="72AF2F"/>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lang="it-IT" altLang="zh-CN" sz="800" b="1" i="0" u="none" strike="noStrike" kern="1200" dirty="0">
                          <a:solidFill>
                            <a:srgbClr val="72AF2F"/>
                          </a:solidFill>
                          <a:effectLst/>
                          <a:latin typeface="微软雅黑" panose="020B0503020204020204" pitchFamily="34" charset="-122"/>
                          <a:ea typeface="微软雅黑" panose="020B0503020204020204" pitchFamily="34" charset="-122"/>
                          <a:cs typeface="+mn-cs"/>
                        </a:rPr>
                        <a:t>Non-spectrum related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[132] FR2_multiRx_UERF_part1 AI 8.7.1 (3), AI 8.7.2 (4), AI 8.7.2.2 (12)</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 [215] NR_HST_FR2_enh_part1 (16)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 [216] NR_HST_FR2_enh_part2 (14)</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 [235] NR_IDC_enh (7)</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txBody>
                  <a:tcPr marL="7620" marR="7620" marT="76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72AF2F"/>
                          </a:solidFill>
                          <a:effectLst/>
                          <a:latin typeface="微软雅黑" panose="020B0503020204020204" pitchFamily="34" charset="-122"/>
                          <a:ea typeface="微软雅黑" panose="020B0503020204020204" pitchFamily="34" charset="-122"/>
                          <a:cs typeface="+mn-cs"/>
                        </a:rPr>
                        <a:t>FR2-2 BS conformance</a:t>
                      </a:r>
                    </a:p>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0" i="0" u="none" strike="noStrike" kern="1200" dirty="0">
                          <a:solidFill>
                            <a:srgbClr val="72AF2F"/>
                          </a:solidFill>
                          <a:effectLst/>
                          <a:latin typeface="微软雅黑" panose="020B0503020204020204" pitchFamily="34" charset="-122"/>
                          <a:ea typeface="微软雅黑" panose="020B0503020204020204" pitchFamily="34" charset="-122"/>
                          <a:cs typeface="+mn-cs"/>
                        </a:rPr>
                        <a:t>[108][302] NR_ext_to_71GHz_BSRF_Maintenance AI 5.2.6.1, 5.2.6.2 (19)</a:t>
                      </a:r>
                    </a:p>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72AF2F"/>
                          </a:solidFill>
                          <a:effectLst/>
                          <a:latin typeface="微软雅黑" panose="020B0503020204020204" pitchFamily="34" charset="-122"/>
                          <a:ea typeface="微软雅黑" panose="020B0503020204020204" pitchFamily="34" charset="-122"/>
                          <a:cs typeface="+mn-cs"/>
                        </a:rPr>
                        <a:t>R18 RF</a:t>
                      </a:r>
                    </a:p>
                    <a:p>
                      <a:pPr marL="0" marR="0" lvl="0" indent="0" algn="l" defTabSz="914400" rtl="0" eaLnBrk="1" fontAlgn="t" latinLnBrk="0" hangingPunct="1">
                        <a:lnSpc>
                          <a:spcPct val="100000"/>
                        </a:lnSpc>
                        <a:spcBef>
                          <a:spcPct val="0"/>
                        </a:spcBef>
                        <a:spcAft>
                          <a:spcPct val="0"/>
                        </a:spcAft>
                        <a:buClrTx/>
                        <a:buSzTx/>
                        <a:buFontTx/>
                        <a:buNone/>
                        <a:tabLst/>
                        <a:defRPr/>
                      </a:pPr>
                      <a:r>
                        <a:rPr lang="pt-BR" sz="800" b="0" i="0" u="none" strike="noStrike" dirty="0">
                          <a:solidFill>
                            <a:srgbClr val="72AF2F"/>
                          </a:solidFill>
                          <a:effectLst/>
                          <a:latin typeface="微软雅黑" panose="020B0503020204020204" pitchFamily="34" charset="-122"/>
                          <a:ea typeface="微软雅黑" panose="020B0503020204020204" pitchFamily="34" charset="-122"/>
                        </a:rPr>
                        <a:t>[108][332] LS_NTN_R5-233672 AI 10.2.3 (10)</a:t>
                      </a:r>
                      <a:endParaRPr lang="en-US" altLang="zh-CN" sz="800" b="1" i="0" u="none" strike="noStrike" kern="1200" dirty="0">
                        <a:solidFill>
                          <a:srgbClr val="72AF2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rPr>
                        <a:t>R18 NR Mobility </a:t>
                      </a:r>
                      <a:r>
                        <a:rPr kumimoji="0" lang="en-US" altLang="zh-CN" sz="800" b="0" i="0" u="none" strike="noStrike" kern="1200" cap="none" normalizeH="0" baseline="0" dirty="0" err="1">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rPr>
                        <a:t>enh</a:t>
                      </a:r>
                      <a:r>
                        <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rPr>
                        <a:t> WI</a:t>
                      </a:r>
                      <a:br>
                        <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rPr>
                      </a:br>
                      <a:r>
                        <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rPr>
                        <a:t>Chaired by Qiming Li (Apple)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xmlns="" val="10004"/>
                  </a:ext>
                </a:extLst>
              </a:tr>
              <a:tr h="323375">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mn-cs"/>
                        </a:rPr>
                        <a:t>17:00-18:20</a:t>
                      </a:r>
                      <a:endPar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mn-cs"/>
                        </a:rPr>
                        <a:t>[132] FR2_multiRx_UERF_part1 AI 8.7.1 (3), AI 8.7.2 (4), AI 8.7.2.2 (12)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mn-cs"/>
                        </a:rPr>
                        <a:t>[</a:t>
                      </a:r>
                      <a:r>
                        <a:rPr kumimoji="0" lang="it-IT"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133] FR2_multiRx_UERF_part2 AI 8.7.2.1 (2)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[130] FR2_enh_req_Ph3_part1 AI 8.6.1 (1), AI 8.6.3 (21)</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noProof="0" dirty="0">
                          <a:ln>
                            <a:noFill/>
                          </a:ln>
                          <a:solidFill>
                            <a:srgbClr val="72AF2F"/>
                          </a:solidFill>
                          <a:effectLst/>
                          <a:latin typeface="微软雅黑" panose="020B0503020204020204" pitchFamily="34" charset="-122"/>
                          <a:ea typeface="微软雅黑" panose="020B0503020204020204" pitchFamily="34" charset="-122"/>
                          <a:cs typeface="+mn-cs"/>
                        </a:rPr>
                        <a:t>[214] NonCol_intraB_ENDC_NR_CA (3)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[217] NR_ATG (29)</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[108][309] NR_NTN_enh_Part1 AI 8.26.1 (9)</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[108][311] NR_NTN_enh_Part3 AI 8.26.2 (11</a:t>
                      </a:r>
                      <a:r>
                        <a:rPr kumimoji="0" lang="en-US"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mn-cs"/>
                        </a:rPr>
                        <a:t>)</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BS Ad hoc:  </a:t>
                      </a: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a:t>
                      </a:r>
                      <a:r>
                        <a:rPr lang="nn-NO" sz="800" b="0" i="0" u="none" strike="noStrike" kern="1200" dirty="0">
                          <a:solidFill>
                            <a:srgbClr val="72AF2F"/>
                          </a:solidFill>
                          <a:effectLst/>
                          <a:latin typeface="微软雅黑" panose="020B0503020204020204" pitchFamily="34" charset="-122"/>
                          <a:ea typeface="微软雅黑" panose="020B0503020204020204" pitchFamily="34" charset="-122"/>
                          <a:cs typeface="+mn-cs"/>
                        </a:rPr>
                        <a:t>108][322] NR_FR2_multiRX_DL_Demod </a:t>
                      </a:r>
                      <a:r>
                        <a:rPr lang="en-GB" altLang="zh-CN" sz="800" b="0" i="0" u="none" strike="noStrike" kern="1200" dirty="0">
                          <a:solidFill>
                            <a:srgbClr val="72AF2F"/>
                          </a:solidFill>
                          <a:effectLst/>
                          <a:latin typeface="微软雅黑" panose="020B0503020204020204" pitchFamily="34" charset="-122"/>
                          <a:ea typeface="微软雅黑" panose="020B0503020204020204" pitchFamily="34" charset="-122"/>
                          <a:cs typeface="+mn-cs"/>
                        </a:rPr>
                        <a:t>Chaired by Jahidur Rahman (Qualcomm)</a:t>
                      </a:r>
                      <a:endParaRPr lang="en-US" altLang="zh-CN" sz="800" b="0" i="0" u="none" strike="noStrike" kern="1200" dirty="0">
                        <a:solidFill>
                          <a:srgbClr val="72AF2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a16="http://schemas.microsoft.com/office/drawing/2014/main" xmlns="" val="10005"/>
                  </a:ext>
                </a:extLst>
              </a:tr>
              <a:tr h="45524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18</a:t>
                      </a:r>
                      <a:r>
                        <a:rPr kumimoji="0" lang="en-US"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:20</a:t>
                      </a:r>
                      <a:r>
                        <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-19:20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Main Ad-hoc: </a:t>
                      </a: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[143] </a:t>
                      </a:r>
                      <a:r>
                        <a:rPr kumimoji="0" lang="en-GB" altLang="zh-CN" sz="800" b="0" i="0" u="none" strike="noStrike" kern="1200" cap="none" normalizeH="0" baseline="0" dirty="0" err="1">
                          <a:ln>
                            <a:noFill/>
                          </a:ln>
                          <a:solidFill>
                            <a:srgbClr val="72AF2F"/>
                          </a:solidFill>
                          <a:effectLst/>
                          <a:latin typeface="微软雅黑" panose="020B0503020204020204" pitchFamily="34" charset="-122"/>
                          <a:ea typeface="微软雅黑" panose="020B0503020204020204" pitchFamily="34" charset="-122"/>
                          <a:cs typeface="+mn-cs"/>
                        </a:rPr>
                        <a:t>NR_NTN_enh_UERF</a:t>
                      </a: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 </a:t>
                      </a:r>
                      <a:r>
                        <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Chaired by </a:t>
                      </a:r>
                      <a:r>
                        <a:rPr kumimoji="0" lang="en-US" altLang="zh-CN" sz="800" b="0" i="0" u="none" strike="noStrike" kern="1200" cap="none" normalizeH="0" baseline="0" dirty="0" err="1">
                          <a:ln>
                            <a:noFill/>
                          </a:ln>
                          <a:solidFill>
                            <a:srgbClr val="72AF2F"/>
                          </a:solidFill>
                          <a:effectLst/>
                          <a:latin typeface="微软雅黑" panose="020B0503020204020204" pitchFamily="34" charset="-122"/>
                          <a:ea typeface="微软雅黑" panose="020B0503020204020204" pitchFamily="34" charset="-122"/>
                          <a:cs typeface="+mn-cs"/>
                        </a:rPr>
                        <a:t>Fei</a:t>
                      </a:r>
                      <a:r>
                        <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 </a:t>
                      </a:r>
                      <a:r>
                        <a:rPr kumimoji="0" lang="en-US" altLang="zh-CN" sz="800" b="0" i="0" u="none" strike="noStrike" kern="1200" cap="none" normalizeH="0" baseline="0" dirty="0" err="1">
                          <a:ln>
                            <a:noFill/>
                          </a:ln>
                          <a:solidFill>
                            <a:srgbClr val="72AF2F"/>
                          </a:solidFill>
                          <a:effectLst/>
                          <a:latin typeface="微软雅黑" panose="020B0503020204020204" pitchFamily="34" charset="-122"/>
                          <a:ea typeface="微软雅黑" panose="020B0503020204020204" pitchFamily="34" charset="-122"/>
                          <a:cs typeface="+mn-cs"/>
                        </a:rPr>
                        <a:t>Xue</a:t>
                      </a:r>
                      <a:r>
                        <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 (ZTE)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rPr>
                        <a:t>R18 MGs enhancement WI </a:t>
                      </a:r>
                      <a:br>
                        <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rPr>
                      </a:br>
                      <a:r>
                        <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rPr>
                        <a:t>Chaired by Ato Yu (MediaTek)</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BS Ad hoc: </a:t>
                      </a:r>
                      <a:r>
                        <a:rPr lang="nn-NO" sz="800" b="0" i="0" u="none" strike="noStrike" dirty="0">
                          <a:solidFill>
                            <a:srgbClr val="72AF2F"/>
                          </a:solidFill>
                          <a:effectLst/>
                          <a:latin typeface="微软雅黑" panose="020B0503020204020204" pitchFamily="34" charset="-122"/>
                          <a:ea typeface="微软雅黑" panose="020B0503020204020204" pitchFamily="34" charset="-122"/>
                        </a:rPr>
                        <a:t>[108][329] FS_NR_FR2_OTA_enh Chaired by Bin Han (Qualcomm)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BS Ad hoc: </a:t>
                      </a:r>
                      <a:r>
                        <a:rPr lang="en-US" sz="800" b="0" i="0" u="none" strike="noStrike" kern="1200" dirty="0">
                          <a:solidFill>
                            <a:srgbClr val="72AF2F"/>
                          </a:solidFill>
                          <a:effectLst/>
                          <a:latin typeface="微软雅黑" panose="020B0503020204020204" pitchFamily="34" charset="-122"/>
                          <a:ea typeface="微软雅黑" panose="020B0503020204020204" pitchFamily="34" charset="-122"/>
                          <a:cs typeface="+mn-cs"/>
                        </a:rPr>
                        <a:t>[108][319] RF_FR1_enh2_Demod_Part1 </a:t>
                      </a:r>
                      <a:r>
                        <a:rPr lang="en-US" altLang="zh-CN" sz="800" b="0" i="0" u="none" strike="noStrike" kern="1200" dirty="0">
                          <a:solidFill>
                            <a:srgbClr val="72AF2F"/>
                          </a:solidFill>
                          <a:effectLst/>
                          <a:latin typeface="微软雅黑" panose="020B0503020204020204" pitchFamily="34" charset="-122"/>
                          <a:ea typeface="微软雅黑" panose="020B0503020204020204" pitchFamily="34" charset="-122"/>
                          <a:cs typeface="+mn-cs"/>
                        </a:rPr>
                        <a:t>Chaired by Tricia Li (Huawei)</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xmlns="" val="10006"/>
                  </a:ext>
                </a:extLst>
              </a:tr>
            </a:tbl>
          </a:graphicData>
        </a:graphic>
      </p:graphicFrame>
    </p:spTree>
    <p:extLst>
      <p:ext uri="{BB962C8B-B14F-4D97-AF65-F5344CB8AC3E}">
        <p14:creationId xmlns:p14="http://schemas.microsoft.com/office/powerpoint/2010/main" val="15906355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Tuesday</a:t>
            </a:r>
            <a:endParaRPr lang="ru-RU" b="1" dirty="0">
              <a:latin typeface="微软雅黑" panose="020B0503020204020204" pitchFamily="34" charset="-122"/>
              <a:ea typeface="微软雅黑" panose="020B0503020204020204" pitchFamily="34" charset="-122"/>
            </a:endParaRPr>
          </a:p>
        </p:txBody>
      </p:sp>
      <p:graphicFrame>
        <p:nvGraphicFramePr>
          <p:cNvPr id="7" name="Table 4"/>
          <p:cNvGraphicFramePr>
            <a:graphicFrameLocks noGrp="1"/>
          </p:cNvGraphicFramePr>
          <p:nvPr>
            <p:extLst>
              <p:ext uri="{D42A27DB-BD31-4B8C-83A1-F6EECF244321}">
                <p14:modId xmlns:p14="http://schemas.microsoft.com/office/powerpoint/2010/main" val="3104286515"/>
              </p:ext>
            </p:extLst>
          </p:nvPr>
        </p:nvGraphicFramePr>
        <p:xfrm>
          <a:off x="281221" y="1273320"/>
          <a:ext cx="11674991" cy="3215701"/>
        </p:xfrm>
        <a:graphic>
          <a:graphicData uri="http://schemas.openxmlformats.org/drawingml/2006/table">
            <a:tbl>
              <a:tblPr/>
              <a:tblGrid>
                <a:gridCol w="777959">
                  <a:extLst>
                    <a:ext uri="{9D8B030D-6E8A-4147-A177-3AD203B41FA5}">
                      <a16:colId xmlns:a16="http://schemas.microsoft.com/office/drawing/2014/main" xmlns="" val="20000"/>
                    </a:ext>
                  </a:extLst>
                </a:gridCol>
                <a:gridCol w="2779620">
                  <a:extLst>
                    <a:ext uri="{9D8B030D-6E8A-4147-A177-3AD203B41FA5}">
                      <a16:colId xmlns:a16="http://schemas.microsoft.com/office/drawing/2014/main" xmlns="" val="20001"/>
                    </a:ext>
                  </a:extLst>
                </a:gridCol>
                <a:gridCol w="2705804">
                  <a:extLst>
                    <a:ext uri="{9D8B030D-6E8A-4147-A177-3AD203B41FA5}">
                      <a16:colId xmlns:a16="http://schemas.microsoft.com/office/drawing/2014/main" xmlns="" val="20002"/>
                    </a:ext>
                  </a:extLst>
                </a:gridCol>
                <a:gridCol w="2705804">
                  <a:extLst>
                    <a:ext uri="{9D8B030D-6E8A-4147-A177-3AD203B41FA5}">
                      <a16:colId xmlns:a16="http://schemas.microsoft.com/office/drawing/2014/main" xmlns="" val="20003"/>
                    </a:ext>
                  </a:extLst>
                </a:gridCol>
                <a:gridCol w="2705804">
                  <a:extLst>
                    <a:ext uri="{9D8B030D-6E8A-4147-A177-3AD203B41FA5}">
                      <a16:colId xmlns:a16="http://schemas.microsoft.com/office/drawing/2014/main" xmlns="" val="20004"/>
                    </a:ext>
                  </a:extLst>
                </a:gridCol>
              </a:tblGrid>
              <a:tr h="350581">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BSRF_Demod_Test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xmlns="" val="10000"/>
                  </a:ext>
                </a:extLst>
              </a:tr>
              <a:tr h="327603">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8:00-10:30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[130] FR2_enh_req_Ph3_part1 AI 8.6.1 (1), AI </a:t>
                      </a:r>
                      <a:r>
                        <a:rPr kumimoji="0" lang="fr-FR"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8.6.3</a:t>
                      </a:r>
                      <a:endPar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[131] FR2_enh_req_Ph3_part2 AI 8.6.2 (14)</a:t>
                      </a:r>
                      <a:endPar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[146] NR_MIMO_evo_DL_UL_UERF AI 8.29.2 (12</a:t>
                      </a:r>
                      <a:r>
                        <a:rPr kumimoji="0" lang="it-IT"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[129] NR_channel_raster_enh AI 8.5 (14)</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algn="just">
                        <a:spcBef>
                          <a:spcPts val="0"/>
                        </a:spcBef>
                        <a:spcAft>
                          <a:spcPts val="0"/>
                        </a:spcAft>
                      </a:pPr>
                      <a:r>
                        <a:rPr lang="nn-NO" sz="800" dirty="0">
                          <a:solidFill>
                            <a:schemeClr val="tx1"/>
                          </a:solidFill>
                          <a:effectLst/>
                          <a:latin typeface="微软雅黑" panose="020B0503020204020204" pitchFamily="34" charset="-122"/>
                          <a:ea typeface="微软雅黑" panose="020B0503020204020204" pitchFamily="34" charset="-122"/>
                        </a:rPr>
                        <a:t>[211] NR_MG_enh2_part1 (43)</a:t>
                      </a:r>
                      <a:endParaRPr lang="en-IE" sz="800" dirty="0">
                        <a:solidFill>
                          <a:schemeClr val="tx1"/>
                        </a:solidFill>
                        <a:effectLst/>
                        <a:latin typeface="微软雅黑" panose="020B0503020204020204" pitchFamily="34" charset="-122"/>
                        <a:ea typeface="微软雅黑" panose="020B0503020204020204" pitchFamily="34" charset="-122"/>
                      </a:endParaRPr>
                    </a:p>
                    <a:p>
                      <a:pPr marL="0" marR="0" algn="just">
                        <a:spcBef>
                          <a:spcPts val="0"/>
                        </a:spcBef>
                        <a:spcAft>
                          <a:spcPts val="0"/>
                        </a:spcAft>
                      </a:pPr>
                      <a:r>
                        <a:rPr lang="nn-NO" sz="800" dirty="0">
                          <a:solidFill>
                            <a:schemeClr val="tx1"/>
                          </a:solidFill>
                          <a:effectLst/>
                          <a:latin typeface="微软雅黑" panose="020B0503020204020204" pitchFamily="34" charset="-122"/>
                          <a:ea typeface="微软雅黑" panose="020B0503020204020204" pitchFamily="34" charset="-122"/>
                        </a:rPr>
                        <a:t>[212] NR_MG_enh2_part2 (31)</a:t>
                      </a:r>
                      <a:endParaRPr lang="en-IE" sz="800" dirty="0">
                        <a:solidFill>
                          <a:schemeClr val="tx1"/>
                        </a:solidFill>
                        <a:effectLst/>
                        <a:latin typeface="微软雅黑" panose="020B0503020204020204" pitchFamily="34" charset="-122"/>
                        <a:ea typeface="微软雅黑" panose="020B0503020204020204" pitchFamily="34" charset="-122"/>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354" rtl="0" eaLnBrk="1" fontAlgn="ctr" latinLnBrk="0" hangingPunct="1">
                        <a:lnSpc>
                          <a:spcPct val="100000"/>
                        </a:lnSpc>
                        <a:spcBef>
                          <a:spcPts val="0"/>
                        </a:spcBef>
                        <a:spcAft>
                          <a:spcPts val="0"/>
                        </a:spcAft>
                        <a:buClrTx/>
                        <a:buSzTx/>
                        <a:buFontTx/>
                        <a:buNone/>
                        <a:tabLst/>
                        <a:defRPr/>
                      </a:pPr>
                      <a:r>
                        <a:rPr lang="en-US"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R18 RF</a:t>
                      </a:r>
                    </a:p>
                    <a:p>
                      <a:pPr marL="0" marR="0" lvl="0" indent="0" algn="l" defTabSz="914354" rtl="0" eaLnBrk="1" fontAlgn="ctr" latinLnBrk="0" hangingPunct="1">
                        <a:lnSpc>
                          <a:spcPct val="100000"/>
                        </a:lnSpc>
                        <a:spcBef>
                          <a:spcPts val="0"/>
                        </a:spcBef>
                        <a:spcAft>
                          <a:spcPts val="0"/>
                        </a:spcAft>
                        <a:buClrTx/>
                        <a:buSzTx/>
                        <a:buFontTx/>
                        <a:buNone/>
                        <a:tabLst/>
                        <a:defRPr/>
                      </a:pP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[108][306] FS_NR_duplex_evo_Part1 AI 8.19.1, 8.19.2.2.1, 8.19.2.2.2, 8.19.2.3, 8.19.3 (28)</a:t>
                      </a:r>
                    </a:p>
                    <a:p>
                      <a:pPr algn="l" fontAlgn="ctr"/>
                      <a:endParaRPr lang="en-US" sz="800" b="0" i="0" u="none" strike="noStrike" dirty="0">
                        <a:solidFill>
                          <a:srgbClr val="000000"/>
                        </a:solidFill>
                        <a:effectLst/>
                        <a:latin typeface="微软雅黑" panose="020B0503020204020204" pitchFamily="34" charset="-122"/>
                        <a:ea typeface="微软雅黑" panose="020B0503020204020204" pitchFamily="34" charset="-122"/>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u="none" baseline="0" dirty="0">
                          <a:solidFill>
                            <a:schemeClr val="tx1"/>
                          </a:solidFill>
                          <a:latin typeface="微软雅黑" panose="020B0503020204020204" pitchFamily="34" charset="-122"/>
                          <a:ea typeface="微软雅黑" panose="020B0503020204020204" pitchFamily="34" charset="-122"/>
                        </a:rPr>
                        <a:t>RRM </a:t>
                      </a:r>
                      <a:r>
                        <a:rPr kumimoji="1" lang="fr-FR" altLang="ja-JP" sz="800" b="1" i="0" u="none" baseline="0" dirty="0" err="1">
                          <a:solidFill>
                            <a:schemeClr val="tx1"/>
                          </a:solidFill>
                          <a:latin typeface="微软雅黑" panose="020B0503020204020204" pitchFamily="34" charset="-122"/>
                          <a:ea typeface="微软雅黑" panose="020B0503020204020204" pitchFamily="34" charset="-122"/>
                        </a:rPr>
                        <a:t>Ad-hoc</a:t>
                      </a:r>
                      <a:r>
                        <a:rPr kumimoji="1" lang="fr-FR" altLang="ja-JP" sz="800" b="1" i="0" u="none" baseline="0" dirty="0">
                          <a:solidFill>
                            <a:schemeClr val="tx1"/>
                          </a:solidFill>
                          <a:latin typeface="微软雅黑" panose="020B0503020204020204" pitchFamily="34" charset="-122"/>
                          <a:ea typeface="微软雅黑" panose="020B0503020204020204" pitchFamily="34" charset="-122"/>
                        </a:rPr>
                        <a:t>:</a:t>
                      </a:r>
                      <a:r>
                        <a:rPr kumimoji="1" lang="ru-RU" altLang="ja-JP" sz="800" b="1" i="0" u="none" baseline="0" dirty="0">
                          <a:solidFill>
                            <a:schemeClr val="tx1"/>
                          </a:solidFill>
                          <a:latin typeface="微软雅黑" panose="020B0503020204020204" pitchFamily="34" charset="-122"/>
                          <a:ea typeface="微软雅黑" panose="020B0503020204020204" pitchFamily="34" charset="-122"/>
                        </a:rPr>
                        <a:t> </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R18 NR FR2 multi-Rx chain WI Chaired by Qian Yang (vivo)</a:t>
                      </a:r>
                      <a:endParaRPr kumimoji="1" lang="fr-FR" altLang="ja-JP" sz="800" b="0" i="0" kern="1200" dirty="0">
                        <a:solidFill>
                          <a:schemeClr val="tx1"/>
                        </a:solidFill>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2"/>
                  </a:ext>
                </a:extLst>
              </a:tr>
              <a:tr h="47731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:00-13:00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[129] NR_channel_raster_enh AI 8.5 (14) cont.</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it-IT"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a:t>
                      </a: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142] NR_MC_enh_UERF AI 8.23.1 (2), AI 8.23.2 (12)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[124] FS_SimBC AI 8.1 (20)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algn="just">
                        <a:spcBef>
                          <a:spcPts val="0"/>
                        </a:spcBef>
                        <a:spcAft>
                          <a:spcPts val="0"/>
                        </a:spcAft>
                      </a:pPr>
                      <a:r>
                        <a:rPr lang="en-US" sz="800" dirty="0">
                          <a:solidFill>
                            <a:schemeClr val="tx1"/>
                          </a:solidFill>
                          <a:effectLst/>
                          <a:latin typeface="微软雅黑" panose="020B0503020204020204" pitchFamily="34" charset="-122"/>
                          <a:ea typeface="微软雅黑" panose="020B0503020204020204" pitchFamily="34" charset="-122"/>
                        </a:rPr>
                        <a:t>[223] NR_Mob_enh2_part1 (56)</a:t>
                      </a:r>
                      <a:endParaRPr lang="en-IE" sz="800" dirty="0">
                        <a:solidFill>
                          <a:schemeClr val="tx1"/>
                        </a:solidFill>
                        <a:effectLst/>
                        <a:latin typeface="微软雅黑" panose="020B0503020204020204" pitchFamily="34" charset="-122"/>
                        <a:ea typeface="微软雅黑" panose="020B0503020204020204" pitchFamily="34" charset="-122"/>
                      </a:endParaRPr>
                    </a:p>
                    <a:p>
                      <a:pPr marL="0" marR="0" algn="just">
                        <a:spcBef>
                          <a:spcPts val="0"/>
                        </a:spcBef>
                        <a:spcAft>
                          <a:spcPts val="0"/>
                        </a:spcAft>
                      </a:pPr>
                      <a:r>
                        <a:rPr lang="en-US" sz="800" dirty="0">
                          <a:solidFill>
                            <a:schemeClr val="tx1"/>
                          </a:solidFill>
                          <a:effectLst/>
                          <a:latin typeface="微软雅黑" panose="020B0503020204020204" pitchFamily="34" charset="-122"/>
                          <a:ea typeface="微软雅黑" panose="020B0503020204020204" pitchFamily="34" charset="-122"/>
                        </a:rPr>
                        <a:t>[224] NR_Mob_enh2_part2 (31)</a:t>
                      </a:r>
                      <a:endParaRPr lang="en-IE" sz="800" dirty="0">
                        <a:solidFill>
                          <a:schemeClr val="tx1"/>
                        </a:solidFill>
                        <a:effectLst/>
                        <a:latin typeface="微软雅黑" panose="020B0503020204020204" pitchFamily="34" charset="-122"/>
                        <a:ea typeface="微软雅黑" panose="020B0503020204020204" pitchFamily="34" charset="-122"/>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algn="l" fontAlgn="ct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[108][307] FS_NR_duplex_evo_Part2 AI 8.19.2.2.3, 8.19.2.2.4, 8.19.2.4 (9)</a:t>
                      </a:r>
                    </a:p>
                    <a:p>
                      <a:pPr marL="0" marR="0" lvl="0" indent="0" algn="l" defTabSz="914354" rtl="0" eaLnBrk="1" fontAlgn="ctr" latinLnBrk="0" hangingPunct="1">
                        <a:lnSpc>
                          <a:spcPct val="100000"/>
                        </a:lnSpc>
                        <a:spcBef>
                          <a:spcPts val="0"/>
                        </a:spcBef>
                        <a:spcAft>
                          <a:spcPts val="0"/>
                        </a:spcAft>
                        <a:buClrTx/>
                        <a:buSzTx/>
                        <a:buFontTx/>
                        <a:buNone/>
                        <a:tabLst/>
                        <a:defRPr/>
                      </a:pPr>
                      <a:r>
                        <a:rPr lang="en-US" sz="800" b="0" i="0" u="none" strike="noStrike" dirty="0">
                          <a:solidFill>
                            <a:srgbClr val="000000"/>
                          </a:solidFill>
                          <a:effectLst/>
                          <a:latin typeface="微软雅黑" panose="020B0503020204020204" pitchFamily="34" charset="-122"/>
                          <a:ea typeface="微软雅黑" panose="020B0503020204020204" pitchFamily="34" charset="-122"/>
                        </a:rPr>
                        <a:t>[108][308] FS_NR_duplex_evo_Part3</a:t>
                      </a: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 AI 8.19.2.1 (16)</a:t>
                      </a:r>
                      <a:endParaRPr lang="en-US" sz="800" b="0" i="0" u="none" strike="noStrike" dirty="0">
                        <a:solidFill>
                          <a:srgbClr val="000000"/>
                        </a:solidFill>
                        <a:effectLst/>
                        <a:latin typeface="微软雅黑" panose="020B0503020204020204" pitchFamily="34" charset="-122"/>
                        <a:ea typeface="微软雅黑" panose="020B0503020204020204" pitchFamily="34" charset="-122"/>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dirty="0">
                          <a:solidFill>
                            <a:schemeClr val="tx1"/>
                          </a:solidFill>
                          <a:latin typeface="微软雅黑" panose="020B0503020204020204" pitchFamily="34" charset="-122"/>
                          <a:ea typeface="微软雅黑" panose="020B0503020204020204" pitchFamily="34" charset="-122"/>
                        </a:rPr>
                        <a:t>BS Ad hoc:  </a:t>
                      </a:r>
                      <a:r>
                        <a:rPr lang="nn-NO" altLang="ja-JP"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[108][330] NR_FR1_TRP_TRS_enh Chaired by Ruixin Wang (vivo)</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3"/>
                  </a:ext>
                </a:extLst>
              </a:tr>
              <a:tr h="17481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gridSpan="4">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it-IT"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RAN4 Vice Chair </a:t>
                      </a:r>
                      <a:r>
                        <a:rPr lang="it-IT" altLang="zh-CN" sz="800" b="1" i="0" u="none" strike="noStrike" kern="1200" dirty="0" smtClean="0">
                          <a:solidFill>
                            <a:srgbClr val="0000FF"/>
                          </a:solidFill>
                          <a:effectLst/>
                          <a:latin typeface="微软雅黑" panose="020B0503020204020204" pitchFamily="34" charset="-122"/>
                          <a:ea typeface="微软雅黑" panose="020B0503020204020204" pitchFamily="34" charset="-122"/>
                          <a:cs typeface="+mn-cs"/>
                        </a:rPr>
                        <a:t>Election</a:t>
                      </a:r>
                    </a:p>
                    <a:p>
                      <a:pPr marL="0" marR="0" lvl="0" indent="0" algn="l" defTabSz="914400" rtl="0" eaLnBrk="1" fontAlgn="t" latinLnBrk="0" hangingPunct="1">
                        <a:lnSpc>
                          <a:spcPct val="100000"/>
                        </a:lnSpc>
                        <a:spcBef>
                          <a:spcPct val="0"/>
                        </a:spcBef>
                        <a:spcAft>
                          <a:spcPct val="0"/>
                        </a:spcAft>
                        <a:buClrTx/>
                        <a:buSzTx/>
                        <a:buFontTx/>
                        <a:buNone/>
                        <a:tabLst/>
                        <a:defRPr/>
                      </a:pPr>
                      <a:r>
                        <a:rPr lang="it-IT" altLang="zh-CN" sz="800" b="1" i="0" u="none" strike="noStrike" kern="1200" dirty="0" smtClean="0">
                          <a:solidFill>
                            <a:srgbClr val="0000FF"/>
                          </a:solidFill>
                          <a:effectLst/>
                          <a:latin typeface="微软雅黑" panose="020B0503020204020204" pitchFamily="34" charset="-122"/>
                          <a:ea typeface="微软雅黑" panose="020B0503020204020204" pitchFamily="34" charset="-122"/>
                          <a:cs typeface="+mn-cs"/>
                        </a:rPr>
                        <a:t>(2nd round of voting for 1st  RAN4 Vice Chair position: 11:00 am to 14:20 pm)</a:t>
                      </a:r>
                    </a:p>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smtClean="0">
                          <a:solidFill>
                            <a:srgbClr val="0000FF"/>
                          </a:solidFill>
                          <a:effectLst/>
                          <a:latin typeface="微软雅黑" panose="020B0503020204020204" pitchFamily="34" charset="-122"/>
                          <a:ea typeface="微软雅黑" panose="020B0503020204020204" pitchFamily="34" charset="-122"/>
                          <a:cs typeface="+mn-cs"/>
                        </a:rPr>
                        <a:t>The results will announced in main session at 14:30 pm</a:t>
                      </a:r>
                      <a:endParaRPr lang="it-IT"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en-US" sz="800" b="0" i="0" u="none" strike="noStrike" dirty="0">
                        <a:solidFill>
                          <a:srgbClr val="000000"/>
                        </a:solidFill>
                        <a:effectLst/>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endParaRPr lang="en-IE" sz="800" i="0" dirty="0">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4"/>
                  </a:ext>
                </a:extLst>
              </a:tr>
              <a:tr h="23558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[126] FR1_enh2_part1 AI 8.4.1.3 (21)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[127] FR1_enh2_part2 AI 8.4.1.1 (9)</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[128] FR1_enh2_part3 AI 8.4.1.2 (13)</a:t>
                      </a: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noProof="0" dirty="0" smtClean="0">
                          <a:ln>
                            <a:noFill/>
                          </a:ln>
                          <a:solidFill>
                            <a:schemeClr val="tx1"/>
                          </a:solidFill>
                          <a:effectLst/>
                          <a:latin typeface="微软雅黑" panose="020B0503020204020204" pitchFamily="34" charset="-122"/>
                          <a:ea typeface="微软雅黑" panose="020B0503020204020204" pitchFamily="34" charset="-122"/>
                          <a:cs typeface="+mn-cs"/>
                        </a:rPr>
                        <a:t>cont.</a:t>
                      </a:r>
                      <a:endPar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noProof="0" dirty="0" smtClean="0">
                          <a:ln>
                            <a:noFill/>
                          </a:ln>
                          <a:solidFill>
                            <a:schemeClr val="tx1"/>
                          </a:solidFill>
                          <a:effectLst/>
                          <a:latin typeface="微软雅黑" panose="020B0503020204020204" pitchFamily="34" charset="-122"/>
                          <a:ea typeface="微软雅黑" panose="020B0503020204020204" pitchFamily="34" charset="-122"/>
                          <a:cs typeface="+mn-cs"/>
                        </a:rPr>
                        <a:t>[</a:t>
                      </a:r>
                      <a:r>
                        <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209] NR_RRM_enh3_part1 (26)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noProof="0" dirty="0" smtClean="0">
                          <a:ln>
                            <a:noFill/>
                          </a:ln>
                          <a:solidFill>
                            <a:schemeClr val="tx1"/>
                          </a:solidFill>
                          <a:effectLst/>
                          <a:latin typeface="微软雅黑" panose="020B0503020204020204" pitchFamily="34" charset="-122"/>
                          <a:ea typeface="微软雅黑" panose="020B0503020204020204" pitchFamily="34" charset="-122"/>
                          <a:cs typeface="+mn-cs"/>
                        </a:rPr>
                        <a:t>[</a:t>
                      </a:r>
                      <a:r>
                        <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210] NR_RRM_enh3_part2 (6)</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354" rtl="0" eaLnBrk="1" fontAlgn="ctr" latinLnBrk="0" hangingPunct="1">
                        <a:lnSpc>
                          <a:spcPct val="100000"/>
                        </a:lnSpc>
                        <a:spcBef>
                          <a:spcPts val="0"/>
                        </a:spcBef>
                        <a:spcAft>
                          <a:spcPts val="0"/>
                        </a:spcAft>
                        <a:buClrTx/>
                        <a:buSzTx/>
                        <a:buFontTx/>
                        <a:buNone/>
                        <a:tabLst/>
                        <a:defRPr/>
                      </a:pPr>
                      <a:r>
                        <a:rPr lang="nn-NO"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R18 Demod</a:t>
                      </a:r>
                    </a:p>
                    <a:p>
                      <a:pPr marL="0" marR="0" lvl="0" indent="0" algn="l" defTabSz="914354" rtl="0" eaLnBrk="1" fontAlgn="ctr" latinLnBrk="0" hangingPunct="1">
                        <a:lnSpc>
                          <a:spcPct val="100000"/>
                        </a:lnSpc>
                        <a:spcBef>
                          <a:spcPts val="0"/>
                        </a:spcBef>
                        <a:spcAft>
                          <a:spcPts val="0"/>
                        </a:spcAft>
                        <a:buClrTx/>
                        <a:buSzTx/>
                        <a:buFontTx/>
                        <a:buNone/>
                        <a:tabLst/>
                        <a:defRPr/>
                      </a:pP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[108][325] NR_ATG_Demod AI 8.13.5 (25)</a:t>
                      </a:r>
                    </a:p>
                    <a:p>
                      <a:pPr marL="0" marR="0" lvl="0" indent="0" algn="l" defTabSz="914354" rtl="0" eaLnBrk="1" fontAlgn="ctr" latinLnBrk="0" hangingPunct="1">
                        <a:lnSpc>
                          <a:spcPct val="100000"/>
                        </a:lnSpc>
                        <a:spcBef>
                          <a:spcPts val="0"/>
                        </a:spcBef>
                        <a:spcAft>
                          <a:spcPts val="0"/>
                        </a:spcAft>
                        <a:buClrTx/>
                        <a:buSzTx/>
                        <a:buFontTx/>
                        <a:buNone/>
                        <a:tabLst/>
                        <a:defRPr/>
                      </a:pP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[108][323] NonCol_intraB_ENDC_NR_CA_Demod AI 8.11.4 (8)</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kern="1200" dirty="0">
                          <a:solidFill>
                            <a:schemeClr val="tx1"/>
                          </a:solidFill>
                          <a:latin typeface="微软雅黑" panose="020B0503020204020204" pitchFamily="34" charset="-122"/>
                          <a:ea typeface="微软雅黑" panose="020B0503020204020204" pitchFamily="34" charset="-122"/>
                          <a:cs typeface="+mn-cs"/>
                        </a:rPr>
                        <a:t>BS Ad hoc: </a:t>
                      </a:r>
                      <a:r>
                        <a:rPr lang="fr-FR" altLang="ja-JP"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[108][331] </a:t>
                      </a:r>
                      <a:r>
                        <a:rPr lang="fr-FR" altLang="ja-JP" sz="800" b="0" i="0" u="none" strike="noStrike" kern="1200" dirty="0" err="1">
                          <a:solidFill>
                            <a:srgbClr val="000000"/>
                          </a:solidFill>
                          <a:effectLst/>
                          <a:latin typeface="微软雅黑" panose="020B0503020204020204" pitchFamily="34" charset="-122"/>
                          <a:ea typeface="微软雅黑" panose="020B0503020204020204" pitchFamily="34" charset="-122"/>
                          <a:cs typeface="+mn-cs"/>
                        </a:rPr>
                        <a:t>NR_MIMO_OTA_enh</a:t>
                      </a:r>
                      <a:r>
                        <a:rPr lang="fr-FR" altLang="ja-JP"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 </a:t>
                      </a:r>
                      <a:r>
                        <a:rPr lang="en-US" altLang="zh-CN"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Chaired by Xuan Yi (CAICT)</a:t>
                      </a:r>
                      <a:endParaRPr lang="fr-FR" altLang="ja-JP" sz="800" b="0" i="0" u="none" strike="noStrike" kern="1200" dirty="0">
                        <a:solidFill>
                          <a:srgbClr val="000000"/>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fr-FR" altLang="ja-JP" sz="800" b="0" i="0" dirty="0">
                        <a:solidFill>
                          <a:schemeClr val="tx1"/>
                        </a:solidFill>
                        <a:highlight>
                          <a:srgbClr val="FFFF00"/>
                        </a:highlight>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5"/>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17:00-18:20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[128] FR1_enh2_part3 AI 8.4.1.2 (13)</a:t>
                      </a:r>
                      <a:r>
                        <a:rPr kumimoji="0" lang="en-GB"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 (</a:t>
                      </a:r>
                      <a:r>
                        <a:rPr kumimoji="0" lang="en-GB" altLang="zh-CN" sz="800" b="0" i="0" u="none" strike="noStrike" kern="1200" cap="none" normalizeH="0" baseline="0" dirty="0" err="1" smtClean="0">
                          <a:ln>
                            <a:noFill/>
                          </a:ln>
                          <a:solidFill>
                            <a:schemeClr val="tx1"/>
                          </a:solidFill>
                          <a:effectLst/>
                          <a:latin typeface="微软雅黑" panose="020B0503020204020204" pitchFamily="34" charset="-122"/>
                          <a:ea typeface="微软雅黑" panose="020B0503020204020204" pitchFamily="34" charset="-122"/>
                          <a:cs typeface="+mn-cs"/>
                        </a:rPr>
                        <a:t>cont</a:t>
                      </a:r>
                      <a:r>
                        <a:rPr kumimoji="0" lang="en-GB"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a:t>
                      </a:r>
                      <a:endParaRPr kumimoji="0" lang="it-IT"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a:t>
                      </a: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134] NonCol_intraB AI 8.11.1 (2), AI 8.11.2 (13</a:t>
                      </a:r>
                      <a:r>
                        <a:rPr kumimoji="0" lang="it-IT"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a:t>
                      </a:r>
                      <a:endPar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354" rtl="0" eaLnBrk="1" fontAlgn="ctr" latinLnBrk="0" hangingPunct="1">
                        <a:lnSpc>
                          <a:spcPct val="100000"/>
                        </a:lnSpc>
                        <a:spcBef>
                          <a:spcPts val="0"/>
                        </a:spcBef>
                        <a:spcAft>
                          <a:spcPts val="0"/>
                        </a:spcAft>
                        <a:buClrTx/>
                        <a:buSzTx/>
                        <a:buFontTx/>
                        <a:buNone/>
                        <a:tabLst/>
                        <a:defRPr/>
                      </a:pPr>
                      <a:r>
                        <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[213] NR_BWP_wor (40)</a:t>
                      </a:r>
                    </a:p>
                    <a:p>
                      <a:pPr marL="0" marR="0" lvl="0" indent="0" algn="l" defTabSz="914354" rtl="0" eaLnBrk="1" fontAlgn="ctr" latinLnBrk="0" hangingPunct="1">
                        <a:lnSpc>
                          <a:spcPct val="100000"/>
                        </a:lnSpc>
                        <a:spcBef>
                          <a:spcPts val="0"/>
                        </a:spcBef>
                        <a:spcAft>
                          <a:spcPts val="0"/>
                        </a:spcAft>
                        <a:buClrTx/>
                        <a:buSzTx/>
                        <a:buFontTx/>
                        <a:buNone/>
                        <a:tabLst/>
                        <a:defRPr/>
                      </a:pPr>
                      <a:endPar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algn="l" fontAlgn="ct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[108][319] RF_FR1_enh2_Demod_Part1 AI 8.4.3.1 (41)</a:t>
                      </a:r>
                    </a:p>
                    <a:p>
                      <a:pPr algn="l" fontAlgn="ct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[108][320] RF_FR1_enh2_Demod_Part2 8.4.3.2 (8)</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 hoc: </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[130]/[131] FR2_enh_req_Ph3_part1/2 Chaired by Hisashi Onozawa (Nokia)</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6"/>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18</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:20-19</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ja-JP"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Ad-hoc: </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[101] Upto_R16_UERF_maintenance </a:t>
                      </a:r>
                      <a:r>
                        <a:rPr kumimoji="0" lang="en-US" altLang="ja-JP"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Chaired by Jinqiang Xing (OPPO)</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RRM Ad-hoc:</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 </a:t>
                      </a:r>
                      <a:r>
                        <a:rPr kumimoji="1" lang="fr-FR" altLang="ja-JP" sz="800" b="0" i="0" kern="1200" dirty="0">
                          <a:solidFill>
                            <a:schemeClr val="tx1"/>
                          </a:solidFill>
                          <a:latin typeface="微软雅黑" panose="020B0503020204020204" pitchFamily="34" charset="-122"/>
                          <a:ea typeface="微软雅黑" panose="020B0503020204020204" pitchFamily="34" charset="-122"/>
                          <a:cs typeface="+mn-cs"/>
                        </a:rPr>
                        <a:t>R18 NR ATG WI / </a:t>
                      </a:r>
                      <a:r>
                        <a:rPr kumimoji="1" lang="fr-FR" altLang="ja-JP" sz="800" b="0" i="0" kern="1200" dirty="0" err="1">
                          <a:solidFill>
                            <a:schemeClr val="tx1"/>
                          </a:solidFill>
                          <a:latin typeface="微软雅黑" panose="020B0503020204020204" pitchFamily="34" charset="-122"/>
                          <a:ea typeface="微软雅黑" panose="020B0503020204020204" pitchFamily="34" charset="-122"/>
                          <a:cs typeface="+mn-cs"/>
                        </a:rPr>
                        <a:t>Chaired</a:t>
                      </a:r>
                      <a:r>
                        <a:rPr kumimoji="1" lang="fr-FR" altLang="ja-JP" sz="800" b="0" i="0" kern="1200" dirty="0">
                          <a:solidFill>
                            <a:schemeClr val="tx1"/>
                          </a:solidFill>
                          <a:latin typeface="微软雅黑" panose="020B0503020204020204" pitchFamily="34" charset="-122"/>
                          <a:ea typeface="微软雅黑" panose="020B0503020204020204" pitchFamily="34" charset="-122"/>
                          <a:cs typeface="+mn-cs"/>
                        </a:rPr>
                        <a:t> by </a:t>
                      </a:r>
                      <a:r>
                        <a:rPr kumimoji="1" lang="fr-FR" altLang="ja-JP" sz="800" b="0" i="0" kern="1200" dirty="0" err="1">
                          <a:solidFill>
                            <a:schemeClr val="tx1"/>
                          </a:solidFill>
                          <a:latin typeface="微软雅黑" panose="020B0503020204020204" pitchFamily="34" charset="-122"/>
                          <a:ea typeface="微软雅黑" panose="020B0503020204020204" pitchFamily="34" charset="-122"/>
                          <a:cs typeface="+mn-cs"/>
                        </a:rPr>
                        <a:t>Xiaoran</a:t>
                      </a:r>
                      <a:r>
                        <a:rPr kumimoji="1" lang="fr-FR" altLang="ja-JP" sz="800" b="0" i="0" kern="1200" dirty="0">
                          <a:solidFill>
                            <a:schemeClr val="tx1"/>
                          </a:solidFill>
                          <a:latin typeface="微软雅黑" panose="020B0503020204020204" pitchFamily="34" charset="-122"/>
                          <a:ea typeface="微软雅黑" panose="020B0503020204020204" pitchFamily="34" charset="-122"/>
                          <a:cs typeface="+mn-cs"/>
                        </a:rPr>
                        <a:t> Zhang (CMCC) </a:t>
                      </a:r>
                      <a:endPar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1" lang="fr-FR" altLang="ja-JP" sz="800" b="1" i="0" kern="1200" dirty="0">
                          <a:solidFill>
                            <a:schemeClr val="tx1"/>
                          </a:solidFill>
                          <a:latin typeface="微软雅黑" panose="020B0503020204020204" pitchFamily="34" charset="-122"/>
                          <a:ea typeface="微软雅黑" panose="020B0503020204020204" pitchFamily="34" charset="-122"/>
                          <a:cs typeface="+mn-cs"/>
                        </a:rPr>
                        <a:t>BS </a:t>
                      </a:r>
                      <a:r>
                        <a:rPr kumimoji="1" lang="fr-FR" altLang="ja-JP" sz="800" b="1" i="0" kern="1200" dirty="0" err="1">
                          <a:solidFill>
                            <a:schemeClr val="tx1"/>
                          </a:solidFill>
                          <a:latin typeface="微软雅黑" panose="020B0503020204020204" pitchFamily="34" charset="-122"/>
                          <a:ea typeface="微软雅黑" panose="020B0503020204020204" pitchFamily="34" charset="-122"/>
                          <a:cs typeface="+mn-cs"/>
                        </a:rPr>
                        <a:t>Ad-hoc</a:t>
                      </a:r>
                      <a:r>
                        <a:rPr kumimoji="1" lang="fr-FR" altLang="ja-JP" sz="800" b="1" i="0" kern="1200" dirty="0">
                          <a:solidFill>
                            <a:schemeClr val="tx1"/>
                          </a:solidFill>
                          <a:latin typeface="微软雅黑" panose="020B0503020204020204" pitchFamily="34" charset="-122"/>
                          <a:ea typeface="微软雅黑" panose="020B0503020204020204" pitchFamily="34" charset="-122"/>
                          <a:cs typeface="+mn-cs"/>
                        </a:rPr>
                        <a:t>: </a:t>
                      </a:r>
                      <a:r>
                        <a:rPr lang="en-US" sz="800" b="0" i="0" u="none" strike="noStrike" dirty="0">
                          <a:solidFill>
                            <a:srgbClr val="000000"/>
                          </a:solidFill>
                          <a:effectLst/>
                          <a:latin typeface="微软雅黑" panose="020B0503020204020204" pitchFamily="34" charset="-122"/>
                          <a:ea typeface="微软雅黑" panose="020B0503020204020204" pitchFamily="34" charset="-122"/>
                        </a:rPr>
                        <a:t>[108][326] NR_demod_enh3_Part1  Chaired by Shan Yang (CTC)</a:t>
                      </a:r>
                      <a:endParaRPr kumimoji="1" lang="fr-FR" altLang="ja-JP" sz="800" b="0" i="0" kern="1200" dirty="0">
                        <a:solidFill>
                          <a:schemeClr val="tx1"/>
                        </a:solidFill>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1" lang="en-US" altLang="zh-CN" sz="800" b="1" i="0" kern="1200" dirty="0">
                          <a:solidFill>
                            <a:schemeClr val="tx1"/>
                          </a:solidFill>
                          <a:latin typeface="微软雅黑" panose="020B0503020204020204" pitchFamily="34" charset="-122"/>
                          <a:ea typeface="微软雅黑" panose="020B0503020204020204" pitchFamily="34" charset="-122"/>
                          <a:cs typeface="+mn-cs"/>
                        </a:rPr>
                        <a:t>RRM Ad-hoc: </a:t>
                      </a:r>
                      <a:r>
                        <a:rPr kumimoji="1" lang="en-US" altLang="zh-CN" sz="800" b="0" i="0" kern="1200" dirty="0">
                          <a:solidFill>
                            <a:schemeClr val="tx1"/>
                          </a:solidFill>
                          <a:latin typeface="微软雅黑" panose="020B0503020204020204" pitchFamily="34" charset="-122"/>
                          <a:ea typeface="微软雅黑" panose="020B0503020204020204" pitchFamily="34" charset="-122"/>
                          <a:cs typeface="+mn-cs"/>
                        </a:rPr>
                        <a:t>R18 FR2 HST / Chaired by Jackson (Samsung)</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3154228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Wednesday</a:t>
            </a:r>
            <a:endParaRPr lang="ru-RU" b="1" dirty="0">
              <a:latin typeface="微软雅黑" panose="020B0503020204020204" pitchFamily="34" charset="-122"/>
              <a:ea typeface="微软雅黑" panose="020B0503020204020204" pitchFamily="34" charset="-122"/>
            </a:endParaRPr>
          </a:p>
        </p:txBody>
      </p:sp>
      <p:graphicFrame>
        <p:nvGraphicFramePr>
          <p:cNvPr id="5" name="Table 4"/>
          <p:cNvGraphicFramePr>
            <a:graphicFrameLocks noGrp="1"/>
          </p:cNvGraphicFramePr>
          <p:nvPr>
            <p:extLst>
              <p:ext uri="{D42A27DB-BD31-4B8C-83A1-F6EECF244321}">
                <p14:modId xmlns:p14="http://schemas.microsoft.com/office/powerpoint/2010/main" val="674133271"/>
              </p:ext>
            </p:extLst>
          </p:nvPr>
        </p:nvGraphicFramePr>
        <p:xfrm>
          <a:off x="281221" y="1273320"/>
          <a:ext cx="11674991" cy="3855994"/>
        </p:xfrm>
        <a:graphic>
          <a:graphicData uri="http://schemas.openxmlformats.org/drawingml/2006/table">
            <a:tbl>
              <a:tblPr/>
              <a:tblGrid>
                <a:gridCol w="777959">
                  <a:extLst>
                    <a:ext uri="{9D8B030D-6E8A-4147-A177-3AD203B41FA5}">
                      <a16:colId xmlns:a16="http://schemas.microsoft.com/office/drawing/2014/main" xmlns="" val="20000"/>
                    </a:ext>
                  </a:extLst>
                </a:gridCol>
                <a:gridCol w="2779620">
                  <a:extLst>
                    <a:ext uri="{9D8B030D-6E8A-4147-A177-3AD203B41FA5}">
                      <a16:colId xmlns:a16="http://schemas.microsoft.com/office/drawing/2014/main" xmlns="" val="20001"/>
                    </a:ext>
                  </a:extLst>
                </a:gridCol>
                <a:gridCol w="2705804">
                  <a:extLst>
                    <a:ext uri="{9D8B030D-6E8A-4147-A177-3AD203B41FA5}">
                      <a16:colId xmlns:a16="http://schemas.microsoft.com/office/drawing/2014/main" xmlns="" val="20002"/>
                    </a:ext>
                  </a:extLst>
                </a:gridCol>
                <a:gridCol w="2705804">
                  <a:extLst>
                    <a:ext uri="{9D8B030D-6E8A-4147-A177-3AD203B41FA5}">
                      <a16:colId xmlns:a16="http://schemas.microsoft.com/office/drawing/2014/main" xmlns="" val="20003"/>
                    </a:ext>
                  </a:extLst>
                </a:gridCol>
                <a:gridCol w="2705804">
                  <a:extLst>
                    <a:ext uri="{9D8B030D-6E8A-4147-A177-3AD203B41FA5}">
                      <a16:colId xmlns:a16="http://schemas.microsoft.com/office/drawing/2014/main" xmlns="" val="20004"/>
                    </a:ext>
                  </a:extLst>
                </a:gridCol>
              </a:tblGrid>
              <a:tr h="350581">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BSRF_Demod_Test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xmlns="" val="10000"/>
                  </a:ext>
                </a:extLst>
              </a:tr>
              <a:tr h="33025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8:00-10:30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smtClean="0">
                          <a:ln>
                            <a:noFill/>
                          </a:ln>
                          <a:solidFill>
                            <a:srgbClr val="FF0000"/>
                          </a:solidFill>
                          <a:effectLst/>
                          <a:latin typeface="微软雅黑" panose="020B0503020204020204" pitchFamily="34" charset="-122"/>
                          <a:ea typeface="微软雅黑" panose="020B0503020204020204" pitchFamily="34" charset="-122"/>
                          <a:cs typeface="+mn-cs"/>
                        </a:rPr>
                        <a:t>[115] NR_3Tx-4Rx_WI AI 7.28 (3), AI 7.29 (35)</a:t>
                      </a:r>
                      <a:endParaRPr kumimoji="0" lang="fr-FR" altLang="zh-CN" sz="800" b="0" i="0" u="none" strike="noStrike" kern="1200" cap="none" normalizeH="0" baseline="0" dirty="0" smtClean="0">
                        <a:ln>
                          <a:noFill/>
                        </a:ln>
                        <a:solidFill>
                          <a:srgbClr val="FF0000"/>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[140</a:t>
                      </a: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FS_NR_AIML_air AI 8.21 (40)</a:t>
                      </a: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[143] </a:t>
                      </a:r>
                      <a:r>
                        <a:rPr kumimoji="0" lang="en-GB"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NR_NTN_enh_UERF</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AI 8.26.4 (6)</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[228] NR_MIMO_evo_DL_UL (24)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[229] NR_SL_enh2_part1 (10)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[230] NR_SL_enh2_part2 (12)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[232] NR_SL_relay_enh (6)</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algn="l" fontAlgn="ctr"/>
                      <a:r>
                        <a:rPr lang="nn-NO"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OTA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[108][329] FS_NR_FR2_OTA_enh AI 5.2.5 (R4-2311231), 8.2 (15)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[108][330] NR_FR1_TRP_TRS_enh AI 8.15 (34)</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RRM Ad-hoc: </a:t>
                      </a:r>
                      <a:b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b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1) R18 NR Positioning </a:t>
                      </a:r>
                      <a:b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b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Chaired by Muhammad Kazmi (Ericsson) (1h 45min)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2) R18 Network Energy Saving chaired </a:t>
                      </a:r>
                      <a:r>
                        <a:rPr kumimoji="0" lang="en-US"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Zhongyi</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 Shen (45min</a:t>
                      </a:r>
                      <a:r>
                        <a:rPr kumimoji="0" lang="en-US"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a:t>
                      </a:r>
                      <a:endPar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2"/>
                  </a:ext>
                </a:extLst>
              </a:tr>
              <a:tr h="47731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:00-13:00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[117] LTE_NR_NTN_LSband AI 7.31 (16)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[122] IoT_NTN_extLband AI 9.4 (12)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[123] </a:t>
                      </a:r>
                      <a:r>
                        <a:rPr kumimoji="0" lang="en-GB"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IoT_NTN_FDD_LS_band</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AI 9.5 (10)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algn="l" fontAlgn="ctr"/>
                      <a:r>
                        <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[219] NR_pos_enh2_part1 (37)</a:t>
                      </a:r>
                    </a:p>
                    <a:p>
                      <a:pPr algn="l" fontAlgn="ctr"/>
                      <a:r>
                        <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[220] NR_pos_enh2_part2 (26)</a:t>
                      </a:r>
                    </a:p>
                    <a:p>
                      <a:pPr marL="0" marR="0" lvl="0" indent="0" algn="l" defTabSz="914354" rtl="0" eaLnBrk="1" fontAlgn="ctr" latinLnBrk="0" hangingPunct="1">
                        <a:lnSpc>
                          <a:spcPct val="100000"/>
                        </a:lnSpc>
                        <a:spcBef>
                          <a:spcPts val="0"/>
                        </a:spcBef>
                        <a:spcAft>
                          <a:spcPts val="0"/>
                        </a:spcAft>
                        <a:buClrTx/>
                        <a:buSzTx/>
                        <a:buFontTx/>
                        <a:buNone/>
                        <a:tabLst/>
                        <a:defRPr/>
                      </a:pPr>
                      <a:r>
                        <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[221] NR_pos_enh2_part3 (8)</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[330] continued</a:t>
                      </a:r>
                    </a:p>
                    <a:p>
                      <a:pPr marL="0" marR="0" lvl="0" indent="0" algn="l" defTabSz="914400" rtl="0" eaLnBrk="1" fontAlgn="t" latinLnBrk="0" hangingPunct="1">
                        <a:lnSpc>
                          <a:spcPct val="100000"/>
                        </a:lnSpc>
                        <a:spcBef>
                          <a:spcPct val="0"/>
                        </a:spcBef>
                        <a:spcAft>
                          <a:spcPct val="0"/>
                        </a:spcAft>
                        <a:buClrTx/>
                        <a:buSzTx/>
                        <a:buFontTx/>
                        <a:buNone/>
                        <a:tabLst/>
                        <a:defRPr/>
                      </a:pP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[108][331] </a:t>
                      </a:r>
                      <a:r>
                        <a:rPr lang="en-US" sz="800" b="0" i="0" u="none" strike="noStrike" kern="1200" dirty="0" err="1">
                          <a:solidFill>
                            <a:srgbClr val="000000"/>
                          </a:solidFill>
                          <a:effectLst/>
                          <a:latin typeface="微软雅黑" panose="020B0503020204020204" pitchFamily="34" charset="-122"/>
                          <a:ea typeface="微软雅黑" panose="020B0503020204020204" pitchFamily="34" charset="-122"/>
                          <a:cs typeface="+mn-cs"/>
                        </a:rPr>
                        <a:t>NR_MIMO_OTA_enh</a:t>
                      </a: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 AI 5.2.5, 8.16 (25)</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dirty="0">
                          <a:solidFill>
                            <a:schemeClr val="tx1"/>
                          </a:solidFill>
                          <a:latin typeface="微软雅黑" panose="020B0503020204020204" pitchFamily="34" charset="-122"/>
                          <a:ea typeface="微软雅黑" panose="020B0503020204020204" pitchFamily="34" charset="-122"/>
                        </a:rPr>
                        <a:t>BS </a:t>
                      </a:r>
                      <a:r>
                        <a:rPr kumimoji="1" lang="fr-FR" altLang="ja-JP" sz="800" b="1" i="0" dirty="0" err="1">
                          <a:solidFill>
                            <a:schemeClr val="tx1"/>
                          </a:solidFill>
                          <a:latin typeface="微软雅黑" panose="020B0503020204020204" pitchFamily="34" charset="-122"/>
                          <a:ea typeface="微软雅黑" panose="020B0503020204020204" pitchFamily="34" charset="-122"/>
                        </a:rPr>
                        <a:t>Ad-hoc</a:t>
                      </a:r>
                      <a:r>
                        <a:rPr kumimoji="1" lang="fr-FR" altLang="ja-JP" sz="800" b="1" i="0" dirty="0">
                          <a:solidFill>
                            <a:schemeClr val="tx1"/>
                          </a:solidFill>
                          <a:latin typeface="微软雅黑" panose="020B0503020204020204" pitchFamily="34" charset="-122"/>
                          <a:ea typeface="微软雅黑" panose="020B0503020204020204" pitchFamily="34" charset="-122"/>
                        </a:rPr>
                        <a:t>: </a:t>
                      </a:r>
                      <a:r>
                        <a:rPr lang="en-US"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[108][306] FS_NR_duplex_evo_Part1  Chaired by Jackson Wang (Samsung)</a:t>
                      </a:r>
                      <a:endParaRPr kumimoji="1" lang="fr-FR" altLang="ja-JP" sz="800" b="0" i="0" dirty="0">
                        <a:solidFill>
                          <a:schemeClr val="tx1"/>
                        </a:solidFill>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3"/>
                  </a:ext>
                </a:extLst>
              </a:tr>
              <a:tr h="22393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gridSpan="4">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it-IT"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en-US" sz="800" b="0" i="0" u="none" strike="noStrike" dirty="0">
                        <a:solidFill>
                          <a:srgbClr val="000000"/>
                        </a:solidFill>
                        <a:effectLst/>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endParaRPr lang="en-IE" sz="800" i="0" dirty="0">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4"/>
                  </a:ext>
                </a:extLst>
              </a:tr>
              <a:tr h="49499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[139] FS_NR_LPWUS AI 8.20 (13)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[144] NR_cov_enh2_part1 AI 8.27.1 (7)</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[145] NR_cov_enh2_part2 AI 8.27.2 (10)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[141] NR_pos_enh2_UERF AI 8.22.1 (11), AI 8.22.2 (1)</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cont.</a:t>
                      </a:r>
                      <a:endPar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[225] </a:t>
                      </a:r>
                      <a:r>
                        <a:rPr kumimoji="0" lang="en-US"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NR_DualTxRx_MUSIM</a:t>
                      </a:r>
                      <a:r>
                        <a:rPr kumimoji="0" lang="en-US"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(45)</a:t>
                      </a:r>
                      <a:endPar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[226] </a:t>
                      </a:r>
                      <a:r>
                        <a:rPr kumimoji="0" lang="en-US"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NR_NTN_enh</a:t>
                      </a:r>
                      <a:r>
                        <a:rPr kumimoji="0" lang="en-US"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(31)</a:t>
                      </a:r>
                      <a:endPar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smtClean="0">
                          <a:ln>
                            <a:noFill/>
                          </a:ln>
                          <a:solidFill>
                            <a:srgbClr val="0000FF"/>
                          </a:solidFill>
                          <a:effectLst/>
                          <a:latin typeface="微软雅黑" panose="020B0503020204020204" pitchFamily="34" charset="-122"/>
                          <a:ea typeface="微软雅黑" panose="020B0503020204020204" pitchFamily="34" charset="-122"/>
                          <a:cs typeface="+mn-cs"/>
                        </a:rPr>
                        <a:t>R18 RF</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smtClean="0">
                          <a:ln>
                            <a:noFill/>
                          </a:ln>
                          <a:solidFill>
                            <a:srgbClr val="FF0000"/>
                          </a:solidFill>
                          <a:effectLst/>
                          <a:latin typeface="微软雅黑" panose="020B0503020204020204" pitchFamily="34" charset="-122"/>
                          <a:ea typeface="微软雅黑" panose="020B0503020204020204" pitchFamily="34" charset="-122"/>
                          <a:cs typeface="+mn-cs"/>
                        </a:rPr>
                        <a:t>[108][310] NR_NTN_enh_Part2 AI 8.26.3 (2)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[108][312] NR_netcon_repeater_RF AI 8.28.1, 8.28.2, 8.28.3 (19)</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[108][313] NR_netcon_repeater_RFConformance AI 8.28.4 (5)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[108][303] NR_ATG_BSRF </a:t>
                      </a:r>
                      <a:r>
                        <a:rPr kumimoji="0" lang="en-US"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AI 8.13.3 (8)</a:t>
                      </a:r>
                      <a:endParaRPr kumimoji="0" lang="nn-NO"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altLang="ja-JP"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RRM ad-hoc: </a:t>
                      </a:r>
                      <a:r>
                        <a:rPr kumimoji="0" lang="fr-FR" altLang="ja-JP"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RRM maintenance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altLang="ja-JP"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 [204] </a:t>
                      </a:r>
                      <a:r>
                        <a:rPr kumimoji="0" lang="fr-FR" altLang="ja-JP"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NR_redcap</a:t>
                      </a:r>
                      <a:r>
                        <a:rPr kumimoji="0" lang="fr-FR" altLang="ja-JP"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(46) </a:t>
                      </a:r>
                      <a:r>
                        <a:rPr kumimoji="0" lang="fr-FR" altLang="ja-JP"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Chaired</a:t>
                      </a:r>
                      <a:r>
                        <a:rPr kumimoji="0" lang="fr-FR" altLang="ja-JP"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by Santhan Thangarasa (Ericsson) – 40min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altLang="ja-JP"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 </a:t>
                      </a: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[201] Maintenance_up_to_R16 </a:t>
                      </a:r>
                      <a:r>
                        <a:rPr kumimoji="0" lang="fr-FR" altLang="ja-JP"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Chaired</a:t>
                      </a:r>
                      <a:r>
                        <a:rPr kumimoji="0" lang="fr-FR" altLang="ja-JP"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by Li Zhang (Huawei) (80min)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5"/>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17:00-18:20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[147] NR_SL_enh2_UERF_part1 AI 8.30.1 (2), AI 8.30.2 (1), AI 8.30.2.1 (18)</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[148] NR_SL_enh2_UERF_part2 AI 8.30.2.2 (5), AI 8.30.2.4 (2)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[149] NR_SL_enh2_UERF_part3 AI 8.30.2.3 (9)</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cont.</a:t>
                      </a:r>
                      <a:endPar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[236] </a:t>
                      </a:r>
                      <a:r>
                        <a:rPr kumimoji="0" lang="en-US"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IoT_NTN_enh</a:t>
                      </a:r>
                      <a:r>
                        <a:rPr kumimoji="0" lang="en-US"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(5)</a:t>
                      </a:r>
                      <a:endPar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algn="l" fontAlgn="ct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[108][314] NR_mobile_IAB_RF AI 8.33.2, 8.33.3 (5)</a:t>
                      </a:r>
                    </a:p>
                    <a:p>
                      <a:pPr algn="l" fontAlgn="ct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[108][315] LTE_terr_bcast_bands_BSRF AI 9.3.4 (3)</a:t>
                      </a:r>
                    </a:p>
                    <a:p>
                      <a:pPr algn="l" fontAlgn="ct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[108][304] NR_FR1_lessthan_5MHz_BW_BSRF AI 8.14.3 (13)</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baseline="0" dirty="0">
                          <a:solidFill>
                            <a:schemeClr val="tx1"/>
                          </a:solidFill>
                          <a:latin typeface="微软雅黑" panose="020B0503020204020204" pitchFamily="34" charset="-122"/>
                          <a:ea typeface="微软雅黑" panose="020B0503020204020204" pitchFamily="34" charset="-122"/>
                        </a:rPr>
                        <a:t>Main Ad-hoc: </a:t>
                      </a: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[134] NonCol_intraB Chaired by Yasuki Suzuki</a:t>
                      </a: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6"/>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18</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:20-19</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Ad-hoc: </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[105] NR_Baskets_Part_1 Chaired by Dominique Brunel (Skyworks)</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R18 MUSIM chaired by Xusheng Wei (vivo)</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kern="1200" dirty="0">
                          <a:solidFill>
                            <a:schemeClr val="tx1"/>
                          </a:solidFill>
                          <a:latin typeface="微软雅黑" panose="020B0503020204020204" pitchFamily="34" charset="-122"/>
                          <a:ea typeface="微软雅黑" panose="020B0503020204020204" pitchFamily="34" charset="-122"/>
                          <a:cs typeface="+mn-cs"/>
                        </a:rPr>
                        <a:t>BS </a:t>
                      </a:r>
                      <a:r>
                        <a:rPr kumimoji="1" lang="fr-FR" altLang="ja-JP" sz="800" b="1" i="0" kern="1200" dirty="0" err="1">
                          <a:solidFill>
                            <a:schemeClr val="tx1"/>
                          </a:solidFill>
                          <a:latin typeface="微软雅黑" panose="020B0503020204020204" pitchFamily="34" charset="-122"/>
                          <a:ea typeface="微软雅黑" panose="020B0503020204020204" pitchFamily="34" charset="-122"/>
                          <a:cs typeface="+mn-cs"/>
                        </a:rPr>
                        <a:t>Ad-hoc</a:t>
                      </a:r>
                      <a:r>
                        <a:rPr kumimoji="1" lang="fr-FR" altLang="ja-JP" sz="800" b="1" i="0" kern="1200" dirty="0">
                          <a:solidFill>
                            <a:schemeClr val="tx1"/>
                          </a:solidFill>
                          <a:latin typeface="微软雅黑" panose="020B0503020204020204" pitchFamily="34" charset="-122"/>
                          <a:ea typeface="微软雅黑" panose="020B0503020204020204" pitchFamily="34" charset="-122"/>
                          <a:cs typeface="+mn-cs"/>
                        </a:rPr>
                        <a:t>: </a:t>
                      </a:r>
                      <a:r>
                        <a:rPr lang="en-US" sz="800" b="0" i="0" u="none" strike="noStrike" dirty="0">
                          <a:solidFill>
                            <a:srgbClr val="000000"/>
                          </a:solidFill>
                          <a:effectLst/>
                          <a:latin typeface="微软雅黑" panose="020B0503020204020204" pitchFamily="34" charset="-122"/>
                          <a:ea typeface="微软雅黑" panose="020B0503020204020204" pitchFamily="34" charset="-122"/>
                        </a:rPr>
                        <a:t>[108][308] FS_NR_duplex_evo_Part3</a:t>
                      </a: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  Chaired by </a:t>
                      </a:r>
                      <a:r>
                        <a:rPr lang="en-US" sz="800" b="0" i="0" u="none" strike="noStrike" kern="1200" dirty="0" err="1">
                          <a:solidFill>
                            <a:srgbClr val="000000"/>
                          </a:solidFill>
                          <a:effectLst/>
                          <a:latin typeface="微软雅黑" panose="020B0503020204020204" pitchFamily="34" charset="-122"/>
                          <a:ea typeface="微软雅黑" panose="020B0503020204020204" pitchFamily="34" charset="-122"/>
                          <a:cs typeface="+mn-cs"/>
                        </a:rPr>
                        <a:t>Xiaoran</a:t>
                      </a: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 Zhang (CMCC)</a:t>
                      </a:r>
                      <a:endParaRPr kumimoji="1" lang="fr-FR" altLang="ja-JP" sz="800" b="0" i="0" kern="1200" dirty="0">
                        <a:solidFill>
                          <a:schemeClr val="tx1"/>
                        </a:solidFill>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dirty="0">
                          <a:solidFill>
                            <a:schemeClr val="tx1"/>
                          </a:solidFill>
                          <a:latin typeface="微软雅黑" panose="020B0503020204020204" pitchFamily="34" charset="-122"/>
                          <a:ea typeface="微软雅黑" panose="020B0503020204020204" pitchFamily="34" charset="-122"/>
                        </a:rPr>
                        <a:t>Main Ad-hoc: </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[139] FS_NR_LPWUS Chaired by Ruixin Wang (Vivo)</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13347089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altLang="zh-CN" b="1" dirty="0"/>
              <a:t>Thursday</a:t>
            </a:r>
            <a:endParaRPr lang="ru-RU" b="1" dirty="0">
              <a:latin typeface="微软雅黑" panose="020B0503020204020204" pitchFamily="34" charset="-122"/>
              <a:ea typeface="微软雅黑" panose="020B0503020204020204" pitchFamily="34" charset="-122"/>
            </a:endParaRPr>
          </a:p>
        </p:txBody>
      </p:sp>
      <p:graphicFrame>
        <p:nvGraphicFramePr>
          <p:cNvPr id="4" name="Table 4"/>
          <p:cNvGraphicFramePr>
            <a:graphicFrameLocks noGrp="1"/>
          </p:cNvGraphicFramePr>
          <p:nvPr>
            <p:extLst>
              <p:ext uri="{D42A27DB-BD31-4B8C-83A1-F6EECF244321}">
                <p14:modId xmlns:p14="http://schemas.microsoft.com/office/powerpoint/2010/main" val="3434737964"/>
              </p:ext>
            </p:extLst>
          </p:nvPr>
        </p:nvGraphicFramePr>
        <p:xfrm>
          <a:off x="281221" y="1273320"/>
          <a:ext cx="11674991" cy="4434901"/>
        </p:xfrm>
        <a:graphic>
          <a:graphicData uri="http://schemas.openxmlformats.org/drawingml/2006/table">
            <a:tbl>
              <a:tblPr/>
              <a:tblGrid>
                <a:gridCol w="777959">
                  <a:extLst>
                    <a:ext uri="{9D8B030D-6E8A-4147-A177-3AD203B41FA5}">
                      <a16:colId xmlns:a16="http://schemas.microsoft.com/office/drawing/2014/main" xmlns="" val="20000"/>
                    </a:ext>
                  </a:extLst>
                </a:gridCol>
                <a:gridCol w="2779620">
                  <a:extLst>
                    <a:ext uri="{9D8B030D-6E8A-4147-A177-3AD203B41FA5}">
                      <a16:colId xmlns:a16="http://schemas.microsoft.com/office/drawing/2014/main" xmlns="" val="20001"/>
                    </a:ext>
                  </a:extLst>
                </a:gridCol>
                <a:gridCol w="2705804">
                  <a:extLst>
                    <a:ext uri="{9D8B030D-6E8A-4147-A177-3AD203B41FA5}">
                      <a16:colId xmlns:a16="http://schemas.microsoft.com/office/drawing/2014/main" xmlns="" val="20002"/>
                    </a:ext>
                  </a:extLst>
                </a:gridCol>
                <a:gridCol w="2705804">
                  <a:extLst>
                    <a:ext uri="{9D8B030D-6E8A-4147-A177-3AD203B41FA5}">
                      <a16:colId xmlns:a16="http://schemas.microsoft.com/office/drawing/2014/main" xmlns="" val="20003"/>
                    </a:ext>
                  </a:extLst>
                </a:gridCol>
                <a:gridCol w="2705804">
                  <a:extLst>
                    <a:ext uri="{9D8B030D-6E8A-4147-A177-3AD203B41FA5}">
                      <a16:colId xmlns:a16="http://schemas.microsoft.com/office/drawing/2014/main" xmlns="" val="20004"/>
                    </a:ext>
                  </a:extLst>
                </a:gridCol>
              </a:tblGrid>
              <a:tr h="350581">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BSRF_Demod_Test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xmlns="" val="10000"/>
                  </a:ext>
                </a:extLst>
              </a:tr>
              <a:tr h="33025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8:00-10:30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[150] NR_redcap_enh_UERF AI 8.31.1 (14)</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[151] Netw_Energy_NR AI 8.34.2 (4), AI 8.34.3 (11)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[153] NR_reply_LS_UE_RF AI 10 (11)</a:t>
                      </a: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[231] NR_redcap_enh (10)</a:t>
                      </a: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[227] NR_netcon_repeater (5)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[233] NR_mobile_IAB (6)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[234] Netw_Energy_NR (21)</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noProof="0" dirty="0">
                        <a:ln>
                          <a:noFill/>
                        </a:ln>
                        <a:solidFill>
                          <a:schemeClr val="tx1"/>
                        </a:solidFill>
                        <a:effectLst/>
                        <a:highlight>
                          <a:srgbClr val="FFFF00"/>
                        </a:highligh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R18 Demod</a:t>
                      </a:r>
                    </a:p>
                    <a:p>
                      <a:pPr marL="0" marR="0" lvl="0" indent="0" algn="l" defTabSz="914400" rtl="0" eaLnBrk="1" fontAlgn="t" latinLnBrk="0" hangingPunct="1">
                        <a:lnSpc>
                          <a:spcPct val="100000"/>
                        </a:lnSpc>
                        <a:spcBef>
                          <a:spcPct val="0"/>
                        </a:spcBef>
                        <a:spcAft>
                          <a:spcPct val="0"/>
                        </a:spcAft>
                        <a:buClrTx/>
                        <a:buSzTx/>
                        <a:buFontTx/>
                        <a:buNone/>
                        <a:tabLst/>
                        <a:defRPr/>
                      </a:pP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[108][324] NR_HST_FR2_enh_Demod AI 8.12.5 (25)</a:t>
                      </a:r>
                    </a:p>
                    <a:p>
                      <a:pPr marL="0" marR="0" lvl="0" indent="0" algn="l" defTabSz="914400" rtl="0" eaLnBrk="1" fontAlgn="t" latinLnBrk="0" hangingPunct="1">
                        <a:lnSpc>
                          <a:spcPct val="100000"/>
                        </a:lnSpc>
                        <a:spcBef>
                          <a:spcPct val="0"/>
                        </a:spcBef>
                        <a:spcAft>
                          <a:spcPct val="0"/>
                        </a:spcAft>
                        <a:buClrTx/>
                        <a:buSzTx/>
                        <a:buFontTx/>
                        <a:buNone/>
                        <a:tabLst/>
                        <a:defRPr/>
                      </a:pP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[108][321] NR_RF_FR2_req_Ph3_Demod AI 8.6.4 (8)</a:t>
                      </a:r>
                    </a:p>
                    <a:p>
                      <a:pPr marL="0" marR="0" lvl="0" indent="0" algn="l" defTabSz="914400" rtl="0" eaLnBrk="1" fontAlgn="t" latinLnBrk="0" hangingPunct="1">
                        <a:lnSpc>
                          <a:spcPct val="100000"/>
                        </a:lnSpc>
                        <a:spcBef>
                          <a:spcPct val="0"/>
                        </a:spcBef>
                        <a:spcAft>
                          <a:spcPct val="0"/>
                        </a:spcAft>
                        <a:buClrTx/>
                        <a:buSzTx/>
                        <a:buFontTx/>
                        <a:buNone/>
                        <a:tabLst/>
                        <a:defRPr/>
                      </a:pP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[108][328] NR_netcon_repeater_Demod AI 8.28.6 (7)</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u="none" baseline="0" dirty="0">
                          <a:solidFill>
                            <a:schemeClr val="tx1"/>
                          </a:solidFill>
                          <a:latin typeface="微软雅黑" panose="020B0503020204020204" pitchFamily="34" charset="-122"/>
                          <a:ea typeface="微软雅黑" panose="020B0503020204020204" pitchFamily="34" charset="-122"/>
                        </a:rPr>
                        <a:t>RRM </a:t>
                      </a:r>
                      <a:r>
                        <a:rPr kumimoji="1" lang="fr-FR" altLang="ja-JP" sz="800" b="1" i="0" u="none" baseline="0" dirty="0" err="1">
                          <a:solidFill>
                            <a:schemeClr val="tx1"/>
                          </a:solidFill>
                          <a:latin typeface="微软雅黑" panose="020B0503020204020204" pitchFamily="34" charset="-122"/>
                          <a:ea typeface="微软雅黑" panose="020B0503020204020204" pitchFamily="34" charset="-122"/>
                        </a:rPr>
                        <a:t>Ad-hoc</a:t>
                      </a:r>
                      <a:r>
                        <a:rPr kumimoji="1" lang="fr-FR" altLang="ja-JP" sz="800" b="1" i="0" u="none" baseline="0" dirty="0">
                          <a:solidFill>
                            <a:schemeClr val="tx1"/>
                          </a:solidFill>
                          <a:latin typeface="微软雅黑" panose="020B0503020204020204" pitchFamily="34" charset="-122"/>
                          <a:ea typeface="微软雅黑" panose="020B0503020204020204" pitchFamily="34" charset="-122"/>
                        </a:rPr>
                        <a:t>:</a:t>
                      </a:r>
                      <a:r>
                        <a:rPr kumimoji="1" lang="ru-RU" altLang="ja-JP" sz="800" b="1" i="0" u="none" baseline="0" dirty="0">
                          <a:solidFill>
                            <a:schemeClr val="tx1"/>
                          </a:solidFill>
                          <a:latin typeface="微软雅黑" panose="020B0503020204020204" pitchFamily="34" charset="-122"/>
                          <a:ea typeface="微软雅黑" panose="020B0503020204020204" pitchFamily="34" charset="-122"/>
                        </a:rPr>
                        <a:t> </a:t>
                      </a:r>
                      <a:r>
                        <a:rPr kumimoji="1" lang="fr-FR" altLang="ja-JP" sz="800" b="0" i="0" dirty="0">
                          <a:solidFill>
                            <a:schemeClr val="tx1"/>
                          </a:solidFill>
                          <a:latin typeface="微软雅黑" panose="020B0503020204020204" pitchFamily="34" charset="-122"/>
                          <a:ea typeface="微软雅黑" panose="020B0503020204020204" pitchFamily="34" charset="-122"/>
                        </a:rPr>
                        <a:t>RRM maintenance</a:t>
                      </a:r>
                      <a:r>
                        <a:rPr kumimoji="1" lang="fr-FR" altLang="ja-JP" sz="800" b="0" i="0" kern="1200" dirty="0">
                          <a:solidFill>
                            <a:schemeClr val="tx1"/>
                          </a:solidFill>
                          <a:latin typeface="微软雅黑" panose="020B0503020204020204" pitchFamily="34" charset="-122"/>
                          <a:ea typeface="微软雅黑" panose="020B0503020204020204" pitchFamily="34" charset="-122"/>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 </a:t>
                      </a: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[202] Maintenance_R17 </a:t>
                      </a:r>
                      <a:r>
                        <a:rPr kumimoji="0" lang="fr-FR" altLang="ja-JP"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Chaired</a:t>
                      </a:r>
                      <a:r>
                        <a:rPr kumimoji="0" lang="fr-FR" altLang="ja-JP"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by Yang Tang (Apple)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2"/>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:00-13:00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[154] </a:t>
                      </a:r>
                      <a:r>
                        <a:rPr kumimoji="0" lang="en-GB"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RAN_task_UERF</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AI 11 (3)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[152] NR_LTE_UAV AI 8.35 (7), AI 9.7 (4)</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[135] NR_HST_FR2_enh_UERF AI 8.12.2 (2), AI 8.12.3 (6)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[136] NR_ATG_UERF_part1 AI 8.13 (1), AI 8.13.1 (11)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[137] NR_ATG_UERF_part2 AI 8.13.2 (21)</a:t>
                      </a: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[237] Reply_LS (32)</a:t>
                      </a:r>
                    </a:p>
                    <a:p>
                      <a:pPr marL="0" marR="0" lvl="0" indent="0" algn="l" defTabSz="914400" rtl="0" eaLnBrk="1" fontAlgn="t" latinLnBrk="0" hangingPunct="1">
                        <a:lnSpc>
                          <a:spcPct val="100000"/>
                        </a:lnSpc>
                        <a:spcBef>
                          <a:spcPct val="0"/>
                        </a:spcBef>
                        <a:spcAft>
                          <a:spcPct val="0"/>
                        </a:spcAft>
                        <a:buClrTx/>
                        <a:buSzTx/>
                        <a:buFontTx/>
                        <a:buNone/>
                        <a:tabLst/>
                        <a:defRPr/>
                      </a:pPr>
                      <a:r>
                        <a:rPr lang="en-IE"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RRM maintenance</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[201] Maintenance_up_to_R16 (101)</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1" i="0" u="none" strike="noStrike" kern="1200" cap="none" normalizeH="0" baseline="0" dirty="0" err="1">
                          <a:ln>
                            <a:noFill/>
                          </a:ln>
                          <a:solidFill>
                            <a:srgbClr val="0000FF"/>
                          </a:solidFill>
                          <a:effectLst/>
                          <a:latin typeface="微软雅黑" panose="020B0503020204020204" pitchFamily="34" charset="-122"/>
                          <a:ea typeface="微软雅黑" panose="020B0503020204020204" pitchFamily="34" charset="-122"/>
                          <a:cs typeface="+mn-cs"/>
                        </a:rPr>
                        <a:t>Demod</a:t>
                      </a:r>
                      <a:r>
                        <a:rPr kumimoji="0" lang="en-US"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 maintenance</a:t>
                      </a:r>
                    </a:p>
                    <a:p>
                      <a:pPr marL="0" marR="0" lvl="0" indent="0" algn="l" defTabSz="914400" rtl="0" eaLnBrk="1" fontAlgn="t" latinLnBrk="0" hangingPunct="1">
                        <a:lnSpc>
                          <a:spcPct val="100000"/>
                        </a:lnSpc>
                        <a:spcBef>
                          <a:spcPct val="0"/>
                        </a:spcBef>
                        <a:spcAft>
                          <a:spcPct val="0"/>
                        </a:spcAft>
                        <a:buClrTx/>
                        <a:buSzTx/>
                        <a:buFontTx/>
                        <a:buNone/>
                        <a:tabLst/>
                        <a:defRPr/>
                      </a:pP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[108][317] </a:t>
                      </a:r>
                      <a:r>
                        <a:rPr lang="en-US" sz="800" b="0" i="0" u="none" strike="noStrike" kern="1200" dirty="0" err="1">
                          <a:solidFill>
                            <a:srgbClr val="000000"/>
                          </a:solidFill>
                          <a:effectLst/>
                          <a:latin typeface="微软雅黑" panose="020B0503020204020204" pitchFamily="34" charset="-122"/>
                          <a:ea typeface="微软雅黑" panose="020B0503020204020204" pitchFamily="34" charset="-122"/>
                          <a:cs typeface="+mn-cs"/>
                        </a:rPr>
                        <a:t>Demod_Maintenance</a:t>
                      </a: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 AI 4.5, 5.2.6.5, 5.2.4 (71)</a:t>
                      </a:r>
                    </a:p>
                    <a:p>
                      <a:pPr marL="0" marR="0" lvl="0" indent="0" algn="l" defTabSz="914400" rtl="0" eaLnBrk="1" fontAlgn="t" latinLnBrk="0" hangingPunct="1">
                        <a:lnSpc>
                          <a:spcPct val="100000"/>
                        </a:lnSpc>
                        <a:spcBef>
                          <a:spcPct val="0"/>
                        </a:spcBef>
                        <a:spcAft>
                          <a:spcPct val="0"/>
                        </a:spcAft>
                        <a:buClrTx/>
                        <a:buSzTx/>
                        <a:buFontTx/>
                        <a:buNone/>
                        <a:tabLst/>
                        <a:defRPr/>
                      </a:pPr>
                      <a:r>
                        <a:rPr lang="fr-FR"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[108][318] </a:t>
                      </a:r>
                      <a:r>
                        <a:rPr lang="fr-FR" sz="800" b="0" i="0" u="none" strike="noStrike" kern="1200" dirty="0" err="1">
                          <a:solidFill>
                            <a:srgbClr val="000000"/>
                          </a:solidFill>
                          <a:effectLst/>
                          <a:latin typeface="微软雅黑" panose="020B0503020204020204" pitchFamily="34" charset="-122"/>
                          <a:ea typeface="微软雅黑" panose="020B0503020204020204" pitchFamily="34" charset="-122"/>
                          <a:cs typeface="+mn-cs"/>
                        </a:rPr>
                        <a:t>IoT_NTN</a:t>
                      </a:r>
                      <a:r>
                        <a:rPr lang="fr-FR"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 </a:t>
                      </a:r>
                      <a:r>
                        <a:rPr lang="fr-FR" sz="800" b="0" i="0" u="none" strike="noStrike" kern="1200" dirty="0" err="1">
                          <a:solidFill>
                            <a:srgbClr val="000000"/>
                          </a:solidFill>
                          <a:effectLst/>
                          <a:latin typeface="微软雅黑" panose="020B0503020204020204" pitchFamily="34" charset="-122"/>
                          <a:ea typeface="微软雅黑" panose="020B0503020204020204" pitchFamily="34" charset="-122"/>
                          <a:cs typeface="+mn-cs"/>
                        </a:rPr>
                        <a:t>Demod_Maintenance</a:t>
                      </a:r>
                      <a:r>
                        <a:rPr lang="fr-FR"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 AI 6.8.5 (13)</a:t>
                      </a:r>
                      <a:endParaRPr kumimoji="0" lang="en-US"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354" rtl="0" eaLnBrk="1" fontAlgn="ctr" latinLnBrk="0" hangingPunct="1">
                        <a:lnSpc>
                          <a:spcPct val="100000"/>
                        </a:lnSpc>
                        <a:spcBef>
                          <a:spcPts val="0"/>
                        </a:spcBef>
                        <a:spcAft>
                          <a:spcPts val="0"/>
                        </a:spcAft>
                        <a:buClrTx/>
                        <a:buSzTx/>
                        <a:buFontTx/>
                        <a:buNone/>
                        <a:tabLst/>
                        <a:defRPr/>
                      </a:pPr>
                      <a:r>
                        <a:rPr lang="en-GB"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Main Ad-hoc: </a:t>
                      </a:r>
                      <a:r>
                        <a:rPr lang="en-GB"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[126]</a:t>
                      </a:r>
                      <a:r>
                        <a:rPr lang="en-GB" altLang="zh-CN" sz="800" b="0" i="0" u="none" strike="noStrike" kern="1200" baseline="0" dirty="0">
                          <a:solidFill>
                            <a:schemeClr val="tx1"/>
                          </a:solidFill>
                          <a:effectLst/>
                          <a:latin typeface="微软雅黑" panose="020B0503020204020204" pitchFamily="34" charset="-122"/>
                          <a:ea typeface="微软雅黑" panose="020B0503020204020204" pitchFamily="34" charset="-122"/>
                          <a:cs typeface="+mn-cs"/>
                        </a:rPr>
                        <a:t> </a:t>
                      </a:r>
                      <a:r>
                        <a:rPr lang="en-GB"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FR1_enh2_part1 Chaired by Leo Liu (Huawei) 90min</a:t>
                      </a:r>
                    </a:p>
                    <a:p>
                      <a:pPr marL="0" marR="0" lvl="0" indent="0" algn="l" defTabSz="914354" rtl="0" eaLnBrk="1" fontAlgn="ctr" latinLnBrk="0" hangingPunct="1">
                        <a:lnSpc>
                          <a:spcPct val="100000"/>
                        </a:lnSpc>
                        <a:spcBef>
                          <a:spcPts val="0"/>
                        </a:spcBef>
                        <a:spcAft>
                          <a:spcPts val="0"/>
                        </a:spcAft>
                        <a:buClrTx/>
                        <a:buSzTx/>
                        <a:buFontTx/>
                        <a:buNone/>
                        <a:tabLst/>
                        <a:defRPr/>
                      </a:pPr>
                      <a:endParaRPr lang="en-GB"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354" rtl="0" eaLnBrk="1" fontAlgn="ctr" latinLnBrk="0" hangingPunct="1">
                        <a:lnSpc>
                          <a:spcPct val="100000"/>
                        </a:lnSpc>
                        <a:spcBef>
                          <a:spcPts val="0"/>
                        </a:spcBef>
                        <a:spcAft>
                          <a:spcPts val="0"/>
                        </a:spcAft>
                        <a:buClrTx/>
                        <a:buSzTx/>
                        <a:buFontTx/>
                        <a:buNone/>
                        <a:tabLst/>
                        <a:defRPr/>
                      </a:pPr>
                      <a:r>
                        <a:rPr lang="en-GB"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Main</a:t>
                      </a:r>
                      <a:r>
                        <a:rPr lang="en-GB" altLang="zh-CN" sz="800" b="1" i="0" u="none" strike="noStrike" kern="1200" baseline="0" dirty="0">
                          <a:solidFill>
                            <a:schemeClr val="tx1"/>
                          </a:solidFill>
                          <a:effectLst/>
                          <a:latin typeface="微软雅黑" panose="020B0503020204020204" pitchFamily="34" charset="-122"/>
                          <a:ea typeface="微软雅黑" panose="020B0503020204020204" pitchFamily="34" charset="-122"/>
                          <a:cs typeface="+mn-cs"/>
                        </a:rPr>
                        <a:t> Ad-hoc: </a:t>
                      </a:r>
                      <a:r>
                        <a:rPr lang="en-GB" altLang="zh-CN" sz="800" b="0" i="0" u="none" strike="noStrike" kern="1200" baseline="0" dirty="0">
                          <a:solidFill>
                            <a:schemeClr val="tx1"/>
                          </a:solidFill>
                          <a:effectLst/>
                          <a:latin typeface="微软雅黑" panose="020B0503020204020204" pitchFamily="34" charset="-122"/>
                          <a:ea typeface="微软雅黑" panose="020B0503020204020204" pitchFamily="34" charset="-122"/>
                          <a:cs typeface="+mn-cs"/>
                        </a:rPr>
                        <a:t>[128] F</a:t>
                      </a:r>
                      <a:r>
                        <a:rPr lang="en-GB"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R1_enh2_part3</a:t>
                      </a:r>
                      <a:r>
                        <a:rPr lang="en-GB" altLang="zh-CN" sz="800" b="0" i="0" u="none" strike="noStrike" kern="1200" baseline="0" dirty="0">
                          <a:solidFill>
                            <a:schemeClr val="tx1"/>
                          </a:solidFill>
                          <a:effectLst/>
                          <a:latin typeface="微软雅黑" panose="020B0503020204020204" pitchFamily="34" charset="-122"/>
                          <a:ea typeface="微软雅黑" panose="020B0503020204020204" pitchFamily="34" charset="-122"/>
                          <a:cs typeface="+mn-cs"/>
                        </a:rPr>
                        <a:t> Chaired by Yuta (NTT DOCOMO) 30min</a:t>
                      </a:r>
                      <a:endParaRPr lang="en-GB"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3"/>
                  </a:ext>
                </a:extLst>
              </a:tr>
              <a:tr h="17481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it-IT"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RAN4 Vice Chair Election (if needed)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gridSpan="2">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en-US" sz="800" b="0" i="0" u="none" strike="noStrike" dirty="0">
                        <a:solidFill>
                          <a:srgbClr val="000000"/>
                        </a:solidFill>
                        <a:effectLst/>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endParaRPr lang="en-IE" sz="800" i="0" dirty="0">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4"/>
                  </a:ext>
                </a:extLst>
              </a:tr>
              <a:tr h="49499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[138] NR_FR1_lessthan_5MHz_BW AI 8.14.1 (9), AI 8.14.2 (5)</a:t>
                      </a:r>
                    </a:p>
                    <a:p>
                      <a:pPr marL="0" marR="0" lvl="0" indent="0" algn="l" defTabSz="914400" rtl="0" eaLnBrk="1" fontAlgn="t" latinLnBrk="0" hangingPunct="1">
                        <a:lnSpc>
                          <a:spcPct val="100000"/>
                        </a:lnSpc>
                        <a:spcBef>
                          <a:spcPct val="0"/>
                        </a:spcBef>
                        <a:spcAft>
                          <a:spcPct val="0"/>
                        </a:spcAft>
                        <a:buClrTx/>
                        <a:buSzTx/>
                        <a:buFontTx/>
                        <a:buNone/>
                        <a:tabLst/>
                        <a:defRPr/>
                      </a:pPr>
                      <a:r>
                        <a:rPr lang="en-GB"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Reserve 0.5h for some earlier return to.</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lang="en-GB"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Basket WI</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[105] NR_Baskets_Part_1 AI 7.1 (26)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[106] NR_Baskets_Part_2 AI 7.3~7.8 (75)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[107] NR_Baskets_Part_3 AI 7.9- 7.13 (112)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[108] </a:t>
                      </a:r>
                      <a:r>
                        <a:rPr kumimoji="0" lang="en-GB"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LTE_Baskets</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AI 9.1 (7)</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[202] Maintenance_R17 (104)</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[203] </a:t>
                      </a:r>
                      <a:r>
                        <a:rPr kumimoji="0" lang="en-IE"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NR_NTN_solutions</a:t>
                      </a: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(22)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[204] </a:t>
                      </a:r>
                      <a:r>
                        <a:rPr kumimoji="0" lang="en-IE"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NR_redcap</a:t>
                      </a: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(46)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[205] </a:t>
                      </a:r>
                      <a:r>
                        <a:rPr kumimoji="0" lang="en-IE"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LTE_NBIOT_eMTC_NTN_req</a:t>
                      </a: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(20)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[222] </a:t>
                      </a:r>
                      <a:r>
                        <a:rPr kumimoji="0" lang="en-IE"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NR_MC_enh</a:t>
                      </a: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(4)</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R18 RF</a:t>
                      </a:r>
                    </a:p>
                    <a:p>
                      <a:pPr marL="0" marR="0" lvl="0" indent="0" algn="l" defTabSz="914400" rtl="0" eaLnBrk="1" fontAlgn="t" latinLnBrk="0" hangingPunct="1">
                        <a:lnSpc>
                          <a:spcPct val="100000"/>
                        </a:lnSpc>
                        <a:spcBef>
                          <a:spcPct val="0"/>
                        </a:spcBef>
                        <a:spcAft>
                          <a:spcPct val="0"/>
                        </a:spcAft>
                        <a:buClrTx/>
                        <a:buSzTx/>
                        <a:buFontTx/>
                        <a:buNone/>
                        <a:tabLst/>
                        <a:defRPr/>
                      </a:pP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[108][305] NR_LTE_EMC_enh </a:t>
                      </a:r>
                      <a:r>
                        <a:rPr lang="en-US" altLang="zh-CN"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AI 4.3, 8.17 (15)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RF maintenance</a:t>
                      </a:r>
                    </a:p>
                    <a:p>
                      <a:pPr marL="0" marR="0" lvl="0" indent="0" algn="l" defTabSz="914400" rtl="0" eaLnBrk="1" fontAlgn="t" latinLnBrk="0" hangingPunct="1">
                        <a:lnSpc>
                          <a:spcPct val="100000"/>
                        </a:lnSpc>
                        <a:spcBef>
                          <a:spcPct val="0"/>
                        </a:spcBef>
                        <a:spcAft>
                          <a:spcPct val="0"/>
                        </a:spcAft>
                        <a:buClrTx/>
                        <a:buSzTx/>
                        <a:buFontTx/>
                        <a:buNone/>
                        <a:tabLst/>
                        <a:defRPr/>
                      </a:pPr>
                      <a:r>
                        <a:rPr lang="fi-FI" sz="800" b="0" i="0" u="none" strike="noStrike" dirty="0">
                          <a:solidFill>
                            <a:srgbClr val="000000"/>
                          </a:solidFill>
                          <a:effectLst/>
                          <a:latin typeface="微软雅黑" panose="020B0503020204020204" pitchFamily="34" charset="-122"/>
                          <a:ea typeface="微软雅黑" panose="020B0503020204020204" pitchFamily="34" charset="-122"/>
                        </a:rPr>
                        <a:t>[108][316] IoT_NTN_SANRF</a:t>
                      </a:r>
                      <a:r>
                        <a:rPr lang="zh-CN" altLang="en-US" sz="800" b="0" i="0" u="none" strike="noStrike" dirty="0">
                          <a:solidFill>
                            <a:srgbClr val="000000"/>
                          </a:solidFill>
                          <a:effectLst/>
                          <a:latin typeface="微软雅黑" panose="020B0503020204020204" pitchFamily="34" charset="-122"/>
                          <a:ea typeface="微软雅黑" panose="020B0503020204020204" pitchFamily="34" charset="-122"/>
                        </a:rPr>
                        <a:t> </a:t>
                      </a:r>
                      <a:r>
                        <a:rPr lang="en-US" altLang="zh-CN" sz="800" b="0" i="0" u="none" strike="noStrike" dirty="0">
                          <a:solidFill>
                            <a:srgbClr val="000000"/>
                          </a:solidFill>
                          <a:effectLst/>
                          <a:latin typeface="微软雅黑" panose="020B0503020204020204" pitchFamily="34" charset="-122"/>
                          <a:ea typeface="微软雅黑" panose="020B0503020204020204" pitchFamily="34" charset="-122"/>
                        </a:rPr>
                        <a:t>AI 6.8.1 (8)</a:t>
                      </a:r>
                    </a:p>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0" i="0" u="none" strike="noStrike" dirty="0">
                          <a:solidFill>
                            <a:srgbClr val="000000"/>
                          </a:solidFill>
                          <a:effectLst/>
                          <a:latin typeface="微软雅黑" panose="020B0503020204020204" pitchFamily="34" charset="-122"/>
                          <a:ea typeface="微软雅黑" panose="020B0503020204020204" pitchFamily="34" charset="-122"/>
                        </a:rPr>
                        <a:t>[108][301] </a:t>
                      </a:r>
                      <a:r>
                        <a:rPr lang="en-US" altLang="zh-CN" sz="800" b="0" i="0" u="none" strike="noStrike" dirty="0" err="1">
                          <a:solidFill>
                            <a:srgbClr val="000000"/>
                          </a:solidFill>
                          <a:effectLst/>
                          <a:latin typeface="微软雅黑" panose="020B0503020204020204" pitchFamily="34" charset="-122"/>
                          <a:ea typeface="微软雅黑" panose="020B0503020204020204" pitchFamily="34" charset="-122"/>
                        </a:rPr>
                        <a:t>BSRF_Maintenance</a:t>
                      </a:r>
                      <a:r>
                        <a:rPr lang="en-US" altLang="zh-CN" sz="800" b="0" i="0" u="none" strike="noStrike" dirty="0">
                          <a:solidFill>
                            <a:srgbClr val="000000"/>
                          </a:solidFill>
                          <a:effectLst/>
                          <a:latin typeface="微软雅黑" panose="020B0503020204020204" pitchFamily="34" charset="-122"/>
                          <a:ea typeface="微软雅黑" panose="020B0503020204020204" pitchFamily="34" charset="-122"/>
                        </a:rPr>
                        <a:t> AI 4.2, 5.2.1 (100)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smtClean="0">
                          <a:ln>
                            <a:noFill/>
                          </a:ln>
                          <a:solidFill>
                            <a:srgbClr val="FF0000"/>
                          </a:solidFill>
                          <a:effectLst/>
                          <a:latin typeface="微软雅黑" panose="020B0503020204020204" pitchFamily="34" charset="-122"/>
                          <a:ea typeface="微软雅黑" panose="020B0503020204020204" pitchFamily="34" charset="-122"/>
                          <a:cs typeface="+mn-cs"/>
                        </a:rPr>
                        <a:t>BS Ad-hoc: </a:t>
                      </a:r>
                      <a:r>
                        <a:rPr kumimoji="0" lang="pt-BR" altLang="zh-CN" sz="800" b="0" i="0" u="none" strike="noStrike" kern="1200" cap="none" normalizeH="0" baseline="0" dirty="0" smtClean="0">
                          <a:ln>
                            <a:noFill/>
                          </a:ln>
                          <a:solidFill>
                            <a:srgbClr val="FF0000"/>
                          </a:solidFill>
                          <a:effectLst/>
                          <a:latin typeface="微软雅黑" panose="020B0503020204020204" pitchFamily="34" charset="-122"/>
                          <a:ea typeface="微软雅黑" panose="020B0503020204020204" pitchFamily="34" charset="-122"/>
                          <a:cs typeface="+mn-cs"/>
                        </a:rPr>
                        <a:t>[108][332] LS_NTN_R5-233672 </a:t>
                      </a:r>
                      <a:r>
                        <a:rPr kumimoji="0" lang="en-US" altLang="zh-CN" sz="800" b="0" i="0" u="none" strike="noStrike" kern="1200" cap="none" normalizeH="0" baseline="0" dirty="0" smtClean="0">
                          <a:ln>
                            <a:noFill/>
                          </a:ln>
                          <a:solidFill>
                            <a:srgbClr val="FF0000"/>
                          </a:solidFill>
                          <a:effectLst/>
                          <a:latin typeface="微软雅黑" panose="020B0503020204020204" pitchFamily="34" charset="-122"/>
                          <a:ea typeface="微软雅黑" panose="020B0503020204020204" pitchFamily="34" charset="-122"/>
                          <a:cs typeface="+mn-cs"/>
                        </a:rPr>
                        <a:t>for 1st 60min</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1" i="0" u="none" strike="noStrike" kern="1200" cap="none" normalizeH="0" baseline="0" dirty="0" smtClean="0">
                        <a:ln>
                          <a:noFill/>
                        </a:ln>
                        <a:solidFill>
                          <a:srgbClr val="FF0000"/>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smtClean="0">
                          <a:ln>
                            <a:noFill/>
                          </a:ln>
                          <a:solidFill>
                            <a:srgbClr val="FF0000"/>
                          </a:solidFill>
                          <a:effectLst/>
                          <a:latin typeface="微软雅黑" panose="020B0503020204020204" pitchFamily="34" charset="-122"/>
                          <a:ea typeface="微软雅黑" panose="020B0503020204020204" pitchFamily="34" charset="-122"/>
                          <a:cs typeface="+mn-cs"/>
                        </a:rPr>
                        <a:t>BS Ad-hoc: </a:t>
                      </a:r>
                      <a:r>
                        <a:rPr kumimoji="0" lang="nn-NO" altLang="zh-CN" sz="800" b="0" i="0" u="none" strike="noStrike" kern="1200" cap="none" normalizeH="0" baseline="0" dirty="0" smtClean="0">
                          <a:ln>
                            <a:noFill/>
                          </a:ln>
                          <a:solidFill>
                            <a:srgbClr val="FF0000"/>
                          </a:solidFill>
                          <a:effectLst/>
                          <a:latin typeface="微软雅黑" panose="020B0503020204020204" pitchFamily="34" charset="-122"/>
                          <a:ea typeface="微软雅黑" panose="020B0503020204020204" pitchFamily="34" charset="-122"/>
                          <a:cs typeface="+mn-cs"/>
                        </a:rPr>
                        <a:t>[108][324] NR_HST_FR2_enh_Demod Chaired by Yunchuan Yang 60</a:t>
                      </a:r>
                      <a:r>
                        <a:rPr kumimoji="0" lang="en-US" altLang="zh-CN" sz="800" b="0" i="0" u="none" strike="noStrike" kern="1200" cap="none" normalizeH="0" baseline="0" dirty="0" smtClean="0">
                          <a:ln>
                            <a:noFill/>
                          </a:ln>
                          <a:solidFill>
                            <a:srgbClr val="FF0000"/>
                          </a:solidFill>
                          <a:effectLst/>
                          <a:latin typeface="微软雅黑" panose="020B0503020204020204" pitchFamily="34" charset="-122"/>
                          <a:ea typeface="微软雅黑" panose="020B0503020204020204" pitchFamily="34" charset="-122"/>
                          <a:cs typeface="+mn-cs"/>
                        </a:rPr>
                        <a:t>min</a:t>
                      </a:r>
                      <a:endParaRPr kumimoji="0" lang="en-US" altLang="zh-CN" sz="800" b="0"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5"/>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17:00-18:20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GB"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Rel-15/16/17/18 maintenance</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[101] Upto_R16_UERF_maintenance AI 4.1 (155)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[102] R17_spectrum_maintenance AI 5.1 (50)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[103] R17_nonspectrumUERF_maintenance AI 5.2.2 (52)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[104] R18_spectrum_maintenance AI 6 (16)</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(cont.)</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kern="1200" dirty="0" err="1">
                          <a:solidFill>
                            <a:srgbClr val="0000FF"/>
                          </a:solidFill>
                          <a:latin typeface="微软雅黑" panose="020B0503020204020204" pitchFamily="34" charset="-122"/>
                          <a:ea typeface="微软雅黑" panose="020B0503020204020204" pitchFamily="34" charset="-122"/>
                          <a:cs typeface="+mn-cs"/>
                        </a:rPr>
                        <a:t>Early</a:t>
                      </a:r>
                      <a:r>
                        <a:rPr kumimoji="1" lang="fr-FR" altLang="ja-JP" sz="800" b="1" i="0" kern="1200" dirty="0">
                          <a:solidFill>
                            <a:srgbClr val="0000FF"/>
                          </a:solidFill>
                          <a:latin typeface="微软雅黑" panose="020B0503020204020204" pitchFamily="34" charset="-122"/>
                          <a:ea typeface="微软雅黑" panose="020B0503020204020204" pitchFamily="34" charset="-122"/>
                          <a:cs typeface="+mn-cs"/>
                        </a:rPr>
                        <a:t> 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Ad-hoc: </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[132/133] FR2_multiRx_UERF_part1/ Chaired by Steven Chen (Apple)</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6"/>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18</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:20-19</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 hoc: </a:t>
                      </a: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[140] FS_NR_AIML_air Chaired Vali (Qualcomm)</a:t>
                      </a:r>
                      <a:endPar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RRM Ad-hoc: </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Reserved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kern="1200" dirty="0">
                          <a:solidFill>
                            <a:schemeClr val="tx1"/>
                          </a:solidFill>
                          <a:latin typeface="微软雅黑" panose="020B0503020204020204" pitchFamily="34" charset="-122"/>
                          <a:ea typeface="微软雅黑" panose="020B0503020204020204" pitchFamily="34" charset="-122"/>
                          <a:cs typeface="+mn-cs"/>
                        </a:rPr>
                        <a:t>BS </a:t>
                      </a:r>
                      <a:r>
                        <a:rPr kumimoji="1" lang="fr-FR" altLang="ja-JP" sz="800" b="1" i="0" kern="1200" dirty="0" err="1">
                          <a:solidFill>
                            <a:schemeClr val="tx1"/>
                          </a:solidFill>
                          <a:latin typeface="微软雅黑" panose="020B0503020204020204" pitchFamily="34" charset="-122"/>
                          <a:ea typeface="微软雅黑" panose="020B0503020204020204" pitchFamily="34" charset="-122"/>
                          <a:cs typeface="+mn-cs"/>
                        </a:rPr>
                        <a:t>Ad-hoc</a:t>
                      </a:r>
                      <a:r>
                        <a:rPr kumimoji="1" lang="fr-FR" altLang="ja-JP" sz="800" b="1" i="0" kern="1200" dirty="0">
                          <a:solidFill>
                            <a:schemeClr val="tx1"/>
                          </a:solidFill>
                          <a:latin typeface="微软雅黑" panose="020B0503020204020204" pitchFamily="34" charset="-122"/>
                          <a:ea typeface="微软雅黑" panose="020B0503020204020204" pitchFamily="34" charset="-122"/>
                          <a:cs typeface="+mn-cs"/>
                        </a:rPr>
                        <a:t>: </a:t>
                      </a: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[108][312] NR_netcon_repeater_RF Chaired by Fei Xue (ZTE)</a:t>
                      </a:r>
                      <a:endParaRPr kumimoji="1" lang="fr-FR" altLang="ja-JP" sz="800" b="0" i="0" kern="1200" dirty="0">
                        <a:solidFill>
                          <a:schemeClr val="tx1"/>
                        </a:solidFill>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 hoc: </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[152] NR_LTE_UAV Chaired by Johannes Hejselbaek</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3083406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Friday</a:t>
            </a:r>
            <a:endParaRPr lang="ru-RU" b="1" dirty="0">
              <a:latin typeface="微软雅黑" panose="020B0503020204020204" pitchFamily="34" charset="-122"/>
              <a:ea typeface="微软雅黑" panose="020B0503020204020204" pitchFamily="34" charset="-122"/>
            </a:endParaRPr>
          </a:p>
        </p:txBody>
      </p:sp>
      <p:graphicFrame>
        <p:nvGraphicFramePr>
          <p:cNvPr id="4" name="Table 4"/>
          <p:cNvGraphicFramePr>
            <a:graphicFrameLocks noGrp="1"/>
          </p:cNvGraphicFramePr>
          <p:nvPr>
            <p:extLst>
              <p:ext uri="{D42A27DB-BD31-4B8C-83A1-F6EECF244321}">
                <p14:modId xmlns:p14="http://schemas.microsoft.com/office/powerpoint/2010/main" val="4071949155"/>
              </p:ext>
            </p:extLst>
          </p:nvPr>
        </p:nvGraphicFramePr>
        <p:xfrm>
          <a:off x="281221" y="1273321"/>
          <a:ext cx="11674991" cy="2513520"/>
        </p:xfrm>
        <a:graphic>
          <a:graphicData uri="http://schemas.openxmlformats.org/drawingml/2006/table">
            <a:tbl>
              <a:tblPr/>
              <a:tblGrid>
                <a:gridCol w="755099">
                  <a:extLst>
                    <a:ext uri="{9D8B030D-6E8A-4147-A177-3AD203B41FA5}">
                      <a16:colId xmlns:a16="http://schemas.microsoft.com/office/drawing/2014/main" xmlns="" val="20000"/>
                    </a:ext>
                  </a:extLst>
                </a:gridCol>
                <a:gridCol w="2802480">
                  <a:extLst>
                    <a:ext uri="{9D8B030D-6E8A-4147-A177-3AD203B41FA5}">
                      <a16:colId xmlns:a16="http://schemas.microsoft.com/office/drawing/2014/main" xmlns="" val="20001"/>
                    </a:ext>
                  </a:extLst>
                </a:gridCol>
                <a:gridCol w="2705804">
                  <a:extLst>
                    <a:ext uri="{9D8B030D-6E8A-4147-A177-3AD203B41FA5}">
                      <a16:colId xmlns:a16="http://schemas.microsoft.com/office/drawing/2014/main" xmlns="" val="20002"/>
                    </a:ext>
                  </a:extLst>
                </a:gridCol>
                <a:gridCol w="2705804">
                  <a:extLst>
                    <a:ext uri="{9D8B030D-6E8A-4147-A177-3AD203B41FA5}">
                      <a16:colId xmlns:a16="http://schemas.microsoft.com/office/drawing/2014/main" xmlns="" val="20003"/>
                    </a:ext>
                  </a:extLst>
                </a:gridCol>
                <a:gridCol w="2705804">
                  <a:extLst>
                    <a:ext uri="{9D8B030D-6E8A-4147-A177-3AD203B41FA5}">
                      <a16:colId xmlns:a16="http://schemas.microsoft.com/office/drawing/2014/main" xmlns="" val="20004"/>
                    </a:ext>
                  </a:extLst>
                </a:gridCol>
              </a:tblGrid>
              <a:tr h="175917">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BSRF_Demod_Test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xmlns="" val="10000"/>
                  </a:ext>
                </a:extLst>
              </a:tr>
              <a:tr h="54387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8:00-10:30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p>
                      <a:pPr marL="0" marR="0" lvl="0" indent="0" algn="l" defTabSz="914400" rtl="0" eaLnBrk="1" fontAlgn="t" latinLnBrk="0" hangingPunct="1">
                        <a:lnSpc>
                          <a:spcPct val="100000"/>
                        </a:lnSpc>
                        <a:spcBef>
                          <a:spcPct val="0"/>
                        </a:spcBef>
                        <a:spcAft>
                          <a:spcPct val="0"/>
                        </a:spcAft>
                        <a:buClrTx/>
                        <a:buSzTx/>
                        <a:buFontTx/>
                        <a:buNone/>
                        <a:tabLst/>
                        <a:defRPr/>
                      </a:pPr>
                      <a:endPar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1"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2"/>
                  </a:ext>
                </a:extLst>
              </a:tr>
              <a:tr h="59067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:00-13:00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fr-FR" altLang="ja-JP" sz="800" b="1" dirty="0">
                        <a:solidFill>
                          <a:srgbClr val="0000FF"/>
                        </a:solidFill>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3"/>
                  </a:ext>
                </a:extLst>
              </a:tr>
              <a:tr h="57030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(final round)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(final round)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(final round)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fr-FR" altLang="ja-JP" sz="800" b="0" dirty="0">
                        <a:solidFill>
                          <a:schemeClr val="tx1"/>
                        </a:solidFill>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4"/>
                  </a:ext>
                </a:extLst>
              </a:tr>
              <a:tr h="47339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16:00-17:00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gridSpan="4">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 Revision of the Work Plan</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 Any other business (Event for Haijie, Andrey)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 Close of the meeting</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0" i="0" u="none" strike="noStrike" kern="1200" cap="none" normalizeH="0" baseline="0" dirty="0">
                        <a:ln>
                          <a:noFill/>
                        </a:ln>
                        <a:solidFill>
                          <a:schemeClr val="tx1"/>
                        </a:solidFill>
                        <a:effectLst/>
                        <a:latin typeface="+mj-ea"/>
                        <a:ea typeface="+mj-ea"/>
                        <a:cs typeface="+mn-cs"/>
                      </a:endParaRPr>
                    </a:p>
                  </a:txBody>
                  <a:tcPr marL="72004" marR="72004" marT="36002" marB="360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800" b="0" i="0" u="none" strike="noStrike" kern="1200" cap="none" normalizeH="0" baseline="0" dirty="0">
                        <a:ln>
                          <a:noFill/>
                        </a:ln>
                        <a:solidFill>
                          <a:schemeClr val="tx1"/>
                        </a:solidFill>
                        <a:effectLst/>
                        <a:latin typeface="+mj-ea"/>
                        <a:ea typeface="+mj-ea"/>
                        <a:cs typeface="+mn-cs"/>
                      </a:endParaRPr>
                    </a:p>
                  </a:txBody>
                  <a:tcPr marL="72004" marR="72004" marT="36002" marB="360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800" b="0" i="0" u="none" strike="noStrike" kern="1200" cap="none" normalizeH="0" baseline="0" dirty="0">
                        <a:ln>
                          <a:noFill/>
                        </a:ln>
                        <a:solidFill>
                          <a:schemeClr val="tx1"/>
                        </a:solidFill>
                        <a:effectLst/>
                        <a:latin typeface="+mj-ea"/>
                        <a:ea typeface="+mj-ea"/>
                        <a:cs typeface="+mn-cs"/>
                      </a:endParaRPr>
                    </a:p>
                  </a:txBody>
                  <a:tcPr marL="72004" marR="72004" marT="36002" marB="360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9908134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D30B7C3F-3D32-4F2D-8FDD-60718C51D42B}"/>
              </a:ext>
            </a:extLst>
          </p:cNvPr>
          <p:cNvSpPr>
            <a:spLocks noGrp="1"/>
          </p:cNvSpPr>
          <p:nvPr>
            <p:ph type="ctrTitle"/>
          </p:nvPr>
        </p:nvSpPr>
        <p:spPr/>
        <p:txBody>
          <a:bodyPr/>
          <a:lstStyle/>
          <a:p>
            <a:r>
              <a:rPr lang="en-US" b="1" dirty="0">
                <a:solidFill>
                  <a:schemeClr val="tx1"/>
                </a:solidFill>
                <a:latin typeface="微软雅黑" panose="020B0503020204020204" pitchFamily="34" charset="-122"/>
                <a:ea typeface="微软雅黑" panose="020B0503020204020204" pitchFamily="34" charset="-122"/>
              </a:rPr>
              <a:t>Appendix</a:t>
            </a:r>
          </a:p>
        </p:txBody>
      </p:sp>
    </p:spTree>
    <p:extLst>
      <p:ext uri="{BB962C8B-B14F-4D97-AF65-F5344CB8AC3E}">
        <p14:creationId xmlns:p14="http://schemas.microsoft.com/office/powerpoint/2010/main" val="40919692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2" y="1273321"/>
            <a:ext cx="11468456" cy="4862559"/>
          </a:xfrm>
        </p:spPr>
        <p:txBody>
          <a:bodyPr/>
          <a:lstStyle/>
          <a:p>
            <a:pPr marL="342882" lvl="1" indent="-342882">
              <a:spcBef>
                <a:spcPts val="0"/>
              </a:spcBef>
              <a:spcAft>
                <a:spcPts val="600"/>
              </a:spcAft>
              <a:buBlip>
                <a:blip r:embed="rId2"/>
              </a:buBlip>
            </a:pPr>
            <a:r>
              <a:rPr lang="en-US" altLang="zh-CN" sz="1400" dirty="0">
                <a:solidFill>
                  <a:srgbClr val="000000"/>
                </a:solidFill>
              </a:rPr>
              <a:t>An election for two Vice Chairs of RAN WG4 will be held during RAN WG4 meeting #108 in Toulouse (FR), 21 to 25 August 2023 using the new 3GPP voting application tool.</a:t>
            </a:r>
          </a:p>
          <a:p>
            <a:pPr lvl="1">
              <a:spcBef>
                <a:spcPts val="0"/>
              </a:spcBef>
              <a:spcAft>
                <a:spcPts val="600"/>
              </a:spcAft>
            </a:pPr>
            <a:r>
              <a:rPr lang="en-GB" altLang="zh-CN" sz="1200" dirty="0"/>
              <a:t>Candidatures (CV + supporting letters) for these positions should be uploaded and should ideally be received by Monday 14 August 2023.</a:t>
            </a:r>
          </a:p>
          <a:p>
            <a:pPr lvl="1">
              <a:spcBef>
                <a:spcPts val="0"/>
              </a:spcBef>
              <a:spcAft>
                <a:spcPts val="600"/>
              </a:spcAft>
            </a:pPr>
            <a:r>
              <a:rPr lang="en-US" altLang="zh-CN" sz="1200" dirty="0"/>
              <a:t>The list of the candidatures received will then be posted on the 3GPP website as well on the usual </a:t>
            </a:r>
            <a:r>
              <a:rPr lang="en-US" altLang="zh-CN" sz="1200" u="sng" dirty="0">
                <a:hlinkClick r:id="rId3"/>
              </a:rPr>
              <a:t>elections page</a:t>
            </a:r>
            <a:r>
              <a:rPr lang="en-US" altLang="zh-CN" sz="1200" dirty="0"/>
              <a:t>.</a:t>
            </a:r>
          </a:p>
          <a:p>
            <a:pPr lvl="1">
              <a:spcBef>
                <a:spcPts val="0"/>
              </a:spcBef>
              <a:spcAft>
                <a:spcPts val="600"/>
              </a:spcAft>
            </a:pPr>
            <a:r>
              <a:rPr lang="en-US" altLang="zh-CN" sz="1200" dirty="0"/>
              <a:t>For more details, please check and refer to the email “Elections to be held in RAN4#108”from MCC in RAN4 reflector and the email “P-CR for corporate group voting restrictions as approved by PCG</a:t>
            </a:r>
            <a:r>
              <a:rPr lang="zh-CN" altLang="en-US" sz="1200" dirty="0"/>
              <a:t>”</a:t>
            </a:r>
            <a:r>
              <a:rPr lang="en-US" altLang="zh-CN" sz="1200" dirty="0"/>
              <a:t>forwarded from PCG in RAN4 reflector.</a:t>
            </a:r>
          </a:p>
          <a:p>
            <a:pPr lvl="1">
              <a:spcBef>
                <a:spcPts val="0"/>
              </a:spcBef>
              <a:spcAft>
                <a:spcPts val="600"/>
              </a:spcAft>
            </a:pPr>
            <a:r>
              <a:rPr lang="en-US" altLang="zh-CN" sz="1200" dirty="0"/>
              <a:t>For 3GPP voting application tool, please refer to the following link for guidance on how to cast a ballot and create a proxy.</a:t>
            </a:r>
          </a:p>
          <a:p>
            <a:pPr lvl="2">
              <a:spcBef>
                <a:spcPts val="0"/>
              </a:spcBef>
              <a:spcAft>
                <a:spcPts val="600"/>
              </a:spcAft>
            </a:pPr>
            <a:r>
              <a:rPr lang="en-US" altLang="zh-CN" sz="1200" dirty="0">
                <a:hlinkClick r:id="rId4"/>
              </a:rPr>
              <a:t>https://help.3gpp.org/index.php?title=3GPP_voting_tool</a:t>
            </a:r>
            <a:endParaRPr lang="en-US" altLang="zh-CN" sz="1200" dirty="0"/>
          </a:p>
          <a:p>
            <a:pPr lvl="1">
              <a:spcBef>
                <a:spcPts val="0"/>
              </a:spcBef>
              <a:spcAft>
                <a:spcPts val="600"/>
              </a:spcAft>
            </a:pPr>
            <a:r>
              <a:rPr lang="en-US" altLang="zh-CN" sz="1200" dirty="0"/>
              <a:t>For the rule of voting, please refer to 3GPP procedure (Article 22, 28)</a:t>
            </a:r>
          </a:p>
          <a:p>
            <a:pPr lvl="1">
              <a:spcBef>
                <a:spcPts val="0"/>
              </a:spcBef>
              <a:spcAft>
                <a:spcPts val="600"/>
              </a:spcAft>
            </a:pPr>
            <a:r>
              <a:rPr lang="en-US" altLang="zh-CN" sz="1200" b="1" dirty="0">
                <a:solidFill>
                  <a:srgbClr val="C00000"/>
                </a:solidFill>
              </a:rPr>
              <a:t>Please make sure that you register and check in timely and correctly.</a:t>
            </a:r>
          </a:p>
          <a:p>
            <a:pPr marL="342882" lvl="1" indent="-342882">
              <a:spcBef>
                <a:spcPts val="0"/>
              </a:spcBef>
              <a:spcAft>
                <a:spcPts val="600"/>
              </a:spcAft>
              <a:buBlip>
                <a:blip r:embed="rId2"/>
              </a:buBlip>
            </a:pPr>
            <a:r>
              <a:rPr lang="en-US" altLang="zh-CN" sz="1400" dirty="0">
                <a:solidFill>
                  <a:srgbClr val="000000"/>
                </a:solidFill>
              </a:rPr>
              <a:t>The arrangements for voting and outcome announcement </a:t>
            </a:r>
          </a:p>
          <a:p>
            <a:pPr lvl="1">
              <a:spcBef>
                <a:spcPts val="0"/>
              </a:spcBef>
              <a:spcAft>
                <a:spcPts val="600"/>
              </a:spcAft>
            </a:pPr>
            <a:r>
              <a:rPr lang="en-US" altLang="zh-CN" sz="1200" dirty="0"/>
              <a:t>The voting is planned to be scheduled during lunch break starting from Monday. One round of voting per day. Please refer to the previous slides.</a:t>
            </a:r>
          </a:p>
          <a:p>
            <a:pPr lvl="1">
              <a:spcBef>
                <a:spcPts val="0"/>
              </a:spcBef>
              <a:spcAft>
                <a:spcPts val="600"/>
              </a:spcAft>
            </a:pPr>
            <a:r>
              <a:rPr lang="en-US" altLang="zh-CN" sz="1200" dirty="0"/>
              <a:t>The voting result is planned to be announced just before the afternoon session, if there is no delay of calculation of voting results. </a:t>
            </a:r>
          </a:p>
          <a:p>
            <a:pPr lvl="1">
              <a:spcBef>
                <a:spcPts val="0"/>
              </a:spcBef>
              <a:spcAft>
                <a:spcPts val="600"/>
              </a:spcAft>
            </a:pPr>
            <a:r>
              <a:rPr lang="en-US" altLang="zh-CN" sz="1200" dirty="0"/>
              <a:t>And if the next round of voting is needed, it will be announced after the afternoon coffee break.</a:t>
            </a:r>
          </a:p>
          <a:p>
            <a:pPr marL="342882" lvl="1" indent="-342882">
              <a:spcBef>
                <a:spcPts val="0"/>
              </a:spcBef>
              <a:spcAft>
                <a:spcPts val="600"/>
              </a:spcAft>
              <a:buBlip>
                <a:blip r:embed="rId2"/>
              </a:buBlip>
            </a:pPr>
            <a:endParaRPr lang="en-US" altLang="zh-CN" sz="1400" dirty="0">
              <a:solidFill>
                <a:srgbClr val="000000"/>
              </a:solidFill>
            </a:endParaRPr>
          </a:p>
          <a:p>
            <a:pPr marL="342882" lvl="1" indent="-342882">
              <a:spcBef>
                <a:spcPts val="0"/>
              </a:spcBef>
              <a:spcAft>
                <a:spcPts val="600"/>
              </a:spcAft>
              <a:buBlip>
                <a:blip r:embed="rId2"/>
              </a:buBlip>
            </a:pPr>
            <a:r>
              <a:rPr lang="en-US" altLang="zh-CN" sz="1400" dirty="0">
                <a:solidFill>
                  <a:srgbClr val="000000"/>
                </a:solidFill>
              </a:rPr>
              <a:t>A social event will be held in the joint session in Main room on Friday afternoon before the end of the meeting to thank Haijie and Andrey great efforts and contributions to RAN4!</a:t>
            </a:r>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RAN4 Vice Chair elections</a:t>
            </a:r>
            <a:endParaRPr lang="ru-RU" b="1" dirty="0">
              <a:latin typeface="微软雅黑" panose="020B0503020204020204" pitchFamily="34" charset="-122"/>
              <a:ea typeface="微软雅黑" panose="020B0503020204020204" pitchFamily="34" charset="-122"/>
            </a:endParaRPr>
          </a:p>
        </p:txBody>
      </p:sp>
      <p:sp>
        <p:nvSpPr>
          <p:cNvPr id="2" name="文本框 1"/>
          <p:cNvSpPr txBox="1"/>
          <p:nvPr/>
        </p:nvSpPr>
        <p:spPr>
          <a:xfrm>
            <a:off x="5525520" y="5701660"/>
            <a:ext cx="6196312" cy="584775"/>
          </a:xfrm>
          <a:prstGeom prst="rect">
            <a:avLst/>
          </a:prstGeom>
          <a:solidFill>
            <a:srgbClr val="C00000"/>
          </a:solidFill>
        </p:spPr>
        <p:txBody>
          <a:bodyPr wrap="none" rtlCol="0">
            <a:spAutoFit/>
          </a:bodyPr>
          <a:lstStyle/>
          <a:p>
            <a:r>
              <a:rPr lang="en-US" sz="3200" dirty="0" smtClean="0">
                <a:solidFill>
                  <a:schemeClr val="bg1"/>
                </a:solidFill>
                <a:latin typeface="微软雅黑" panose="020B0503020204020204" pitchFamily="34" charset="-122"/>
                <a:ea typeface="微软雅黑" panose="020B0503020204020204" pitchFamily="34" charset="-122"/>
              </a:rPr>
              <a:t>Please check-in via 10.10.10.10</a:t>
            </a:r>
            <a:endParaRPr lang="en-US" sz="3200" dirty="0">
              <a:solidFill>
                <a:schemeClr val="bg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3958485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矩形 100"/>
          <p:cNvSpPr/>
          <p:nvPr/>
        </p:nvSpPr>
        <p:spPr bwMode="auto">
          <a:xfrm>
            <a:off x="3920791" y="3809510"/>
            <a:ext cx="1619951" cy="74924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en-US" sz="2400" b="0" i="0" u="none" strike="noStrike" cap="none" normalizeH="0" baseline="0">
              <a:ln>
                <a:noFill/>
              </a:ln>
              <a:solidFill>
                <a:schemeClr val="tx1"/>
              </a:solidFill>
              <a:effectLst/>
              <a:latin typeface="Calibri" pitchFamily="34" charset="0"/>
            </a:endParaRPr>
          </a:p>
        </p:txBody>
      </p:sp>
      <p:sp>
        <p:nvSpPr>
          <p:cNvPr id="81" name="矩形 80"/>
          <p:cNvSpPr/>
          <p:nvPr/>
        </p:nvSpPr>
        <p:spPr bwMode="auto">
          <a:xfrm>
            <a:off x="1637199" y="5186472"/>
            <a:ext cx="3903543"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en-US" sz="2400" b="0" i="0" u="none" strike="noStrike" cap="none" normalizeH="0" baseline="0">
              <a:ln>
                <a:noFill/>
              </a:ln>
              <a:solidFill>
                <a:schemeClr val="tx1"/>
              </a:solidFill>
              <a:effectLst/>
              <a:latin typeface="Calibri" pitchFamily="34" charset="0"/>
            </a:endParaRPr>
          </a:p>
        </p:txBody>
      </p:sp>
      <p:sp>
        <p:nvSpPr>
          <p:cNvPr id="80" name="矩形 79"/>
          <p:cNvSpPr/>
          <p:nvPr/>
        </p:nvSpPr>
        <p:spPr bwMode="auto">
          <a:xfrm>
            <a:off x="9116120" y="4566794"/>
            <a:ext cx="3075880"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en-US" sz="2400" b="0" i="0" u="none" strike="noStrike" cap="none" normalizeH="0" baseline="0">
              <a:ln>
                <a:noFill/>
              </a:ln>
              <a:solidFill>
                <a:schemeClr val="tx1"/>
              </a:solidFill>
              <a:effectLst/>
              <a:latin typeface="Calibri" pitchFamily="34" charset="0"/>
            </a:endParaRPr>
          </a:p>
        </p:txBody>
      </p:sp>
      <p:sp>
        <p:nvSpPr>
          <p:cNvPr id="79" name="矩形 78"/>
          <p:cNvSpPr/>
          <p:nvPr/>
        </p:nvSpPr>
        <p:spPr bwMode="auto">
          <a:xfrm>
            <a:off x="199384" y="4566795"/>
            <a:ext cx="4520607"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en-US" sz="2400" b="0" i="0" u="none" strike="noStrike" cap="none" normalizeH="0" baseline="0">
              <a:ln>
                <a:noFill/>
              </a:ln>
              <a:solidFill>
                <a:schemeClr val="tx1"/>
              </a:solidFill>
              <a:effectLst/>
              <a:latin typeface="Calibri" pitchFamily="34" charset="0"/>
            </a:endParaRPr>
          </a:p>
        </p:txBody>
      </p:sp>
      <p:sp>
        <p:nvSpPr>
          <p:cNvPr id="2"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General Aspects</a:t>
            </a:r>
            <a:r>
              <a:rPr lang="en-US" dirty="0">
                <a:latin typeface="微软雅黑" panose="020B0503020204020204" pitchFamily="34" charset="-122"/>
                <a:ea typeface="微软雅黑" panose="020B0503020204020204" pitchFamily="34" charset="-122"/>
              </a:rPr>
              <a:t> </a:t>
            </a:r>
            <a:endParaRPr lang="ru-RU" dirty="0">
              <a:latin typeface="微软雅黑" panose="020B0503020204020204" pitchFamily="34" charset="-122"/>
              <a:ea typeface="微软雅黑" panose="020B0503020204020204" pitchFamily="34" charset="-122"/>
            </a:endParaRPr>
          </a:p>
        </p:txBody>
      </p:sp>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1" y="1178731"/>
            <a:ext cx="11699193" cy="5095171"/>
          </a:xfrm>
        </p:spPr>
        <p:txBody>
          <a:bodyPr/>
          <a:lstStyle/>
          <a:p>
            <a:pPr>
              <a:spcBef>
                <a:spcPts val="0"/>
              </a:spcBef>
              <a:spcAft>
                <a:spcPts val="600"/>
              </a:spcAft>
            </a:pPr>
            <a:r>
              <a:rPr lang="en-US" sz="1400" dirty="0"/>
              <a:t>The face-to-face meeting will take place during </a:t>
            </a:r>
            <a:r>
              <a:rPr lang="en-US" sz="1400" dirty="0">
                <a:solidFill>
                  <a:srgbClr val="FF0000"/>
                </a:solidFill>
              </a:rPr>
              <a:t>August 21</a:t>
            </a:r>
            <a:r>
              <a:rPr lang="en-US" sz="1400" baseline="30000" dirty="0">
                <a:solidFill>
                  <a:srgbClr val="FF0000"/>
                </a:solidFill>
              </a:rPr>
              <a:t>st</a:t>
            </a:r>
            <a:r>
              <a:rPr lang="en-US" sz="1400" dirty="0">
                <a:solidFill>
                  <a:srgbClr val="FF0000"/>
                </a:solidFill>
              </a:rPr>
              <a:t> ~ August 25</a:t>
            </a:r>
            <a:r>
              <a:rPr lang="en-US" sz="1400" baseline="30000" dirty="0">
                <a:solidFill>
                  <a:srgbClr val="FF0000"/>
                </a:solidFill>
              </a:rPr>
              <a:t>th</a:t>
            </a:r>
            <a:r>
              <a:rPr lang="en-US" sz="1400" dirty="0">
                <a:solidFill>
                  <a:srgbClr val="FF0000"/>
                </a:solidFill>
              </a:rPr>
              <a:t>, 2023</a:t>
            </a:r>
            <a:r>
              <a:rPr lang="en-US" sz="1400" dirty="0"/>
              <a:t>.</a:t>
            </a:r>
          </a:p>
          <a:p>
            <a:pPr lvl="1">
              <a:spcBef>
                <a:spcPts val="0"/>
              </a:spcBef>
              <a:spcAft>
                <a:spcPts val="600"/>
              </a:spcAft>
            </a:pPr>
            <a:r>
              <a:rPr lang="en-US" sz="1200" dirty="0"/>
              <a:t>Three sessions in three separate rooms: Main, RRM, </a:t>
            </a:r>
            <a:r>
              <a:rPr lang="en-US" sz="1200" dirty="0" err="1"/>
              <a:t>BSRF_Demod_test</a:t>
            </a:r>
            <a:r>
              <a:rPr lang="en-US" sz="1200" dirty="0"/>
              <a:t>. </a:t>
            </a:r>
            <a:r>
              <a:rPr lang="en-US" sz="1200" dirty="0" err="1"/>
              <a:t>GoToWebinar</a:t>
            </a:r>
            <a:r>
              <a:rPr lang="en-US" sz="1200" dirty="0"/>
              <a:t> (GTW) conference calls will be set each session. And the remote participant can be supported. TOHRU will be used</a:t>
            </a:r>
            <a:r>
              <a:rPr lang="en-US" altLang="zh-CN" sz="1200" dirty="0"/>
              <a:t>. A number of ad hoc sessions will be arranged (see Slide #7).</a:t>
            </a:r>
            <a:endParaRPr lang="en-US" sz="1200" dirty="0"/>
          </a:p>
          <a:p>
            <a:pPr lvl="1">
              <a:spcBef>
                <a:spcPts val="0"/>
              </a:spcBef>
              <a:spcAft>
                <a:spcPts val="600"/>
              </a:spcAft>
            </a:pPr>
            <a:r>
              <a:rPr lang="en-US" sz="1200" dirty="0"/>
              <a:t>Moderator will be designated to provide the summary for a topic before the meeting. In online discussions, session chairs will handle topics based on the moderator summary. Moderator does not need update the summary by collecting comments during the meeting.</a:t>
            </a:r>
          </a:p>
          <a:p>
            <a:pPr marL="342882" lvl="1" indent="-342882">
              <a:spcBef>
                <a:spcPts val="0"/>
              </a:spcBef>
              <a:spcAft>
                <a:spcPts val="600"/>
              </a:spcAft>
              <a:buBlip>
                <a:blip r:embed="rId2"/>
              </a:buBlip>
            </a:pPr>
            <a:r>
              <a:rPr lang="en-US" sz="1400" dirty="0">
                <a:cs typeface="+mn-cs"/>
              </a:rPr>
              <a:t>Deadline for </a:t>
            </a:r>
            <a:r>
              <a:rPr lang="en-US" sz="1400" dirty="0" err="1">
                <a:cs typeface="+mn-cs"/>
              </a:rPr>
              <a:t>Tdoc</a:t>
            </a:r>
            <a:r>
              <a:rPr lang="en-US" sz="1400" dirty="0">
                <a:cs typeface="+mn-cs"/>
              </a:rPr>
              <a:t> request &amp; submission deadline: </a:t>
            </a:r>
            <a:r>
              <a:rPr lang="en-US" sz="1400" dirty="0">
                <a:solidFill>
                  <a:srgbClr val="FF0000"/>
                </a:solidFill>
                <a:cs typeface="+mn-cs"/>
              </a:rPr>
              <a:t>August 11</a:t>
            </a:r>
            <a:r>
              <a:rPr lang="en-US" sz="1400" baseline="30000" dirty="0">
                <a:solidFill>
                  <a:srgbClr val="FF0000"/>
                </a:solidFill>
                <a:cs typeface="+mn-cs"/>
              </a:rPr>
              <a:t>th</a:t>
            </a:r>
            <a:r>
              <a:rPr lang="en-US" sz="1400" dirty="0">
                <a:solidFill>
                  <a:srgbClr val="FF0000"/>
                </a:solidFill>
                <a:cs typeface="+mn-cs"/>
              </a:rPr>
              <a:t> (Friday) 2023, 23:59 UTC</a:t>
            </a:r>
            <a:r>
              <a:rPr lang="en-US" sz="1400" dirty="0">
                <a:cs typeface="+mn-cs"/>
              </a:rPr>
              <a:t>. </a:t>
            </a:r>
          </a:p>
          <a:p>
            <a:pPr lvl="1">
              <a:spcBef>
                <a:spcPts val="0"/>
              </a:spcBef>
              <a:spcAft>
                <a:spcPts val="600"/>
              </a:spcAft>
            </a:pPr>
            <a:r>
              <a:rPr lang="en-US" sz="1200" dirty="0"/>
              <a:t>Other deadlines can be found in the following slides.</a:t>
            </a:r>
          </a:p>
          <a:p>
            <a:pPr>
              <a:spcBef>
                <a:spcPts val="0"/>
              </a:spcBef>
              <a:spcAft>
                <a:spcPts val="600"/>
              </a:spcAft>
            </a:pPr>
            <a:r>
              <a:rPr lang="en-US" altLang="zh-CN" sz="1400" dirty="0"/>
              <a:t>One picture of meeting flows. See details in the corresponding slides.</a:t>
            </a:r>
          </a:p>
        </p:txBody>
      </p:sp>
      <p:sp>
        <p:nvSpPr>
          <p:cNvPr id="6" name="Rectangle 77">
            <a:extLst>
              <a:ext uri="{FF2B5EF4-FFF2-40B4-BE49-F238E27FC236}">
                <a16:creationId xmlns:a16="http://schemas.microsoft.com/office/drawing/2014/main" xmlns="" id="{18560DB6-8070-4A8A-B9C8-2CBC509A9ECA}"/>
              </a:ext>
            </a:extLst>
          </p:cNvPr>
          <p:cNvSpPr/>
          <p:nvPr/>
        </p:nvSpPr>
        <p:spPr>
          <a:xfrm>
            <a:off x="99337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a:solidFill>
                  <a:srgbClr val="FFFFFF"/>
                </a:solidFill>
                <a:latin typeface="微软雅黑" panose="020B0503020204020204" pitchFamily="34" charset="-122"/>
                <a:ea typeface="微软雅黑" panose="020B0503020204020204" pitchFamily="34" charset="-122"/>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7" name="Rectangle 77">
            <a:extLst>
              <a:ext uri="{FF2B5EF4-FFF2-40B4-BE49-F238E27FC236}">
                <a16:creationId xmlns:a16="http://schemas.microsoft.com/office/drawing/2014/main" xmlns="" id="{18560DB6-8070-4A8A-B9C8-2CBC509A9ECA}"/>
              </a:ext>
            </a:extLst>
          </p:cNvPr>
          <p:cNvSpPr/>
          <p:nvPr/>
        </p:nvSpPr>
        <p:spPr>
          <a:xfrm>
            <a:off x="248401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a:solidFill>
                  <a:srgbClr val="FFFFFF"/>
                </a:solidFill>
                <a:latin typeface="微软雅黑" panose="020B0503020204020204" pitchFamily="34" charset="-122"/>
                <a:ea typeface="微软雅黑" panose="020B0503020204020204" pitchFamily="34" charset="-122"/>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8" name="Rectangle 77">
            <a:extLst>
              <a:ext uri="{FF2B5EF4-FFF2-40B4-BE49-F238E27FC236}">
                <a16:creationId xmlns:a16="http://schemas.microsoft.com/office/drawing/2014/main" xmlns="" id="{18560DB6-8070-4A8A-B9C8-2CBC509A9ECA}"/>
              </a:ext>
            </a:extLst>
          </p:cNvPr>
          <p:cNvSpPr/>
          <p:nvPr/>
        </p:nvSpPr>
        <p:spPr>
          <a:xfrm>
            <a:off x="397466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Sat/Sun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9" name="Rectangle 77">
            <a:extLst>
              <a:ext uri="{FF2B5EF4-FFF2-40B4-BE49-F238E27FC236}">
                <a16:creationId xmlns:a16="http://schemas.microsoft.com/office/drawing/2014/main" xmlns="" id="{18560DB6-8070-4A8A-B9C8-2CBC509A9ECA}"/>
              </a:ext>
            </a:extLst>
          </p:cNvPr>
          <p:cNvSpPr/>
          <p:nvPr/>
        </p:nvSpPr>
        <p:spPr>
          <a:xfrm>
            <a:off x="471999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0" name="Rectangle 77">
            <a:extLst>
              <a:ext uri="{FF2B5EF4-FFF2-40B4-BE49-F238E27FC236}">
                <a16:creationId xmlns:a16="http://schemas.microsoft.com/office/drawing/2014/main" xmlns="" id="{18560DB6-8070-4A8A-B9C8-2CBC509A9ECA}"/>
              </a:ext>
            </a:extLst>
          </p:cNvPr>
          <p:cNvSpPr/>
          <p:nvPr/>
        </p:nvSpPr>
        <p:spPr>
          <a:xfrm>
            <a:off x="546531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sz="800" kern="0" dirty="0">
                <a:solidFill>
                  <a:srgbClr val="FFFFFF"/>
                </a:solidFill>
                <a:latin typeface="微软雅黑" panose="020B0503020204020204" pitchFamily="34" charset="-122"/>
                <a:ea typeface="微软雅黑" panose="020B0503020204020204" pitchFamily="34" charset="-122"/>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1" name="Rectangle 77">
            <a:extLst>
              <a:ext uri="{FF2B5EF4-FFF2-40B4-BE49-F238E27FC236}">
                <a16:creationId xmlns:a16="http://schemas.microsoft.com/office/drawing/2014/main" xmlns="" id="{18560DB6-8070-4A8A-B9C8-2CBC509A9ECA}"/>
              </a:ext>
            </a:extLst>
          </p:cNvPr>
          <p:cNvSpPr/>
          <p:nvPr/>
        </p:nvSpPr>
        <p:spPr>
          <a:xfrm>
            <a:off x="621063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2" name="Rectangle 77">
            <a:extLst>
              <a:ext uri="{FF2B5EF4-FFF2-40B4-BE49-F238E27FC236}">
                <a16:creationId xmlns:a16="http://schemas.microsoft.com/office/drawing/2014/main" xmlns="" id="{18560DB6-8070-4A8A-B9C8-2CBC509A9ECA}"/>
              </a:ext>
            </a:extLst>
          </p:cNvPr>
          <p:cNvSpPr/>
          <p:nvPr/>
        </p:nvSpPr>
        <p:spPr>
          <a:xfrm>
            <a:off x="695596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a:solidFill>
                  <a:srgbClr val="FFFFFF"/>
                </a:solidFill>
                <a:latin typeface="微软雅黑" panose="020B0503020204020204" pitchFamily="34" charset="-122"/>
                <a:ea typeface="微软雅黑" panose="020B0503020204020204" pitchFamily="34" charset="-122"/>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3" name="Rectangle 77">
            <a:extLst>
              <a:ext uri="{FF2B5EF4-FFF2-40B4-BE49-F238E27FC236}">
                <a16:creationId xmlns:a16="http://schemas.microsoft.com/office/drawing/2014/main" xmlns="" id="{18560DB6-8070-4A8A-B9C8-2CBC509A9ECA}"/>
              </a:ext>
            </a:extLst>
          </p:cNvPr>
          <p:cNvSpPr/>
          <p:nvPr/>
        </p:nvSpPr>
        <p:spPr>
          <a:xfrm>
            <a:off x="770128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Fri</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4" name="Rectangle 77">
            <a:extLst>
              <a:ext uri="{FF2B5EF4-FFF2-40B4-BE49-F238E27FC236}">
                <a16:creationId xmlns:a16="http://schemas.microsoft.com/office/drawing/2014/main" xmlns="" id="{18560DB6-8070-4A8A-B9C8-2CBC509A9ECA}"/>
              </a:ext>
            </a:extLst>
          </p:cNvPr>
          <p:cNvSpPr/>
          <p:nvPr/>
        </p:nvSpPr>
        <p:spPr>
          <a:xfrm>
            <a:off x="844661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a:solidFill>
                  <a:srgbClr val="FFFFFF"/>
                </a:solidFill>
                <a:latin typeface="微软雅黑" panose="020B0503020204020204" pitchFamily="34" charset="-122"/>
                <a:ea typeface="微软雅黑" panose="020B0503020204020204" pitchFamily="34" charset="-122"/>
              </a:rPr>
              <a:t>Sat/Sun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5" name="Rectangle 77">
            <a:extLst>
              <a:ext uri="{FF2B5EF4-FFF2-40B4-BE49-F238E27FC236}">
                <a16:creationId xmlns:a16="http://schemas.microsoft.com/office/drawing/2014/main" xmlns="" id="{18560DB6-8070-4A8A-B9C8-2CBC509A9ECA}"/>
              </a:ext>
            </a:extLst>
          </p:cNvPr>
          <p:cNvSpPr/>
          <p:nvPr/>
        </p:nvSpPr>
        <p:spPr>
          <a:xfrm>
            <a:off x="919193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altLang="zh-CN" sz="800" kern="0" dirty="0">
                <a:solidFill>
                  <a:srgbClr val="FFFFFF"/>
                </a:solidFill>
                <a:latin typeface="微软雅黑" panose="020B0503020204020204" pitchFamily="34" charset="-122"/>
                <a:ea typeface="微软雅黑" panose="020B0503020204020204" pitchFamily="34" charset="-122"/>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6" name="Rectangle 77">
            <a:extLst>
              <a:ext uri="{FF2B5EF4-FFF2-40B4-BE49-F238E27FC236}">
                <a16:creationId xmlns:a16="http://schemas.microsoft.com/office/drawing/2014/main" xmlns="" id="{18560DB6-8070-4A8A-B9C8-2CBC509A9ECA}"/>
              </a:ext>
            </a:extLst>
          </p:cNvPr>
          <p:cNvSpPr/>
          <p:nvPr/>
        </p:nvSpPr>
        <p:spPr>
          <a:xfrm>
            <a:off x="993725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altLang="zh-CN" sz="800" kern="0" dirty="0">
                <a:solidFill>
                  <a:srgbClr val="FFFFFF"/>
                </a:solidFill>
                <a:latin typeface="微软雅黑" panose="020B0503020204020204" pitchFamily="34" charset="-122"/>
                <a:ea typeface="微软雅黑" panose="020B0503020204020204" pitchFamily="34" charset="-122"/>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7" name="Rectangle 77">
            <a:extLst>
              <a:ext uri="{FF2B5EF4-FFF2-40B4-BE49-F238E27FC236}">
                <a16:creationId xmlns:a16="http://schemas.microsoft.com/office/drawing/2014/main" xmlns="" id="{18560DB6-8070-4A8A-B9C8-2CBC509A9ECA}"/>
              </a:ext>
            </a:extLst>
          </p:cNvPr>
          <p:cNvSpPr/>
          <p:nvPr/>
        </p:nvSpPr>
        <p:spPr>
          <a:xfrm>
            <a:off x="1068258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altLang="zh-CN" sz="800" kern="0" noProof="0" dirty="0">
                <a:solidFill>
                  <a:srgbClr val="FFFFFF"/>
                </a:solidFill>
                <a:latin typeface="微软雅黑" panose="020B0503020204020204" pitchFamily="34" charset="-122"/>
                <a:ea typeface="微软雅黑" panose="020B0503020204020204" pitchFamily="34" charset="-122"/>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21" name="Rectangle 67">
            <a:extLst>
              <a:ext uri="{FF2B5EF4-FFF2-40B4-BE49-F238E27FC236}">
                <a16:creationId xmlns:a16="http://schemas.microsoft.com/office/drawing/2014/main" xmlns="" id="{61214404-3E99-431F-A1D1-0A44E2021497}"/>
              </a:ext>
            </a:extLst>
          </p:cNvPr>
          <p:cNvSpPr/>
          <p:nvPr/>
        </p:nvSpPr>
        <p:spPr>
          <a:xfrm>
            <a:off x="248047" y="3224131"/>
            <a:ext cx="3701296" cy="360000"/>
          </a:xfrm>
          <a:prstGeom prst="rect">
            <a:avLst/>
          </a:prstGeom>
          <a:solidFill>
            <a:schemeClr val="tx2">
              <a:lumMod val="60000"/>
              <a:lumOff val="40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rPr>
              <a:t>Pre-meeting (</a:t>
            </a:r>
            <a:r>
              <a:rPr lang="en-GB" sz="800" kern="0" noProof="0" dirty="0">
                <a:solidFill>
                  <a:srgbClr val="FFFFFF"/>
                </a:solidFill>
                <a:latin typeface="微软雅黑" panose="020B0503020204020204" pitchFamily="34" charset="-122"/>
                <a:ea typeface="微软雅黑" panose="020B0503020204020204" pitchFamily="34" charset="-122"/>
              </a:rPr>
              <a:t>August</a:t>
            </a: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rPr>
              <a:t> </a:t>
            </a:r>
            <a:r>
              <a:rPr lang="en-GB" sz="800" kern="0" noProof="0" dirty="0">
                <a:solidFill>
                  <a:srgbClr val="FFFFFF"/>
                </a:solidFill>
                <a:latin typeface="微软雅黑" panose="020B0503020204020204" pitchFamily="34" charset="-122"/>
                <a:ea typeface="微软雅黑" panose="020B0503020204020204" pitchFamily="34" charset="-122"/>
              </a:rPr>
              <a:t>14</a:t>
            </a: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rPr>
              <a:t>~18) </a:t>
            </a:r>
          </a:p>
        </p:txBody>
      </p:sp>
      <p:sp>
        <p:nvSpPr>
          <p:cNvPr id="22" name="Rectangle 67">
            <a:extLst>
              <a:ext uri="{FF2B5EF4-FFF2-40B4-BE49-F238E27FC236}">
                <a16:creationId xmlns:a16="http://schemas.microsoft.com/office/drawing/2014/main" xmlns="" id="{61214404-3E99-431F-A1D1-0A44E2021497}"/>
              </a:ext>
            </a:extLst>
          </p:cNvPr>
          <p:cNvSpPr/>
          <p:nvPr/>
        </p:nvSpPr>
        <p:spPr>
          <a:xfrm>
            <a:off x="4719991" y="3224131"/>
            <a:ext cx="2773122" cy="360000"/>
          </a:xfrm>
          <a:prstGeom prst="rect">
            <a:avLst/>
          </a:prstGeom>
          <a:solidFill>
            <a:srgbClr val="000000"/>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1</a:t>
            </a:r>
            <a:r>
              <a:rPr lang="en-GB" sz="800" kern="0" baseline="30000" dirty="0">
                <a:solidFill>
                  <a:srgbClr val="FFFFFF"/>
                </a:solidFill>
                <a:latin typeface="微软雅黑" panose="020B0503020204020204" pitchFamily="34" charset="-122"/>
                <a:ea typeface="微软雅黑" panose="020B0503020204020204" pitchFamily="34" charset="-122"/>
              </a:rPr>
              <a:t>st</a:t>
            </a:r>
            <a:r>
              <a:rPr lang="en-GB" sz="800" kern="0" dirty="0">
                <a:solidFill>
                  <a:srgbClr val="FFFFFF"/>
                </a:solidFill>
                <a:latin typeface="微软雅黑" panose="020B0503020204020204" pitchFamily="34" charset="-122"/>
                <a:ea typeface="微软雅黑" panose="020B0503020204020204" pitchFamily="34" charset="-122"/>
              </a:rPr>
              <a:t> round (</a:t>
            </a:r>
            <a:r>
              <a:rPr lang="en-US" sz="800" kern="0" dirty="0">
                <a:solidFill>
                  <a:srgbClr val="FFFFFF"/>
                </a:solidFill>
                <a:latin typeface="微软雅黑" panose="020B0503020204020204" pitchFamily="34" charset="-122"/>
                <a:ea typeface="微软雅黑" panose="020B0503020204020204" pitchFamily="34" charset="-122"/>
              </a:rPr>
              <a:t>August</a:t>
            </a:r>
            <a:r>
              <a:rPr lang="en-GB" sz="800" kern="0" dirty="0">
                <a:solidFill>
                  <a:srgbClr val="FFFFFF"/>
                </a:solidFill>
                <a:latin typeface="微软雅黑" panose="020B0503020204020204" pitchFamily="34" charset="-122"/>
                <a:ea typeface="微软雅黑" panose="020B0503020204020204" pitchFamily="34" charset="-122"/>
              </a:rPr>
              <a:t> 21~August 24)</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23" name="Rectangle 67">
            <a:extLst>
              <a:ext uri="{FF2B5EF4-FFF2-40B4-BE49-F238E27FC236}">
                <a16:creationId xmlns:a16="http://schemas.microsoft.com/office/drawing/2014/main" xmlns="" id="{61214404-3E99-431F-A1D1-0A44E2021497}"/>
              </a:ext>
            </a:extLst>
          </p:cNvPr>
          <p:cNvSpPr/>
          <p:nvPr/>
        </p:nvSpPr>
        <p:spPr>
          <a:xfrm>
            <a:off x="9191936" y="3224131"/>
            <a:ext cx="2962208" cy="360000"/>
          </a:xfrm>
          <a:prstGeom prst="rect">
            <a:avLst/>
          </a:prstGeom>
          <a:solidFill>
            <a:srgbClr val="124191"/>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Post-meeting process</a:t>
            </a:r>
            <a:r>
              <a:rPr lang="en-GB" sz="800" kern="0" noProof="0" dirty="0">
                <a:solidFill>
                  <a:srgbClr val="FFFFFF"/>
                </a:solidFill>
                <a:latin typeface="微软雅黑" panose="020B0503020204020204" pitchFamily="34" charset="-122"/>
                <a:ea typeface="微软雅黑" panose="020B0503020204020204" pitchFamily="34" charset="-122"/>
              </a:rPr>
              <a:t> ( August </a:t>
            </a:r>
            <a:r>
              <a:rPr lang="en-GB" sz="800" kern="0" dirty="0">
                <a:solidFill>
                  <a:srgbClr val="FFFFFF"/>
                </a:solidFill>
                <a:latin typeface="微软雅黑" panose="020B0503020204020204" pitchFamily="34" charset="-122"/>
                <a:ea typeface="微软雅黑" panose="020B0503020204020204" pitchFamily="34" charset="-122"/>
              </a:rPr>
              <a:t>28</a:t>
            </a:r>
            <a:r>
              <a:rPr lang="en-GB" sz="800" kern="0" noProof="0" dirty="0">
                <a:solidFill>
                  <a:srgbClr val="FFFFFF"/>
                </a:solidFill>
                <a:latin typeface="微软雅黑" panose="020B0503020204020204" pitchFamily="34" charset="-122"/>
                <a:ea typeface="微软雅黑" panose="020B0503020204020204" pitchFamily="34" charset="-122"/>
              </a:rPr>
              <a:t>~31)</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24" name="Rectangle 67">
            <a:extLst>
              <a:ext uri="{FF2B5EF4-FFF2-40B4-BE49-F238E27FC236}">
                <a16:creationId xmlns:a16="http://schemas.microsoft.com/office/drawing/2014/main" xmlns="" id="{61214404-3E99-431F-A1D1-0A44E2021497}"/>
              </a:ext>
            </a:extLst>
          </p:cNvPr>
          <p:cNvSpPr/>
          <p:nvPr/>
        </p:nvSpPr>
        <p:spPr>
          <a:xfrm>
            <a:off x="8446638" y="3224131"/>
            <a:ext cx="720000" cy="360000"/>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Quiet Period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5" name="Rectangle 77">
            <a:extLst>
              <a:ext uri="{FF2B5EF4-FFF2-40B4-BE49-F238E27FC236}">
                <a16:creationId xmlns:a16="http://schemas.microsoft.com/office/drawing/2014/main" xmlns="" id="{18560DB6-8070-4A8A-B9C8-2CBC509A9ECA}"/>
              </a:ext>
            </a:extLst>
          </p:cNvPr>
          <p:cNvSpPr/>
          <p:nvPr/>
        </p:nvSpPr>
        <p:spPr>
          <a:xfrm>
            <a:off x="24804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6" name="Rectangle 77">
            <a:extLst>
              <a:ext uri="{FF2B5EF4-FFF2-40B4-BE49-F238E27FC236}">
                <a16:creationId xmlns:a16="http://schemas.microsoft.com/office/drawing/2014/main" xmlns="" id="{18560DB6-8070-4A8A-B9C8-2CBC509A9ECA}"/>
              </a:ext>
            </a:extLst>
          </p:cNvPr>
          <p:cNvSpPr/>
          <p:nvPr/>
        </p:nvSpPr>
        <p:spPr>
          <a:xfrm>
            <a:off x="173869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a:solidFill>
                  <a:srgbClr val="FFFFFF"/>
                </a:solidFill>
                <a:latin typeface="微软雅黑" panose="020B0503020204020204" pitchFamily="34" charset="-122"/>
                <a:ea typeface="微软雅黑" panose="020B0503020204020204" pitchFamily="34" charset="-122"/>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7" name="Rectangle 77">
            <a:extLst>
              <a:ext uri="{FF2B5EF4-FFF2-40B4-BE49-F238E27FC236}">
                <a16:creationId xmlns:a16="http://schemas.microsoft.com/office/drawing/2014/main" xmlns="" id="{18560DB6-8070-4A8A-B9C8-2CBC509A9ECA}"/>
              </a:ext>
            </a:extLst>
          </p:cNvPr>
          <p:cNvSpPr/>
          <p:nvPr/>
        </p:nvSpPr>
        <p:spPr>
          <a:xfrm>
            <a:off x="322934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a:solidFill>
                  <a:srgbClr val="FFFFFF"/>
                </a:solidFill>
                <a:latin typeface="微软雅黑" panose="020B0503020204020204" pitchFamily="34" charset="-122"/>
                <a:ea typeface="微软雅黑" panose="020B0503020204020204" pitchFamily="34" charset="-122"/>
              </a:rPr>
              <a:t>Fri</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8" name="Rectangle 77">
            <a:extLst>
              <a:ext uri="{FF2B5EF4-FFF2-40B4-BE49-F238E27FC236}">
                <a16:creationId xmlns:a16="http://schemas.microsoft.com/office/drawing/2014/main" xmlns="" id="{18560DB6-8070-4A8A-B9C8-2CBC509A9ECA}"/>
              </a:ext>
            </a:extLst>
          </p:cNvPr>
          <p:cNvSpPr/>
          <p:nvPr/>
        </p:nvSpPr>
        <p:spPr>
          <a:xfrm>
            <a:off x="11427910"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sz="800" kern="0" dirty="0">
                <a:solidFill>
                  <a:srgbClr val="FFFFFF"/>
                </a:solidFill>
                <a:latin typeface="微软雅黑" panose="020B0503020204020204" pitchFamily="34" charset="-122"/>
                <a:ea typeface="微软雅黑" panose="020B0503020204020204" pitchFamily="34" charset="-122"/>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9" name="Rectangle 67">
            <a:extLst>
              <a:ext uri="{FF2B5EF4-FFF2-40B4-BE49-F238E27FC236}">
                <a16:creationId xmlns:a16="http://schemas.microsoft.com/office/drawing/2014/main" xmlns="" id="{61214404-3E99-431F-A1D1-0A44E2021497}"/>
              </a:ext>
            </a:extLst>
          </p:cNvPr>
          <p:cNvSpPr/>
          <p:nvPr/>
        </p:nvSpPr>
        <p:spPr>
          <a:xfrm>
            <a:off x="3971478" y="3222625"/>
            <a:ext cx="720000" cy="360000"/>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Quiet Period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54" name="Rectangle: Rounded Corners 201">
            <a:extLst>
              <a:ext uri="{FF2B5EF4-FFF2-40B4-BE49-F238E27FC236}">
                <a16:creationId xmlns:a16="http://schemas.microsoft.com/office/drawing/2014/main" xmlns="" id="{B6CDA6FF-6740-49E7-B14C-1831ED62E0F8}"/>
              </a:ext>
            </a:extLst>
          </p:cNvPr>
          <p:cNvSpPr/>
          <p:nvPr/>
        </p:nvSpPr>
        <p:spPr>
          <a:xfrm>
            <a:off x="255175" y="4601459"/>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Moderator assignment before Mon</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55" name="Rectangle: Rounded Corners 201">
            <a:extLst>
              <a:ext uri="{FF2B5EF4-FFF2-40B4-BE49-F238E27FC236}">
                <a16:creationId xmlns:a16="http://schemas.microsoft.com/office/drawing/2014/main" xmlns="" id="{B6CDA6FF-6740-49E7-B14C-1831ED62E0F8}"/>
              </a:ext>
            </a:extLst>
          </p:cNvPr>
          <p:cNvSpPr/>
          <p:nvPr/>
        </p:nvSpPr>
        <p:spPr>
          <a:xfrm>
            <a:off x="67165" y="3916489"/>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err="1">
                <a:ln>
                  <a:noFill/>
                </a:ln>
                <a:solidFill>
                  <a:srgbClr val="FFFFFF"/>
                </a:solidFill>
                <a:effectLst/>
                <a:uLnTx/>
                <a:uFillTx/>
                <a:latin typeface="+mj-ea"/>
                <a:ea typeface="+mj-ea"/>
                <a:cs typeface="+mn-cs"/>
              </a:rPr>
              <a:t>Tdoc</a:t>
            </a:r>
            <a:r>
              <a:rPr kumimoji="0" lang="en-US" sz="800" b="1" i="0" u="none" strike="noStrike" kern="0" cap="none" spc="0" normalizeH="0" baseline="0" noProof="0" dirty="0">
                <a:ln>
                  <a:noFill/>
                </a:ln>
                <a:solidFill>
                  <a:srgbClr val="FFFFFF"/>
                </a:solidFill>
                <a:effectLst/>
                <a:uLnTx/>
                <a:uFillTx/>
                <a:latin typeface="+mj-ea"/>
                <a:ea typeface="+mj-ea"/>
                <a:cs typeface="+mn-cs"/>
              </a:rPr>
              <a:t> number</a:t>
            </a:r>
            <a:r>
              <a:rPr kumimoji="0" lang="en-US" sz="800" b="1" i="0" u="none" strike="noStrike" kern="0" cap="none" spc="0" normalizeH="0" noProof="0" dirty="0">
                <a:ln>
                  <a:noFill/>
                </a:ln>
                <a:solidFill>
                  <a:srgbClr val="FFFFFF"/>
                </a:solidFill>
                <a:effectLst/>
                <a:uLnTx/>
                <a:uFillTx/>
                <a:latin typeface="+mj-ea"/>
                <a:ea typeface="+mj-ea"/>
                <a:cs typeface="+mn-cs"/>
              </a:rPr>
              <a:t> request &amp; submission </a:t>
            </a:r>
            <a:r>
              <a:rPr lang="en-US" sz="800" b="1" kern="0" noProof="0" dirty="0">
                <a:solidFill>
                  <a:schemeClr val="bg1"/>
                </a:solidFill>
                <a:latin typeface="+mj-ea"/>
                <a:ea typeface="+mj-ea"/>
                <a:cs typeface="+mn-cs"/>
              </a:rPr>
              <a:t>August 11</a:t>
            </a:r>
            <a:r>
              <a:rPr lang="en-US" sz="800" b="1" kern="0" baseline="30000" noProof="0" dirty="0">
                <a:solidFill>
                  <a:schemeClr val="bg1"/>
                </a:solidFill>
                <a:latin typeface="+mj-ea"/>
                <a:ea typeface="+mj-ea"/>
                <a:cs typeface="+mn-cs"/>
              </a:rPr>
              <a:t>th</a:t>
            </a:r>
            <a:r>
              <a:rPr lang="en-US" sz="800" b="1" kern="0" noProof="0" dirty="0">
                <a:solidFill>
                  <a:schemeClr val="bg1"/>
                </a:solidFill>
                <a:latin typeface="+mj-ea"/>
                <a:ea typeface="+mj-ea"/>
                <a:cs typeface="+mn-cs"/>
              </a:rPr>
              <a:t> </a:t>
            </a:r>
            <a:r>
              <a:rPr lang="en-US" sz="800" b="1" kern="0" dirty="0">
                <a:solidFill>
                  <a:srgbClr val="FF3300"/>
                </a:solidFill>
                <a:latin typeface="+mj-ea"/>
                <a:ea typeface="+mj-ea"/>
                <a:cs typeface="+mn-cs"/>
              </a:rPr>
              <a:t> </a:t>
            </a:r>
            <a:endParaRPr kumimoji="0" lang="en-US" sz="800" b="1" i="0" u="none" strike="noStrike" kern="0" cap="none" spc="0" normalizeH="0" baseline="0" noProof="0" dirty="0">
              <a:ln>
                <a:noFill/>
              </a:ln>
              <a:solidFill>
                <a:srgbClr val="FF3300"/>
              </a:solidFill>
              <a:effectLst/>
              <a:uLnTx/>
              <a:uFillTx/>
              <a:latin typeface="+mj-ea"/>
              <a:ea typeface="+mj-ea"/>
              <a:cs typeface="+mn-cs"/>
            </a:endParaRPr>
          </a:p>
        </p:txBody>
      </p:sp>
      <p:sp>
        <p:nvSpPr>
          <p:cNvPr id="56" name="Rectangle: Rounded Corners 201">
            <a:extLst>
              <a:ext uri="{FF2B5EF4-FFF2-40B4-BE49-F238E27FC236}">
                <a16:creationId xmlns:a16="http://schemas.microsoft.com/office/drawing/2014/main" xmlns="" id="{B6CDA6FF-6740-49E7-B14C-1831ED62E0F8}"/>
              </a:ext>
            </a:extLst>
          </p:cNvPr>
          <p:cNvSpPr/>
          <p:nvPr/>
        </p:nvSpPr>
        <p:spPr>
          <a:xfrm>
            <a:off x="255175" y="5570467"/>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FFFFFF"/>
                </a:solidFill>
                <a:effectLst/>
                <a:uLnTx/>
                <a:uFillTx/>
                <a:latin typeface="+mj-ea"/>
                <a:ea typeface="+mj-ea"/>
                <a:cs typeface="+mn-cs"/>
              </a:rPr>
              <a:t>Registration</a:t>
            </a:r>
          </a:p>
        </p:txBody>
      </p:sp>
      <p:sp>
        <p:nvSpPr>
          <p:cNvPr id="57" name="Rectangle: Rounded Corners 201">
            <a:extLst>
              <a:ext uri="{FF2B5EF4-FFF2-40B4-BE49-F238E27FC236}">
                <a16:creationId xmlns:a16="http://schemas.microsoft.com/office/drawing/2014/main" xmlns="" id="{B6CDA6FF-6740-49E7-B14C-1831ED62E0F8}"/>
              </a:ext>
            </a:extLst>
          </p:cNvPr>
          <p:cNvSpPr/>
          <p:nvPr/>
        </p:nvSpPr>
        <p:spPr>
          <a:xfrm>
            <a:off x="1738695" y="4601459"/>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noProof="0" dirty="0">
                <a:solidFill>
                  <a:srgbClr val="FFFFFF"/>
                </a:solidFill>
                <a:latin typeface="+mj-ea"/>
                <a:ea typeface="+mj-ea"/>
                <a:cs typeface="+mn-cs"/>
              </a:rPr>
              <a:t>Draft summary for topics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58" name="Rectangle: Rounded Corners 201">
            <a:extLst>
              <a:ext uri="{FF2B5EF4-FFF2-40B4-BE49-F238E27FC236}">
                <a16:creationId xmlns:a16="http://schemas.microsoft.com/office/drawing/2014/main" xmlns="" id="{B6CDA6FF-6740-49E7-B14C-1831ED62E0F8}"/>
              </a:ext>
            </a:extLst>
          </p:cNvPr>
          <p:cNvSpPr/>
          <p:nvPr/>
        </p:nvSpPr>
        <p:spPr>
          <a:xfrm>
            <a:off x="3229343" y="4601459"/>
            <a:ext cx="720000" cy="548674"/>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Formal </a:t>
            </a:r>
            <a:r>
              <a:rPr lang="en-US" sz="800" b="1" kern="0" dirty="0" err="1">
                <a:solidFill>
                  <a:srgbClr val="FFFFFF"/>
                </a:solidFill>
                <a:latin typeface="+mj-ea"/>
                <a:ea typeface="+mj-ea"/>
                <a:cs typeface="+mn-cs"/>
              </a:rPr>
              <a:t>tdoc</a:t>
            </a:r>
            <a:r>
              <a:rPr lang="en-US" sz="800" b="1" kern="0" dirty="0">
                <a:solidFill>
                  <a:srgbClr val="FFFFFF"/>
                </a:solidFill>
                <a:latin typeface="+mj-ea"/>
                <a:ea typeface="+mj-ea"/>
                <a:cs typeface="+mn-cs"/>
              </a:rPr>
              <a:t> of </a:t>
            </a:r>
            <a:r>
              <a:rPr lang="en-US" sz="800" b="1" kern="0" noProof="0" dirty="0">
                <a:solidFill>
                  <a:srgbClr val="FFFFFF"/>
                </a:solidFill>
                <a:latin typeface="+mj-ea"/>
                <a:ea typeface="+mj-ea"/>
                <a:cs typeface="+mn-cs"/>
              </a:rPr>
              <a:t>summary submission by Saturday</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59" name="Rectangle: Rounded Corners 201">
            <a:extLst>
              <a:ext uri="{FF2B5EF4-FFF2-40B4-BE49-F238E27FC236}">
                <a16:creationId xmlns:a16="http://schemas.microsoft.com/office/drawing/2014/main" xmlns="" id="{B6CDA6FF-6740-49E7-B14C-1831ED62E0F8}"/>
              </a:ext>
            </a:extLst>
          </p:cNvPr>
          <p:cNvSpPr/>
          <p:nvPr/>
        </p:nvSpPr>
        <p:spPr>
          <a:xfrm>
            <a:off x="2484019" y="4601459"/>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Summary review &amp; comments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0" name="Rectangle: Rounded Corners 201">
            <a:extLst>
              <a:ext uri="{FF2B5EF4-FFF2-40B4-BE49-F238E27FC236}">
                <a16:creationId xmlns:a16="http://schemas.microsoft.com/office/drawing/2014/main" xmlns="" id="{B6CDA6FF-6740-49E7-B14C-1831ED62E0F8}"/>
              </a:ext>
            </a:extLst>
          </p:cNvPr>
          <p:cNvSpPr/>
          <p:nvPr/>
        </p:nvSpPr>
        <p:spPr>
          <a:xfrm>
            <a:off x="1738695" y="5207327"/>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Initial list for block approval for basket</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1" name="Rectangle: Rounded Corners 201">
            <a:extLst>
              <a:ext uri="{FF2B5EF4-FFF2-40B4-BE49-F238E27FC236}">
                <a16:creationId xmlns:a16="http://schemas.microsoft.com/office/drawing/2014/main" xmlns="" id="{B6CDA6FF-6740-49E7-B14C-1831ED62E0F8}"/>
              </a:ext>
            </a:extLst>
          </p:cNvPr>
          <p:cNvSpPr/>
          <p:nvPr/>
        </p:nvSpPr>
        <p:spPr>
          <a:xfrm>
            <a:off x="3229343" y="5207327"/>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Deadline for flag for block  approval</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2" name="Rectangle: Rounded Corners 201">
            <a:extLst>
              <a:ext uri="{FF2B5EF4-FFF2-40B4-BE49-F238E27FC236}">
                <a16:creationId xmlns:a16="http://schemas.microsoft.com/office/drawing/2014/main" xmlns="" id="{B6CDA6FF-6740-49E7-B14C-1831ED62E0F8}"/>
              </a:ext>
            </a:extLst>
          </p:cNvPr>
          <p:cNvSpPr/>
          <p:nvPr/>
        </p:nvSpPr>
        <p:spPr>
          <a:xfrm>
            <a:off x="4719991" y="5207327"/>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updated list for block approval</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3" name="Rectangle: Rounded Corners 201">
            <a:extLst>
              <a:ext uri="{FF2B5EF4-FFF2-40B4-BE49-F238E27FC236}">
                <a16:creationId xmlns:a16="http://schemas.microsoft.com/office/drawing/2014/main" xmlns="" id="{B6CDA6FF-6740-49E7-B14C-1831ED62E0F8}"/>
              </a:ext>
            </a:extLst>
          </p:cNvPr>
          <p:cNvSpPr/>
          <p:nvPr/>
        </p:nvSpPr>
        <p:spPr>
          <a:xfrm>
            <a:off x="5676429" y="5775537"/>
            <a:ext cx="1788420" cy="474429"/>
          </a:xfrm>
          <a:prstGeom prst="roundRect">
            <a:avLst>
              <a:gd name="adj" fmla="val 11677"/>
            </a:avLst>
          </a:prstGeom>
          <a:gradFill flip="none" rotWithShape="1">
            <a:gsLst>
              <a:gs pos="37000">
                <a:srgbClr val="C00000"/>
              </a:gs>
              <a:gs pos="0">
                <a:srgbClr val="C00000"/>
              </a:gs>
              <a:gs pos="77000">
                <a:schemeClr val="accent2">
                  <a:lumMod val="60000"/>
                  <a:lumOff val="40000"/>
                </a:schemeClr>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Update of meeting notes per day</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err="1">
                <a:solidFill>
                  <a:srgbClr val="FFFFFF"/>
                </a:solidFill>
                <a:latin typeface="+mj-ea"/>
                <a:ea typeface="+mj-ea"/>
                <a:cs typeface="+mn-cs"/>
              </a:rPr>
              <a:t>Tdoc</a:t>
            </a:r>
            <a:r>
              <a:rPr lang="en-US" sz="800" b="1" kern="0" dirty="0">
                <a:solidFill>
                  <a:srgbClr val="FFFFFF"/>
                </a:solidFill>
                <a:latin typeface="+mj-ea"/>
                <a:ea typeface="+mj-ea"/>
                <a:cs typeface="+mn-cs"/>
              </a:rPr>
              <a:t> allocation </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4" name="Rectangle: Rounded Corners 201">
            <a:extLst>
              <a:ext uri="{FF2B5EF4-FFF2-40B4-BE49-F238E27FC236}">
                <a16:creationId xmlns:a16="http://schemas.microsoft.com/office/drawing/2014/main" xmlns="" id="{B6CDA6FF-6740-49E7-B14C-1831ED62E0F8}"/>
              </a:ext>
            </a:extLst>
          </p:cNvPr>
          <p:cNvSpPr/>
          <p:nvPr/>
        </p:nvSpPr>
        <p:spPr>
          <a:xfrm>
            <a:off x="5659510" y="3916489"/>
            <a:ext cx="1788420" cy="474429"/>
          </a:xfrm>
          <a:prstGeom prst="roundRect">
            <a:avLst>
              <a:gd name="adj" fmla="val 11677"/>
            </a:avLst>
          </a:prstGeom>
          <a:gradFill flip="none" rotWithShape="1">
            <a:gsLst>
              <a:gs pos="55000">
                <a:srgbClr val="1E9657"/>
              </a:gs>
              <a:gs pos="0">
                <a:srgbClr val="1E9657"/>
              </a:gs>
              <a:gs pos="65000">
                <a:srgbClr val="92D050"/>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WF/CR template</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Draft TS/TR</a:t>
            </a:r>
          </a:p>
        </p:txBody>
      </p:sp>
      <p:sp>
        <p:nvSpPr>
          <p:cNvPr id="65" name="Rectangle: Rounded Corners 201">
            <a:extLst>
              <a:ext uri="{FF2B5EF4-FFF2-40B4-BE49-F238E27FC236}">
                <a16:creationId xmlns:a16="http://schemas.microsoft.com/office/drawing/2014/main" xmlns="" id="{B6CDA6FF-6740-49E7-B14C-1831ED62E0F8}"/>
              </a:ext>
            </a:extLst>
          </p:cNvPr>
          <p:cNvSpPr/>
          <p:nvPr/>
        </p:nvSpPr>
        <p:spPr>
          <a:xfrm>
            <a:off x="7696717" y="5560943"/>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Check-in</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6" name="Rectangle: Rounded Corners 201">
            <a:extLst>
              <a:ext uri="{FF2B5EF4-FFF2-40B4-BE49-F238E27FC236}">
                <a16:creationId xmlns:a16="http://schemas.microsoft.com/office/drawing/2014/main" xmlns="" id="{B6CDA6FF-6740-49E7-B14C-1831ED62E0F8}"/>
              </a:ext>
            </a:extLst>
          </p:cNvPr>
          <p:cNvSpPr/>
          <p:nvPr/>
        </p:nvSpPr>
        <p:spPr>
          <a:xfrm>
            <a:off x="5679526" y="4567274"/>
            <a:ext cx="1788420" cy="988771"/>
          </a:xfrm>
          <a:prstGeom prst="roundRect">
            <a:avLst>
              <a:gd name="adj" fmla="val 11677"/>
            </a:avLst>
          </a:prstGeom>
          <a:gradFill flip="none" rotWithShape="1">
            <a:gsLst>
              <a:gs pos="55000">
                <a:srgbClr val="1E9657"/>
              </a:gs>
              <a:gs pos="0">
                <a:srgbClr val="1E9657"/>
              </a:gs>
              <a:gs pos="66000">
                <a:srgbClr val="92D050"/>
              </a:gs>
              <a:gs pos="100000">
                <a:schemeClr val="bg1"/>
              </a:gs>
            </a:gsLst>
            <a:path path="circle">
              <a:fillToRect l="50000" t="50000" r="50000" b="50000"/>
            </a:path>
            <a:tileRect/>
          </a:gradFill>
          <a:ln w="9525" cap="flat" cmpd="sng" algn="ctr">
            <a:solidFill>
              <a:schemeClr val="bg1"/>
            </a:solid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Online discussions &amp;</a:t>
            </a:r>
          </a:p>
          <a:p>
            <a:pPr marL="0" marR="0" lvl="0" indent="0" algn="ctr" defTabSz="514299" eaLnBrk="1" fontAlgn="auto" latinLnBrk="0" hangingPunct="1">
              <a:lnSpc>
                <a:spcPct val="100000"/>
              </a:lnSpc>
              <a:spcBef>
                <a:spcPts val="0"/>
              </a:spcBef>
              <a:spcAft>
                <a:spcPts val="300"/>
              </a:spcAft>
              <a:buClrTx/>
              <a:buSzTx/>
              <a:buFontTx/>
              <a:buNone/>
              <a:tabLst/>
              <a:defRPr/>
            </a:pPr>
            <a:r>
              <a:rPr lang="en-US" sz="800" b="1" kern="0" dirty="0">
                <a:solidFill>
                  <a:srgbClr val="FFFFFF"/>
                </a:solidFill>
                <a:latin typeface="+mj-ea"/>
                <a:ea typeface="+mj-ea"/>
                <a:cs typeface="+mn-cs"/>
              </a:rPr>
              <a:t>GTW conference call</a:t>
            </a:r>
          </a:p>
          <a:p>
            <a:pPr marL="0" marR="0" lvl="0" indent="0" algn="ctr" defTabSz="514299" eaLnBrk="1" fontAlgn="auto" latinLnBrk="0" hangingPunct="1">
              <a:lnSpc>
                <a:spcPct val="100000"/>
              </a:lnSpc>
              <a:spcBef>
                <a:spcPts val="0"/>
              </a:spcBef>
              <a:spcAft>
                <a:spcPts val="300"/>
              </a:spcAft>
              <a:buClrTx/>
              <a:buSzTx/>
              <a:buFontTx/>
              <a:buNone/>
              <a:tabLst/>
              <a:defRPr/>
            </a:pPr>
            <a:r>
              <a:rPr lang="en-US" sz="800" b="1" kern="0" dirty="0">
                <a:solidFill>
                  <a:srgbClr val="FFFFFF"/>
                </a:solidFill>
                <a:latin typeface="+mj-ea"/>
                <a:ea typeface="+mj-ea"/>
                <a:cs typeface="+mn-cs"/>
              </a:rPr>
              <a:t>TOHRU</a:t>
            </a:r>
          </a:p>
          <a:p>
            <a:pPr algn="ctr" defTabSz="514299" eaLnBrk="1" fontAlgn="auto" hangingPunct="1">
              <a:spcBef>
                <a:spcPts val="0"/>
              </a:spcBef>
              <a:spcAft>
                <a:spcPts val="300"/>
              </a:spcAft>
              <a:defRPr/>
            </a:pPr>
            <a:r>
              <a:rPr lang="en-US" sz="800" b="1" kern="0" dirty="0" err="1">
                <a:solidFill>
                  <a:srgbClr val="FFFFFF"/>
                </a:solidFill>
                <a:latin typeface="+mj-ea"/>
                <a:ea typeface="+mj-ea"/>
                <a:cs typeface="+mn-cs"/>
              </a:rPr>
              <a:t>Tdoc</a:t>
            </a:r>
            <a:r>
              <a:rPr lang="en-US" sz="800" b="1" kern="0" dirty="0">
                <a:solidFill>
                  <a:srgbClr val="FFFFFF"/>
                </a:solidFill>
                <a:latin typeface="+mj-ea"/>
                <a:ea typeface="+mj-ea"/>
                <a:cs typeface="+mn-cs"/>
              </a:rPr>
              <a:t> request (</a:t>
            </a:r>
            <a:r>
              <a:rPr lang="en-US" sz="800" b="1" kern="0" dirty="0" err="1">
                <a:solidFill>
                  <a:srgbClr val="FFFFFF"/>
                </a:solidFill>
                <a:latin typeface="+mj-ea"/>
                <a:ea typeface="+mj-ea"/>
                <a:cs typeface="+mn-cs"/>
              </a:rPr>
              <a:t>new&amp;revision</a:t>
            </a:r>
            <a:r>
              <a:rPr lang="en-US" sz="800" b="1" kern="0" dirty="0">
                <a:solidFill>
                  <a:srgbClr val="FFFFFF"/>
                </a:solidFill>
                <a:latin typeface="+mj-ea"/>
                <a:ea typeface="+mj-ea"/>
                <a:cs typeface="+mn-cs"/>
              </a:rPr>
              <a:t>)</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Upload </a:t>
            </a:r>
            <a:r>
              <a:rPr lang="en-US" sz="800" b="1" kern="0" dirty="0" err="1">
                <a:solidFill>
                  <a:srgbClr val="FFFFFF"/>
                </a:solidFill>
                <a:latin typeface="+mj-ea"/>
                <a:ea typeface="+mj-ea"/>
                <a:cs typeface="+mn-cs"/>
              </a:rPr>
              <a:t>tdocs</a:t>
            </a:r>
            <a:r>
              <a:rPr lang="en-US" sz="800" b="1" kern="0" dirty="0">
                <a:solidFill>
                  <a:srgbClr val="FFFFFF"/>
                </a:solidFill>
                <a:latin typeface="+mj-ea"/>
                <a:ea typeface="+mj-ea"/>
                <a:cs typeface="+mn-cs"/>
              </a:rPr>
              <a:t> (10.10.10.10) </a:t>
            </a:r>
            <a:r>
              <a:rPr lang="en-US" altLang="zh-CN" sz="800" b="1" kern="0" dirty="0">
                <a:solidFill>
                  <a:srgbClr val="FFFFFF"/>
                </a:solidFill>
                <a:latin typeface="+mj-ea"/>
                <a:ea typeface="+mj-ea"/>
                <a:cs typeface="+mn-cs"/>
              </a:rPr>
              <a:t>&amp; </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How to access contributions</a:t>
            </a:r>
          </a:p>
        </p:txBody>
      </p:sp>
      <p:sp>
        <p:nvSpPr>
          <p:cNvPr id="67" name="Rectangle: Rounded Corners 201">
            <a:extLst>
              <a:ext uri="{FF2B5EF4-FFF2-40B4-BE49-F238E27FC236}">
                <a16:creationId xmlns:a16="http://schemas.microsoft.com/office/drawing/2014/main" xmlns="" id="{B6CDA6FF-6740-49E7-B14C-1831ED62E0F8}"/>
              </a:ext>
            </a:extLst>
          </p:cNvPr>
          <p:cNvSpPr/>
          <p:nvPr/>
        </p:nvSpPr>
        <p:spPr>
          <a:xfrm>
            <a:off x="3979184" y="5770085"/>
            <a:ext cx="720000" cy="565437"/>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Meeting schedule &amp; Ad hoc chair assignment</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8" name="Rectangle 67">
            <a:extLst>
              <a:ext uri="{FF2B5EF4-FFF2-40B4-BE49-F238E27FC236}">
                <a16:creationId xmlns:a16="http://schemas.microsoft.com/office/drawing/2014/main" xmlns="" id="{61214404-3E99-431F-A1D1-0A44E2021497}"/>
              </a:ext>
            </a:extLst>
          </p:cNvPr>
          <p:cNvSpPr/>
          <p:nvPr/>
        </p:nvSpPr>
        <p:spPr>
          <a:xfrm>
            <a:off x="7507681" y="3224131"/>
            <a:ext cx="913606" cy="360000"/>
          </a:xfrm>
          <a:prstGeom prst="rect">
            <a:avLst/>
          </a:prstGeom>
          <a:solidFill>
            <a:srgbClr val="000000"/>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2</a:t>
            </a:r>
            <a:r>
              <a:rPr lang="en-GB" sz="800" kern="0" baseline="30000" dirty="0">
                <a:solidFill>
                  <a:srgbClr val="FFFFFF"/>
                </a:solidFill>
                <a:latin typeface="微软雅黑" panose="020B0503020204020204" pitchFamily="34" charset="-122"/>
                <a:ea typeface="微软雅黑" panose="020B0503020204020204" pitchFamily="34" charset="-122"/>
              </a:rPr>
              <a:t>nd</a:t>
            </a:r>
            <a:r>
              <a:rPr lang="en-GB" sz="800" kern="0" dirty="0">
                <a:solidFill>
                  <a:srgbClr val="FFFFFF"/>
                </a:solidFill>
                <a:latin typeface="微软雅黑" panose="020B0503020204020204" pitchFamily="34" charset="-122"/>
                <a:ea typeface="微软雅黑" panose="020B0503020204020204" pitchFamily="34" charset="-122"/>
              </a:rPr>
              <a:t> round (</a:t>
            </a:r>
            <a:r>
              <a:rPr lang="en-US" sz="800" kern="0" dirty="0">
                <a:solidFill>
                  <a:srgbClr val="FFFFFF"/>
                </a:solidFill>
                <a:latin typeface="微软雅黑" panose="020B0503020204020204" pitchFamily="34" charset="-122"/>
                <a:ea typeface="微软雅黑" panose="020B0503020204020204" pitchFamily="34" charset="-122"/>
              </a:rPr>
              <a:t>August 24</a:t>
            </a:r>
            <a:r>
              <a:rPr lang="en-GB" sz="800" kern="0" dirty="0">
                <a:solidFill>
                  <a:srgbClr val="FFFFFF"/>
                </a:solidFill>
                <a:latin typeface="微软雅黑" panose="020B0503020204020204" pitchFamily="34" charset="-122"/>
                <a:ea typeface="微软雅黑" panose="020B0503020204020204" pitchFamily="34" charset="-122"/>
              </a:rPr>
              <a:t>~25)</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69" name="Rectangle: Rounded Corners 201">
            <a:extLst>
              <a:ext uri="{FF2B5EF4-FFF2-40B4-BE49-F238E27FC236}">
                <a16:creationId xmlns:a16="http://schemas.microsoft.com/office/drawing/2014/main" xmlns="" id="{B6CDA6FF-6740-49E7-B14C-1831ED62E0F8}"/>
              </a:ext>
            </a:extLst>
          </p:cNvPr>
          <p:cNvSpPr/>
          <p:nvPr/>
        </p:nvSpPr>
        <p:spPr>
          <a:xfrm>
            <a:off x="9177146" y="4601459"/>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List of email threads for post-meeting </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1" name="Rectangle: Rounded Corners 201">
            <a:extLst>
              <a:ext uri="{FF2B5EF4-FFF2-40B4-BE49-F238E27FC236}">
                <a16:creationId xmlns:a16="http://schemas.microsoft.com/office/drawing/2014/main" xmlns="" id="{B6CDA6FF-6740-49E7-B14C-1831ED62E0F8}"/>
              </a:ext>
            </a:extLst>
          </p:cNvPr>
          <p:cNvSpPr/>
          <p:nvPr/>
        </p:nvSpPr>
        <p:spPr>
          <a:xfrm>
            <a:off x="9938797" y="4601459"/>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Submission of </a:t>
            </a:r>
            <a:r>
              <a:rPr lang="en-US" sz="800" b="1" kern="0" dirty="0" err="1">
                <a:solidFill>
                  <a:srgbClr val="FFFFFF"/>
                </a:solidFill>
                <a:latin typeface="+mj-ea"/>
                <a:ea typeface="+mj-ea"/>
                <a:cs typeface="+mn-cs"/>
              </a:rPr>
              <a:t>tdoc</a:t>
            </a:r>
            <a:r>
              <a:rPr lang="en-US" sz="800" b="1" kern="0" dirty="0">
                <a:solidFill>
                  <a:srgbClr val="FFFFFF"/>
                </a:solidFill>
                <a:latin typeface="+mj-ea"/>
                <a:ea typeface="+mj-ea"/>
                <a:cs typeface="+mn-cs"/>
              </a:rPr>
              <a:t> of post-meeting</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2" name="Rectangle: Rounded Corners 201">
            <a:extLst>
              <a:ext uri="{FF2B5EF4-FFF2-40B4-BE49-F238E27FC236}">
                <a16:creationId xmlns:a16="http://schemas.microsoft.com/office/drawing/2014/main" xmlns="" id="{B6CDA6FF-6740-49E7-B14C-1831ED62E0F8}"/>
              </a:ext>
            </a:extLst>
          </p:cNvPr>
          <p:cNvSpPr/>
          <p:nvPr/>
        </p:nvSpPr>
        <p:spPr>
          <a:xfrm>
            <a:off x="10673040" y="4601459"/>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Comments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3" name="Rectangle: Rounded Corners 201">
            <a:extLst>
              <a:ext uri="{FF2B5EF4-FFF2-40B4-BE49-F238E27FC236}">
                <a16:creationId xmlns:a16="http://schemas.microsoft.com/office/drawing/2014/main" xmlns="" id="{B6CDA6FF-6740-49E7-B14C-1831ED62E0F8}"/>
              </a:ext>
            </a:extLst>
          </p:cNvPr>
          <p:cNvSpPr/>
          <p:nvPr/>
        </p:nvSpPr>
        <p:spPr>
          <a:xfrm>
            <a:off x="11427910" y="4601459"/>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Approve </a:t>
            </a:r>
            <a:r>
              <a:rPr lang="en-US" sz="800" b="1" kern="0" dirty="0" err="1">
                <a:solidFill>
                  <a:srgbClr val="FFFFFF"/>
                </a:solidFill>
                <a:latin typeface="+mj-ea"/>
                <a:ea typeface="+mj-ea"/>
                <a:cs typeface="+mn-cs"/>
              </a:rPr>
              <a:t>tdocs</a:t>
            </a:r>
            <a:r>
              <a:rPr lang="en-US" sz="800" b="1" kern="0" dirty="0">
                <a:solidFill>
                  <a:srgbClr val="FFFFFF"/>
                </a:solidFill>
                <a:latin typeface="+mj-ea"/>
                <a:ea typeface="+mj-ea"/>
                <a:cs typeface="+mn-cs"/>
              </a:rPr>
              <a:t> for post-meeting</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5" name="Rectangle: Rounded Corners 201">
            <a:extLst>
              <a:ext uri="{FF2B5EF4-FFF2-40B4-BE49-F238E27FC236}">
                <a16:creationId xmlns:a16="http://schemas.microsoft.com/office/drawing/2014/main" xmlns="" id="{B6CDA6FF-6740-49E7-B14C-1831ED62E0F8}"/>
              </a:ext>
            </a:extLst>
          </p:cNvPr>
          <p:cNvSpPr/>
          <p:nvPr/>
        </p:nvSpPr>
        <p:spPr>
          <a:xfrm>
            <a:off x="10359490" y="3916489"/>
            <a:ext cx="1410208" cy="474429"/>
          </a:xfrm>
          <a:prstGeom prst="roundRect">
            <a:avLst>
              <a:gd name="adj" fmla="val 11677"/>
            </a:avLst>
          </a:prstGeom>
          <a:gradFill flip="none" rotWithShape="1">
            <a:gsLst>
              <a:gs pos="37000">
                <a:srgbClr val="C00000"/>
              </a:gs>
              <a:gs pos="0">
                <a:srgbClr val="C00000"/>
              </a:gs>
              <a:gs pos="77000">
                <a:schemeClr val="accent2">
                  <a:lumMod val="60000"/>
                  <a:lumOff val="40000"/>
                </a:schemeClr>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Pre-RAN Action </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MCC 3GU parsing tool</a:t>
            </a:r>
          </a:p>
        </p:txBody>
      </p:sp>
      <p:sp>
        <p:nvSpPr>
          <p:cNvPr id="76" name="Rectangle: Rounded Corners 201">
            <a:extLst>
              <a:ext uri="{FF2B5EF4-FFF2-40B4-BE49-F238E27FC236}">
                <a16:creationId xmlns:a16="http://schemas.microsoft.com/office/drawing/2014/main" xmlns="" id="{B6CDA6FF-6740-49E7-B14C-1831ED62E0F8}"/>
              </a:ext>
            </a:extLst>
          </p:cNvPr>
          <p:cNvSpPr/>
          <p:nvPr/>
        </p:nvSpPr>
        <p:spPr>
          <a:xfrm>
            <a:off x="9603581" y="2895419"/>
            <a:ext cx="720000" cy="252000"/>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For chairs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7" name="Rectangle: Rounded Corners 201">
            <a:extLst>
              <a:ext uri="{FF2B5EF4-FFF2-40B4-BE49-F238E27FC236}">
                <a16:creationId xmlns:a16="http://schemas.microsoft.com/office/drawing/2014/main" xmlns="" id="{B6CDA6FF-6740-49E7-B14C-1831ED62E0F8}"/>
              </a:ext>
            </a:extLst>
          </p:cNvPr>
          <p:cNvSpPr/>
          <p:nvPr/>
        </p:nvSpPr>
        <p:spPr>
          <a:xfrm>
            <a:off x="10517057" y="2895419"/>
            <a:ext cx="720000" cy="252000"/>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For moderator</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8" name="Rectangle: Rounded Corners 201">
            <a:extLst>
              <a:ext uri="{FF2B5EF4-FFF2-40B4-BE49-F238E27FC236}">
                <a16:creationId xmlns:a16="http://schemas.microsoft.com/office/drawing/2014/main" xmlns="" id="{B6CDA6FF-6740-49E7-B14C-1831ED62E0F8}"/>
              </a:ext>
            </a:extLst>
          </p:cNvPr>
          <p:cNvSpPr/>
          <p:nvPr/>
        </p:nvSpPr>
        <p:spPr>
          <a:xfrm>
            <a:off x="11427910" y="2895419"/>
            <a:ext cx="720000" cy="2520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noProof="0" dirty="0">
                <a:solidFill>
                  <a:srgbClr val="FFFFFF"/>
                </a:solidFill>
                <a:latin typeface="+mj-ea"/>
                <a:ea typeface="+mj-ea"/>
                <a:cs typeface="+mn-cs"/>
              </a:rPr>
              <a:t>For delegates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83" name="文本框 82"/>
          <p:cNvSpPr txBox="1"/>
          <p:nvPr/>
        </p:nvSpPr>
        <p:spPr>
          <a:xfrm>
            <a:off x="1614104" y="4337804"/>
            <a:ext cx="2196435" cy="246221"/>
          </a:xfrm>
          <a:prstGeom prst="rect">
            <a:avLst/>
          </a:prstGeom>
          <a:noFill/>
        </p:spPr>
        <p:txBody>
          <a:bodyPr wrap="none" rtlCol="0">
            <a:spAutoFit/>
          </a:bodyPr>
          <a:lstStyle/>
          <a:p>
            <a:r>
              <a:rPr lang="en-US" sz="1000" b="1" dirty="0">
                <a:latin typeface="+mj-ea"/>
                <a:ea typeface="+mj-ea"/>
              </a:rPr>
              <a:t>Topic Moderator &amp; summary: slide #5</a:t>
            </a:r>
          </a:p>
        </p:txBody>
      </p:sp>
      <p:sp>
        <p:nvSpPr>
          <p:cNvPr id="84" name="文本框 83"/>
          <p:cNvSpPr txBox="1"/>
          <p:nvPr/>
        </p:nvSpPr>
        <p:spPr>
          <a:xfrm>
            <a:off x="1863818" y="5766643"/>
            <a:ext cx="2056973" cy="246221"/>
          </a:xfrm>
          <a:prstGeom prst="rect">
            <a:avLst/>
          </a:prstGeom>
          <a:noFill/>
        </p:spPr>
        <p:txBody>
          <a:bodyPr wrap="none" rtlCol="0">
            <a:spAutoFit/>
          </a:bodyPr>
          <a:lstStyle/>
          <a:p>
            <a:r>
              <a:rPr lang="en-US" sz="1000" b="1" dirty="0">
                <a:latin typeface="+mj-ea"/>
                <a:ea typeface="+mj-ea"/>
              </a:rPr>
              <a:t>Basket WIs Block approval: slide #6</a:t>
            </a:r>
          </a:p>
        </p:txBody>
      </p:sp>
      <p:sp>
        <p:nvSpPr>
          <p:cNvPr id="85" name="文本框 84"/>
          <p:cNvSpPr txBox="1"/>
          <p:nvPr/>
        </p:nvSpPr>
        <p:spPr>
          <a:xfrm>
            <a:off x="9906920" y="5132427"/>
            <a:ext cx="1864613" cy="246221"/>
          </a:xfrm>
          <a:prstGeom prst="rect">
            <a:avLst/>
          </a:prstGeom>
          <a:noFill/>
        </p:spPr>
        <p:txBody>
          <a:bodyPr wrap="none" rtlCol="0">
            <a:spAutoFit/>
          </a:bodyPr>
          <a:lstStyle/>
          <a:p>
            <a:r>
              <a:rPr lang="en-US" sz="1000" b="1" dirty="0">
                <a:latin typeface="+mj-ea"/>
                <a:ea typeface="+mj-ea"/>
              </a:rPr>
              <a:t>Post-meeting process: slide #14</a:t>
            </a:r>
          </a:p>
        </p:txBody>
      </p:sp>
      <p:sp>
        <p:nvSpPr>
          <p:cNvPr id="87" name="文本框 86"/>
          <p:cNvSpPr txBox="1"/>
          <p:nvPr/>
        </p:nvSpPr>
        <p:spPr>
          <a:xfrm>
            <a:off x="780585" y="3973708"/>
            <a:ext cx="721672" cy="246221"/>
          </a:xfrm>
          <a:prstGeom prst="rect">
            <a:avLst/>
          </a:prstGeom>
          <a:noFill/>
        </p:spPr>
        <p:txBody>
          <a:bodyPr wrap="none" rtlCol="0">
            <a:spAutoFit/>
          </a:bodyPr>
          <a:lstStyle/>
          <a:p>
            <a:r>
              <a:rPr lang="en-US" sz="1000" b="1" dirty="0">
                <a:latin typeface="+mj-ea"/>
                <a:ea typeface="+mj-ea"/>
              </a:rPr>
              <a:t>Slide #3/4</a:t>
            </a:r>
          </a:p>
        </p:txBody>
      </p:sp>
      <p:sp>
        <p:nvSpPr>
          <p:cNvPr id="88" name="文本框 87"/>
          <p:cNvSpPr txBox="1"/>
          <p:nvPr/>
        </p:nvSpPr>
        <p:spPr>
          <a:xfrm>
            <a:off x="7434785" y="4644982"/>
            <a:ext cx="601447" cy="246221"/>
          </a:xfrm>
          <a:prstGeom prst="rect">
            <a:avLst/>
          </a:prstGeom>
          <a:noFill/>
        </p:spPr>
        <p:txBody>
          <a:bodyPr wrap="none" rtlCol="0">
            <a:spAutoFit/>
          </a:bodyPr>
          <a:lstStyle/>
          <a:p>
            <a:r>
              <a:rPr lang="en-US" sz="1000" b="1" dirty="0">
                <a:latin typeface="+mj-ea"/>
                <a:ea typeface="+mj-ea"/>
              </a:rPr>
              <a:t>Slide #7</a:t>
            </a:r>
          </a:p>
        </p:txBody>
      </p:sp>
      <p:sp>
        <p:nvSpPr>
          <p:cNvPr id="89" name="文本框 88"/>
          <p:cNvSpPr txBox="1"/>
          <p:nvPr/>
        </p:nvSpPr>
        <p:spPr>
          <a:xfrm>
            <a:off x="7434785" y="4871908"/>
            <a:ext cx="667170" cy="246221"/>
          </a:xfrm>
          <a:prstGeom prst="rect">
            <a:avLst/>
          </a:prstGeom>
          <a:noFill/>
        </p:spPr>
        <p:txBody>
          <a:bodyPr wrap="none" rtlCol="0">
            <a:spAutoFit/>
          </a:bodyPr>
          <a:lstStyle/>
          <a:p>
            <a:r>
              <a:rPr lang="en-US" sz="1000" b="1" dirty="0">
                <a:latin typeface="+mj-ea"/>
                <a:ea typeface="+mj-ea"/>
              </a:rPr>
              <a:t>Slide #12</a:t>
            </a:r>
          </a:p>
        </p:txBody>
      </p:sp>
      <p:sp>
        <p:nvSpPr>
          <p:cNvPr id="90" name="文本框 89"/>
          <p:cNvSpPr txBox="1"/>
          <p:nvPr/>
        </p:nvSpPr>
        <p:spPr>
          <a:xfrm>
            <a:off x="7434785" y="5032701"/>
            <a:ext cx="601447" cy="246221"/>
          </a:xfrm>
          <a:prstGeom prst="rect">
            <a:avLst/>
          </a:prstGeom>
          <a:noFill/>
        </p:spPr>
        <p:txBody>
          <a:bodyPr wrap="none" rtlCol="0">
            <a:spAutoFit/>
          </a:bodyPr>
          <a:lstStyle/>
          <a:p>
            <a:r>
              <a:rPr lang="en-US" sz="1000" b="1" dirty="0">
                <a:latin typeface="+mj-ea"/>
                <a:ea typeface="+mj-ea"/>
              </a:rPr>
              <a:t>Slide #8</a:t>
            </a:r>
          </a:p>
        </p:txBody>
      </p:sp>
      <p:sp>
        <p:nvSpPr>
          <p:cNvPr id="91" name="文本框 90"/>
          <p:cNvSpPr txBox="1"/>
          <p:nvPr/>
        </p:nvSpPr>
        <p:spPr>
          <a:xfrm>
            <a:off x="7434785" y="3973708"/>
            <a:ext cx="601447" cy="246221"/>
          </a:xfrm>
          <a:prstGeom prst="rect">
            <a:avLst/>
          </a:prstGeom>
          <a:noFill/>
        </p:spPr>
        <p:txBody>
          <a:bodyPr wrap="none" rtlCol="0">
            <a:spAutoFit/>
          </a:bodyPr>
          <a:lstStyle/>
          <a:p>
            <a:r>
              <a:rPr lang="en-US" sz="1000" b="1" dirty="0">
                <a:latin typeface="+mj-ea"/>
                <a:ea typeface="+mj-ea"/>
              </a:rPr>
              <a:t>Slide #9</a:t>
            </a:r>
          </a:p>
        </p:txBody>
      </p:sp>
      <p:sp>
        <p:nvSpPr>
          <p:cNvPr id="92" name="文本框 91"/>
          <p:cNvSpPr txBox="1"/>
          <p:nvPr/>
        </p:nvSpPr>
        <p:spPr>
          <a:xfrm>
            <a:off x="7434785" y="4159016"/>
            <a:ext cx="853119" cy="246221"/>
          </a:xfrm>
          <a:prstGeom prst="rect">
            <a:avLst/>
          </a:prstGeom>
          <a:noFill/>
        </p:spPr>
        <p:txBody>
          <a:bodyPr wrap="none" rtlCol="0">
            <a:spAutoFit/>
          </a:bodyPr>
          <a:lstStyle/>
          <a:p>
            <a:r>
              <a:rPr lang="en-US" sz="1000" b="1" dirty="0">
                <a:latin typeface="+mj-ea"/>
                <a:ea typeface="+mj-ea"/>
              </a:rPr>
              <a:t>Slide #10/11</a:t>
            </a:r>
          </a:p>
        </p:txBody>
      </p:sp>
      <p:sp>
        <p:nvSpPr>
          <p:cNvPr id="93" name="文本框 92"/>
          <p:cNvSpPr txBox="1"/>
          <p:nvPr/>
        </p:nvSpPr>
        <p:spPr>
          <a:xfrm>
            <a:off x="9713619" y="3963635"/>
            <a:ext cx="667170" cy="246221"/>
          </a:xfrm>
          <a:prstGeom prst="rect">
            <a:avLst/>
          </a:prstGeom>
          <a:noFill/>
        </p:spPr>
        <p:txBody>
          <a:bodyPr wrap="none" rtlCol="0">
            <a:spAutoFit/>
          </a:bodyPr>
          <a:lstStyle/>
          <a:p>
            <a:r>
              <a:rPr lang="en-US" sz="1000" b="1" dirty="0">
                <a:latin typeface="+mj-ea"/>
                <a:ea typeface="+mj-ea"/>
              </a:rPr>
              <a:t>Slide #15</a:t>
            </a:r>
          </a:p>
        </p:txBody>
      </p:sp>
      <p:sp>
        <p:nvSpPr>
          <p:cNvPr id="94" name="文本框 93"/>
          <p:cNvSpPr txBox="1"/>
          <p:nvPr/>
        </p:nvSpPr>
        <p:spPr>
          <a:xfrm>
            <a:off x="938601" y="5681550"/>
            <a:ext cx="667170" cy="246221"/>
          </a:xfrm>
          <a:prstGeom prst="rect">
            <a:avLst/>
          </a:prstGeom>
          <a:noFill/>
        </p:spPr>
        <p:txBody>
          <a:bodyPr wrap="none" rtlCol="0">
            <a:spAutoFit/>
          </a:bodyPr>
          <a:lstStyle/>
          <a:p>
            <a:r>
              <a:rPr lang="en-US" sz="1000" b="1" dirty="0">
                <a:latin typeface="+mj-ea"/>
                <a:ea typeface="+mj-ea"/>
              </a:rPr>
              <a:t>Slide #13</a:t>
            </a:r>
          </a:p>
        </p:txBody>
      </p:sp>
      <p:sp>
        <p:nvSpPr>
          <p:cNvPr id="95" name="文本框 94"/>
          <p:cNvSpPr txBox="1"/>
          <p:nvPr/>
        </p:nvSpPr>
        <p:spPr>
          <a:xfrm>
            <a:off x="8385535" y="5679039"/>
            <a:ext cx="667170" cy="246221"/>
          </a:xfrm>
          <a:prstGeom prst="rect">
            <a:avLst/>
          </a:prstGeom>
          <a:noFill/>
        </p:spPr>
        <p:txBody>
          <a:bodyPr wrap="none" rtlCol="0">
            <a:spAutoFit/>
          </a:bodyPr>
          <a:lstStyle/>
          <a:p>
            <a:r>
              <a:rPr lang="en-US" sz="1000" b="1" dirty="0">
                <a:latin typeface="+mj-ea"/>
                <a:ea typeface="+mj-ea"/>
              </a:rPr>
              <a:t>Slide #13</a:t>
            </a:r>
          </a:p>
        </p:txBody>
      </p:sp>
      <p:sp>
        <p:nvSpPr>
          <p:cNvPr id="96" name="文本框 95"/>
          <p:cNvSpPr txBox="1"/>
          <p:nvPr/>
        </p:nvSpPr>
        <p:spPr>
          <a:xfrm>
            <a:off x="7375239" y="6052103"/>
            <a:ext cx="601447" cy="246221"/>
          </a:xfrm>
          <a:prstGeom prst="rect">
            <a:avLst/>
          </a:prstGeom>
          <a:noFill/>
        </p:spPr>
        <p:txBody>
          <a:bodyPr wrap="none" rtlCol="0">
            <a:spAutoFit/>
          </a:bodyPr>
          <a:lstStyle/>
          <a:p>
            <a:r>
              <a:rPr lang="en-US" sz="1000" b="1" dirty="0">
                <a:latin typeface="+mj-ea"/>
                <a:ea typeface="+mj-ea"/>
              </a:rPr>
              <a:t>Slide #8</a:t>
            </a:r>
          </a:p>
        </p:txBody>
      </p:sp>
      <p:sp>
        <p:nvSpPr>
          <p:cNvPr id="97" name="文本框 96"/>
          <p:cNvSpPr txBox="1"/>
          <p:nvPr/>
        </p:nvSpPr>
        <p:spPr>
          <a:xfrm>
            <a:off x="7436940" y="5258895"/>
            <a:ext cx="667170" cy="246221"/>
          </a:xfrm>
          <a:prstGeom prst="rect">
            <a:avLst/>
          </a:prstGeom>
          <a:noFill/>
        </p:spPr>
        <p:txBody>
          <a:bodyPr wrap="none" rtlCol="0">
            <a:spAutoFit/>
          </a:bodyPr>
          <a:lstStyle/>
          <a:p>
            <a:r>
              <a:rPr lang="en-US" sz="1000" b="1" dirty="0">
                <a:latin typeface="+mj-ea"/>
                <a:ea typeface="+mj-ea"/>
              </a:rPr>
              <a:t>Slide #17</a:t>
            </a:r>
          </a:p>
        </p:txBody>
      </p:sp>
      <p:sp>
        <p:nvSpPr>
          <p:cNvPr id="70" name="文本框 69"/>
          <p:cNvSpPr txBox="1"/>
          <p:nvPr/>
        </p:nvSpPr>
        <p:spPr>
          <a:xfrm>
            <a:off x="4733239" y="5853446"/>
            <a:ext cx="886362" cy="338554"/>
          </a:xfrm>
          <a:prstGeom prst="rect">
            <a:avLst/>
          </a:prstGeom>
          <a:noFill/>
        </p:spPr>
        <p:txBody>
          <a:bodyPr wrap="square" rtlCol="0">
            <a:spAutoFit/>
          </a:bodyPr>
          <a:lstStyle/>
          <a:p>
            <a:r>
              <a:rPr lang="en-US" sz="800" b="1" dirty="0">
                <a:latin typeface="+mj-ea"/>
                <a:ea typeface="+mj-ea"/>
              </a:rPr>
              <a:t>Provided before meeting</a:t>
            </a:r>
          </a:p>
        </p:txBody>
      </p:sp>
      <p:sp>
        <p:nvSpPr>
          <p:cNvPr id="74" name="Rectangle 67">
            <a:extLst>
              <a:ext uri="{FF2B5EF4-FFF2-40B4-BE49-F238E27FC236}">
                <a16:creationId xmlns:a16="http://schemas.microsoft.com/office/drawing/2014/main" xmlns="" id="{61214404-3E99-431F-A1D1-0A44E2021497}"/>
              </a:ext>
            </a:extLst>
          </p:cNvPr>
          <p:cNvSpPr/>
          <p:nvPr/>
        </p:nvSpPr>
        <p:spPr>
          <a:xfrm>
            <a:off x="4875915" y="6281847"/>
            <a:ext cx="3722103" cy="141787"/>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Quiet Period (</a:t>
            </a:r>
            <a:r>
              <a:rPr lang="en-US" sz="800" kern="0" dirty="0">
                <a:solidFill>
                  <a:srgbClr val="FFFFFF"/>
                </a:solidFill>
                <a:latin typeface="微软雅黑" panose="020B0503020204020204" pitchFamily="34" charset="-122"/>
                <a:ea typeface="微软雅黑" panose="020B0503020204020204" pitchFamily="34" charset="-122"/>
              </a:rPr>
              <a:t>0:00 am ~ 7:00 am meeting venue Local time (UTC+9)</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82" name="文本框 81"/>
          <p:cNvSpPr txBox="1"/>
          <p:nvPr/>
        </p:nvSpPr>
        <p:spPr>
          <a:xfrm>
            <a:off x="6955963" y="6441542"/>
            <a:ext cx="2323072" cy="246221"/>
          </a:xfrm>
          <a:prstGeom prst="rect">
            <a:avLst/>
          </a:prstGeom>
          <a:noFill/>
        </p:spPr>
        <p:txBody>
          <a:bodyPr wrap="none" rtlCol="0">
            <a:spAutoFit/>
          </a:bodyPr>
          <a:lstStyle/>
          <a:p>
            <a:r>
              <a:rPr lang="en-US" sz="1000" b="1" dirty="0">
                <a:latin typeface="+mj-ea"/>
                <a:ea typeface="+mj-ea"/>
              </a:rPr>
              <a:t>No email are expected in RAN4 reflector</a:t>
            </a:r>
          </a:p>
        </p:txBody>
      </p:sp>
      <p:sp>
        <p:nvSpPr>
          <p:cNvPr id="86" name="文本框 85"/>
          <p:cNvSpPr txBox="1"/>
          <p:nvPr/>
        </p:nvSpPr>
        <p:spPr>
          <a:xfrm>
            <a:off x="780037" y="4116572"/>
            <a:ext cx="853119" cy="246221"/>
          </a:xfrm>
          <a:prstGeom prst="rect">
            <a:avLst/>
          </a:prstGeom>
          <a:noFill/>
        </p:spPr>
        <p:txBody>
          <a:bodyPr wrap="none" rtlCol="0">
            <a:spAutoFit/>
          </a:bodyPr>
          <a:lstStyle/>
          <a:p>
            <a:r>
              <a:rPr lang="en-US" sz="1000" b="1" dirty="0">
                <a:latin typeface="+mj-ea"/>
                <a:ea typeface="+mj-ea"/>
              </a:rPr>
              <a:t>Slide #18/21</a:t>
            </a:r>
          </a:p>
        </p:txBody>
      </p:sp>
      <p:sp>
        <p:nvSpPr>
          <p:cNvPr id="99" name="Rectangle: Rounded Corners 201">
            <a:extLst>
              <a:ext uri="{FF2B5EF4-FFF2-40B4-BE49-F238E27FC236}">
                <a16:creationId xmlns:a16="http://schemas.microsoft.com/office/drawing/2014/main" xmlns="" id="{B6CDA6FF-6740-49E7-B14C-1831ED62E0F8}"/>
              </a:ext>
            </a:extLst>
          </p:cNvPr>
          <p:cNvSpPr/>
          <p:nvPr/>
        </p:nvSpPr>
        <p:spPr>
          <a:xfrm>
            <a:off x="3955964" y="3870984"/>
            <a:ext cx="720000" cy="645951"/>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FFFFFF"/>
                </a:solidFill>
                <a:effectLst/>
                <a:uLnTx/>
                <a:uFillTx/>
                <a:latin typeface="+mj-ea"/>
                <a:ea typeface="+mj-ea"/>
                <a:cs typeface="+mn-cs"/>
              </a:rPr>
              <a:t>Chairs trigger </a:t>
            </a:r>
            <a:r>
              <a:rPr kumimoji="0" lang="en-US" sz="800" b="1" i="0" u="none" strike="noStrike" kern="0" cap="none" spc="0" normalizeH="0" baseline="0" noProof="0" dirty="0" err="1">
                <a:ln>
                  <a:noFill/>
                </a:ln>
                <a:solidFill>
                  <a:srgbClr val="FFFFFF"/>
                </a:solidFill>
                <a:effectLst/>
                <a:uLnTx/>
                <a:uFillTx/>
                <a:latin typeface="+mj-ea"/>
                <a:ea typeface="+mj-ea"/>
                <a:cs typeface="+mn-cs"/>
              </a:rPr>
              <a:t>nwm</a:t>
            </a:r>
            <a:r>
              <a:rPr kumimoji="0" lang="en-US" sz="800" b="1" i="0" u="none" strike="noStrike" kern="0" cap="none" spc="0" normalizeH="0" baseline="0" noProof="0" dirty="0">
                <a:ln>
                  <a:noFill/>
                </a:ln>
                <a:solidFill>
                  <a:srgbClr val="FFFFFF"/>
                </a:solidFill>
                <a:effectLst/>
                <a:uLnTx/>
                <a:uFillTx/>
                <a:latin typeface="+mj-ea"/>
                <a:ea typeface="+mj-ea"/>
                <a:cs typeface="+mn-cs"/>
              </a:rPr>
              <a:t>: feedback  maintenance &amp; sp</a:t>
            </a:r>
            <a:r>
              <a:rPr kumimoji="0" lang="en-US" sz="800" b="1" i="0" u="none" strike="noStrike" kern="0" cap="none" spc="0" normalizeH="0" noProof="0" dirty="0">
                <a:ln>
                  <a:noFill/>
                </a:ln>
                <a:solidFill>
                  <a:srgbClr val="FFFFFF"/>
                </a:solidFill>
                <a:effectLst/>
                <a:uLnTx/>
                <a:uFillTx/>
                <a:latin typeface="+mj-ea"/>
                <a:ea typeface="+mj-ea"/>
                <a:cs typeface="+mn-cs"/>
              </a:rPr>
              <a:t>ectrum related</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100" name="Rectangle: Rounded Corners 201">
            <a:extLst>
              <a:ext uri="{FF2B5EF4-FFF2-40B4-BE49-F238E27FC236}">
                <a16:creationId xmlns:a16="http://schemas.microsoft.com/office/drawing/2014/main" xmlns="" id="{B6CDA6FF-6740-49E7-B14C-1831ED62E0F8}"/>
              </a:ext>
            </a:extLst>
          </p:cNvPr>
          <p:cNvSpPr/>
          <p:nvPr/>
        </p:nvSpPr>
        <p:spPr>
          <a:xfrm>
            <a:off x="4719991" y="3870984"/>
            <a:ext cx="720000" cy="645951"/>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algn="ctr" defTabSz="514299" eaLnBrk="1" fontAlgn="auto" hangingPunct="1">
              <a:spcBef>
                <a:spcPts val="0"/>
              </a:spcBef>
              <a:spcAft>
                <a:spcPts val="0"/>
              </a:spcAft>
              <a:defRPr/>
            </a:pPr>
            <a:r>
              <a:rPr lang="en-US" altLang="zh-CN" sz="800" b="1" kern="0" dirty="0">
                <a:solidFill>
                  <a:srgbClr val="FFFFFF"/>
                </a:solidFill>
              </a:rPr>
              <a:t>Flag maintenance &amp; spectrum @</a:t>
            </a:r>
            <a:r>
              <a:rPr lang="en-US" altLang="zh-CN" sz="800" b="1" kern="0" dirty="0" err="1">
                <a:solidFill>
                  <a:srgbClr val="FFFFFF"/>
                </a:solidFill>
              </a:rPr>
              <a:t>nwm</a:t>
            </a:r>
            <a:endParaRPr lang="en-US" sz="800" b="1" kern="0" dirty="0">
              <a:solidFill>
                <a:srgbClr val="FFFFFF"/>
              </a:solidFill>
              <a:latin typeface="+mj-ea"/>
              <a:ea typeface="+mj-ea"/>
              <a:cs typeface="+mn-cs"/>
            </a:endParaRPr>
          </a:p>
        </p:txBody>
      </p:sp>
      <p:sp>
        <p:nvSpPr>
          <p:cNvPr id="102" name="文本框 101"/>
          <p:cNvSpPr txBox="1"/>
          <p:nvPr/>
        </p:nvSpPr>
        <p:spPr>
          <a:xfrm>
            <a:off x="2342197" y="3968472"/>
            <a:ext cx="1665841" cy="246221"/>
          </a:xfrm>
          <a:prstGeom prst="rect">
            <a:avLst/>
          </a:prstGeom>
          <a:noFill/>
        </p:spPr>
        <p:txBody>
          <a:bodyPr wrap="none" rtlCol="0">
            <a:spAutoFit/>
          </a:bodyPr>
          <a:lstStyle/>
          <a:p>
            <a:r>
              <a:rPr lang="en-US" sz="1000" b="1" dirty="0">
                <a:latin typeface="+mj-ea"/>
                <a:ea typeface="+mj-ea"/>
              </a:rPr>
              <a:t>NWM flag process Slide #16</a:t>
            </a:r>
          </a:p>
        </p:txBody>
      </p:sp>
      <p:sp>
        <p:nvSpPr>
          <p:cNvPr id="98" name="文本框 97"/>
          <p:cNvSpPr txBox="1"/>
          <p:nvPr/>
        </p:nvSpPr>
        <p:spPr>
          <a:xfrm>
            <a:off x="9712193" y="4098943"/>
            <a:ext cx="667170" cy="246221"/>
          </a:xfrm>
          <a:prstGeom prst="rect">
            <a:avLst/>
          </a:prstGeom>
          <a:noFill/>
        </p:spPr>
        <p:txBody>
          <a:bodyPr wrap="none" rtlCol="0">
            <a:spAutoFit/>
          </a:bodyPr>
          <a:lstStyle/>
          <a:p>
            <a:r>
              <a:rPr lang="en-US" sz="1000" b="1" dirty="0">
                <a:latin typeface="+mj-ea"/>
                <a:ea typeface="+mj-ea"/>
              </a:rPr>
              <a:t>Slide #18</a:t>
            </a:r>
          </a:p>
        </p:txBody>
      </p:sp>
      <p:sp>
        <p:nvSpPr>
          <p:cNvPr id="103" name="文本框 102"/>
          <p:cNvSpPr txBox="1"/>
          <p:nvPr/>
        </p:nvSpPr>
        <p:spPr>
          <a:xfrm>
            <a:off x="9906920" y="5723173"/>
            <a:ext cx="1494320" cy="246221"/>
          </a:xfrm>
          <a:prstGeom prst="rect">
            <a:avLst/>
          </a:prstGeom>
          <a:solidFill>
            <a:srgbClr val="1E9657"/>
          </a:solidFill>
        </p:spPr>
        <p:txBody>
          <a:bodyPr wrap="none" rtlCol="0">
            <a:spAutoFit/>
          </a:bodyPr>
          <a:lstStyle/>
          <a:p>
            <a:r>
              <a:rPr lang="en-US" sz="1000" b="1" dirty="0">
                <a:solidFill>
                  <a:schemeClr val="bg1"/>
                </a:solidFill>
                <a:latin typeface="+mj-ea"/>
                <a:ea typeface="+mj-ea"/>
              </a:rPr>
              <a:t>Meeting room: Slide #22</a:t>
            </a:r>
          </a:p>
        </p:txBody>
      </p:sp>
      <p:sp>
        <p:nvSpPr>
          <p:cNvPr id="104" name="文本框 103"/>
          <p:cNvSpPr txBox="1"/>
          <p:nvPr/>
        </p:nvSpPr>
        <p:spPr>
          <a:xfrm>
            <a:off x="4741635" y="4695485"/>
            <a:ext cx="756465" cy="338554"/>
          </a:xfrm>
          <a:prstGeom prst="rect">
            <a:avLst/>
          </a:prstGeom>
          <a:gradFill flip="none" rotWithShape="1">
            <a:gsLst>
              <a:gs pos="2000">
                <a:srgbClr val="1E9657"/>
              </a:gs>
              <a:gs pos="100000">
                <a:srgbClr val="92D050"/>
              </a:gs>
            </a:gsLst>
            <a:lin ang="0" scaled="1"/>
            <a:tileRect/>
          </a:gradFill>
          <a:effectLst>
            <a:outerShdw blurRad="50800" dist="38100" dir="2700000" algn="tl" rotWithShape="0">
              <a:prstClr val="black">
                <a:alpha val="40000"/>
              </a:prstClr>
            </a:outerShdw>
          </a:effectLst>
        </p:spPr>
        <p:txBody>
          <a:bodyPr wrap="square" rtlCol="0">
            <a:spAutoFit/>
          </a:bodyPr>
          <a:lstStyle/>
          <a:p>
            <a:r>
              <a:rPr lang="en-US" sz="800" b="1" dirty="0">
                <a:solidFill>
                  <a:schemeClr val="bg1"/>
                </a:solidFill>
                <a:latin typeface="+mj-ea"/>
                <a:ea typeface="+mj-ea"/>
              </a:rPr>
              <a:t>VC elections: Slide #23</a:t>
            </a:r>
          </a:p>
        </p:txBody>
      </p:sp>
    </p:spTree>
    <p:extLst>
      <p:ext uri="{BB962C8B-B14F-4D97-AF65-F5344CB8AC3E}">
        <p14:creationId xmlns:p14="http://schemas.microsoft.com/office/powerpoint/2010/main" val="116471630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3gpp">
  <a:themeElements>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lnDef>
  </a:objectDefaults>
  <a:extraClrSchemeLst>
    <a:extraClrScheme>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2552158F8185D44A8848B98AEA319AF" ma:contentTypeVersion="12" ma:contentTypeDescription="Create a new document." ma:contentTypeScope="" ma:versionID="6a36ef4f892f86ce52de6a1653dbd950">
  <xsd:schema xmlns:xsd="http://www.w3.org/2001/XMLSchema" xmlns:xs="http://www.w3.org/2001/XMLSchema" xmlns:p="http://schemas.microsoft.com/office/2006/metadata/properties" xmlns:ns3="a915fe38-2618-47b6-8303-829fb71466d5" xmlns:ns4="23d77754-4ccc-4c57-9291-cab09e81894a" targetNamespace="http://schemas.microsoft.com/office/2006/metadata/properties" ma:root="true" ma:fieldsID="f7034ffd361f586299d0e2788fe1325b" ns3:_="" ns4:_="">
    <xsd:import namespace="a915fe38-2618-47b6-8303-829fb71466d5"/>
    <xsd:import namespace="23d77754-4ccc-4c57-9291-cab09e81894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15fe38-2618-47b6-8303-829fb71466d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d77754-4ccc-4c57-9291-cab09e81894a"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F070948-0CB2-4F99-ACC8-E715860BC6B9}">
  <ds:schemaRefs>
    <ds:schemaRef ds:uri="http://schemas.microsoft.com/sharepoint/v3/contenttype/forms"/>
  </ds:schemaRefs>
</ds:datastoreItem>
</file>

<file path=customXml/itemProps2.xml><?xml version="1.0" encoding="utf-8"?>
<ds:datastoreItem xmlns:ds="http://schemas.openxmlformats.org/officeDocument/2006/customXml" ds:itemID="{874266F6-0ED4-4E4E-9B55-710101289C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15fe38-2618-47b6-8303-829fb71466d5"/>
    <ds:schemaRef ds:uri="23d77754-4ccc-4c57-9291-cab09e81894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5C68143-B530-4487-9EA7-5BCC5970B48F}">
  <ds:schemaRefs>
    <ds:schemaRef ds:uri="http://schemas.microsoft.com/office/2006/documentManagement/types"/>
    <ds:schemaRef ds:uri="http://schemas.openxmlformats.org/package/2006/metadata/core-properties"/>
    <ds:schemaRef ds:uri="http://www.w3.org/XML/1998/namespace"/>
    <ds:schemaRef ds:uri="a915fe38-2618-47b6-8303-829fb71466d5"/>
    <ds:schemaRef ds:uri="http://schemas.microsoft.com/office/infopath/2007/PartnerControls"/>
    <ds:schemaRef ds:uri="http://purl.org/dc/dcmitype/"/>
    <ds:schemaRef ds:uri="http://purl.org/dc/terms/"/>
    <ds:schemaRef ds:uri="23d77754-4ccc-4c57-9291-cab09e81894a"/>
    <ds:schemaRef ds:uri="http://schemas.microsoft.com/office/2006/metadata/properties"/>
    <ds:schemaRef ds:uri="http://purl.org/dc/elements/1.1/"/>
  </ds:schemaRefs>
</ds:datastoreItem>
</file>

<file path=docMetadata/LabelInfo.xml><?xml version="1.0" encoding="utf-8"?>
<clbl:labelList xmlns:clbl="http://schemas.microsoft.com/office/2020/mipLabelMetadata">
  <clbl:label id="{46c98d88-e344-4ed4-8496-4ed7712e255d}" enabled="0" method="" siteId="{46c98d88-e344-4ed4-8496-4ed7712e255d}" removed="1"/>
</clbl:labelList>
</file>

<file path=docProps/app.xml><?xml version="1.0" encoding="utf-8"?>
<Properties xmlns="http://schemas.openxmlformats.org/officeDocument/2006/extended-properties" xmlns:vt="http://schemas.openxmlformats.org/officeDocument/2006/docPropsVTypes">
  <Template/>
  <TotalTime>359114</TotalTime>
  <Words>2905</Words>
  <Application>Microsoft Office PowerPoint</Application>
  <PresentationFormat>宽屏</PresentationFormat>
  <Paragraphs>398</Paragraphs>
  <Slides>10</Slides>
  <Notes>1</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10</vt:i4>
      </vt:variant>
    </vt:vector>
  </HeadingPairs>
  <TitlesOfParts>
    <vt:vector size="18" baseType="lpstr">
      <vt:lpstr>黑体</vt:lpstr>
      <vt:lpstr>宋体</vt:lpstr>
      <vt:lpstr>微软雅黑</vt:lpstr>
      <vt:lpstr>Arial</vt:lpstr>
      <vt:lpstr>Arial Black</vt:lpstr>
      <vt:lpstr>Calibri</vt:lpstr>
      <vt:lpstr>Times New Roman</vt:lpstr>
      <vt:lpstr>3gpp</vt:lpstr>
      <vt:lpstr>RAN4#108 meeting schedule</vt:lpstr>
      <vt:lpstr>Monday</vt:lpstr>
      <vt:lpstr>Tuesday</vt:lpstr>
      <vt:lpstr>Wednesday</vt:lpstr>
      <vt:lpstr>Thursday</vt:lpstr>
      <vt:lpstr>Friday</vt:lpstr>
      <vt:lpstr>Appendix</vt:lpstr>
      <vt:lpstr>RAN4 Vice Chair elections</vt:lpstr>
      <vt:lpstr>General Aspects </vt:lpstr>
      <vt:lpstr>Meeting rooms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RAN4#94 E-meeting Arrangements and Guidelines</dc:title>
  <dc:creator>Administrator</dc:creator>
  <cp:keywords>CTPClassification=CTP_NT</cp:keywords>
  <cp:lastModifiedBy>Huawei</cp:lastModifiedBy>
  <cp:revision>1742</cp:revision>
  <cp:lastPrinted>2016-09-15T08:31:35Z</cp:lastPrinted>
  <dcterms:created xsi:type="dcterms:W3CDTF">2009-11-27T05:15:11Z</dcterms:created>
  <dcterms:modified xsi:type="dcterms:W3CDTF">2023-08-22T22:15:35Z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SCPROP">
    <vt:lpwstr>NSCCustomProperty</vt:lpwstr>
  </property>
  <property fmtid="{D5CDD505-2E9C-101B-9397-08002B2CF9AE}" pid="3" name="TitusGUID">
    <vt:lpwstr>6f9c0495-a83c-462b-8664-67016d5bf2d5</vt:lpwstr>
  </property>
  <property fmtid="{D5CDD505-2E9C-101B-9397-08002B2CF9AE}" pid="4" name="CTP_TimeStamp">
    <vt:lpwstr>2020-06-04 10:01:06Z</vt:lpwstr>
  </property>
  <property fmtid="{D5CDD505-2E9C-101B-9397-08002B2CF9AE}" pid="5" name="CTP_BU">
    <vt:lpwstr>NA</vt:lpwstr>
  </property>
  <property fmtid="{D5CDD505-2E9C-101B-9397-08002B2CF9AE}" pid="6" name="CTP_IDSID">
    <vt:lpwstr>NA</vt:lpwstr>
  </property>
  <property fmtid="{D5CDD505-2E9C-101B-9397-08002B2CF9AE}" pid="7" name="CTP_WWID">
    <vt:lpwstr>NA</vt:lpwstr>
  </property>
  <property fmtid="{D5CDD505-2E9C-101B-9397-08002B2CF9AE}" pid="8" name="CTPClassification">
    <vt:lpwstr>CTP_NT</vt:lpwstr>
  </property>
  <property fmtid="{D5CDD505-2E9C-101B-9397-08002B2CF9AE}" pid="9" name="ContentTypeId">
    <vt:lpwstr>0x010100F2552158F8185D44A8848B98AEA319AF</vt:lpwstr>
  </property>
  <property fmtid="{D5CDD505-2E9C-101B-9397-08002B2CF9AE}" pid="10" name="_2015_ms_pID_725343">
    <vt:lpwstr>(3)IINqA5sRhzMOVA3ndlsyGVPtF3irgTk1zxOGQfDe9rZOC40E9mvMM/Tf/Tfp8uOlcVqrA2dk
QHaxtHLBx2lNpnMAxmclqpSxpBNc5m6IjkZ19k5Y3l7uN+NyvDwkJFX3CMV415aPOCx3alj2
8NRzcjW1VnvBz9Cqxw55iqjSoJG9cjPBD+Gnf74eM8anymAh+7LJnOowZ0sdrZMiFIRE8BxA
GKiKVP8o6NEhxfef69</vt:lpwstr>
  </property>
  <property fmtid="{D5CDD505-2E9C-101B-9397-08002B2CF9AE}" pid="11" name="_2015_ms_pID_7253431">
    <vt:lpwstr>kssF9S9Fzd2VarzBc9mpyLzm9NhWQ77w8dvFFwAqi5RovY6SShhLtC
5iP25LA1b1ngr8SITxZTV/l4xpBs9V/T8m9zesRSderBJdbpgfa0MTudIltKY0VO5hbmh6Mm
CrqZ1/8Io5hNLWCuly1zQ85qB6zoQtyv/BaToBsw/+9M/uKWzZ4OIJzF/WFfoIB7F1lIc4CI
CN7qbfihK26WztfcEqKaLKoyh/Xe6/xp+HRz</vt:lpwstr>
  </property>
  <property fmtid="{D5CDD505-2E9C-101B-9397-08002B2CF9AE}" pid="12" name="_2015_ms_pID_7253432">
    <vt:lpwstr>8Q==</vt:lpwstr>
  </property>
  <property fmtid="{D5CDD505-2E9C-101B-9397-08002B2CF9AE}" pid="13" name="_readonly">
    <vt:lpwstr/>
  </property>
  <property fmtid="{D5CDD505-2E9C-101B-9397-08002B2CF9AE}" pid="14" name="_change">
    <vt:lpwstr/>
  </property>
  <property fmtid="{D5CDD505-2E9C-101B-9397-08002B2CF9AE}" pid="15" name="_full-control">
    <vt:lpwstr/>
  </property>
  <property fmtid="{D5CDD505-2E9C-101B-9397-08002B2CF9AE}" pid="16" name="sflag">
    <vt:lpwstr>1692742053</vt:lpwstr>
  </property>
</Properties>
</file>