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5"/>
  </p:notesMasterIdLst>
  <p:handoutMasterIdLst>
    <p:handoutMasterId r:id="rId16"/>
  </p:handoutMasterIdLst>
  <p:sldIdLst>
    <p:sldId id="934" r:id="rId5"/>
    <p:sldId id="1003" r:id="rId6"/>
    <p:sldId id="1004" r:id="rId7"/>
    <p:sldId id="1005" r:id="rId8"/>
    <p:sldId id="1008" r:id="rId9"/>
    <p:sldId id="1007" r:id="rId10"/>
    <p:sldId id="1011" r:id="rId11"/>
    <p:sldId id="1014" r:id="rId12"/>
    <p:sldId id="1012" r:id="rId13"/>
    <p:sldId id="1013" r:id="rId14"/>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0F3F8"/>
    <a:srgbClr val="D1DAE9"/>
    <a:srgbClr val="1E9657"/>
    <a:srgbClr val="72AF2F"/>
    <a:srgbClr val="B1D254"/>
    <a:srgbClr val="FF3300"/>
    <a:srgbClr val="000000"/>
    <a:srgbClr val="0000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994" autoAdjust="0"/>
    <p:restoredTop sz="96424" autoAdjust="0"/>
  </p:normalViewPr>
  <p:slideViewPr>
    <p:cSldViewPr snapToGrid="0">
      <p:cViewPr varScale="1">
        <p:scale>
          <a:sx n="130" d="100"/>
          <a:sy n="130" d="100"/>
        </p:scale>
        <p:origin x="104" y="46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459FDB58-73C4-413E-BB6C-BBE882DFCE1B}" type="slidenum">
              <a:rPr lang="en-GB" altLang="en-US" smtClean="0"/>
              <a:pPr/>
              <a:t>3</a:t>
            </a:fld>
            <a:endParaRPr lang="en-GB" altLang="en-US" dirty="0"/>
          </a:p>
        </p:txBody>
      </p:sp>
    </p:spTree>
    <p:extLst>
      <p:ext uri="{BB962C8B-B14F-4D97-AF65-F5344CB8AC3E}">
        <p14:creationId xmlns:p14="http://schemas.microsoft.com/office/powerpoint/2010/main" val="220047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xmlns=""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xmlns=""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3gpp.org/news-events/elections"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help.3gpp.org/index.php?title=3GPP_voting_tool"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RAN4#108 meeting schedule</a:t>
            </a:r>
          </a:p>
        </p:txBody>
      </p:sp>
      <p:sp>
        <p:nvSpPr>
          <p:cNvPr id="5" name="Subtitle 4">
            <a:extLst>
              <a:ext uri="{FF2B5EF4-FFF2-40B4-BE49-F238E27FC236}">
                <a16:creationId xmlns:a16="http://schemas.microsoft.com/office/drawing/2014/main" xmlns=""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Haijie Qiu, </a:t>
            </a:r>
            <a:r>
              <a:rPr lang="en-US" dirty="0"/>
              <a:t>Andrey </a:t>
            </a:r>
            <a:r>
              <a:rPr lang="en-US" altLang="zh-CN" dirty="0"/>
              <a:t>Chervyakov</a:t>
            </a:r>
            <a:r>
              <a:rPr lang="en-US" dirty="0"/>
              <a:t> </a:t>
            </a:r>
            <a:endParaRPr lang="en-US" dirty="0">
              <a:latin typeface="+mj-ea"/>
              <a:ea typeface="+mj-ea"/>
            </a:endParaRPr>
          </a:p>
        </p:txBody>
      </p:sp>
      <p:sp>
        <p:nvSpPr>
          <p:cNvPr id="6" name="TextBox 1">
            <a:extLst>
              <a:ext uri="{FF2B5EF4-FFF2-40B4-BE49-F238E27FC236}">
                <a16:creationId xmlns:a16="http://schemas.microsoft.com/office/drawing/2014/main" xmlns=""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#108	</a:t>
            </a:r>
            <a:endParaRPr lang="en-US" sz="1400" dirty="0">
              <a:latin typeface="微软雅黑" panose="020B0503020204020204" pitchFamily="34" charset="-122"/>
              <a:ea typeface="微软雅黑" panose="020B0503020204020204" pitchFamily="34" charset="-122"/>
            </a:endParaRPr>
          </a:p>
          <a:p>
            <a:r>
              <a:rPr lang="fr-FR" sz="1400" b="1" dirty="0">
                <a:latin typeface="微软雅黑" panose="020B0503020204020204" pitchFamily="34" charset="-122"/>
                <a:ea typeface="微软雅黑" panose="020B0503020204020204" pitchFamily="34" charset="-122"/>
              </a:rPr>
              <a:t>Toulouse, France, August 21 – August 25, 2023</a:t>
            </a:r>
            <a:endParaRPr lang="en-US" sz="1400" b="1" dirty="0">
              <a:latin typeface="微软雅黑" panose="020B0503020204020204" pitchFamily="34" charset="-122"/>
              <a:ea typeface="微软雅黑" panose="020B0503020204020204" pitchFamily="34" charset="-122"/>
            </a:endParaRPr>
          </a:p>
          <a:p>
            <a:r>
              <a:rPr lang="en-US" sz="1400" b="1" dirty="0">
                <a:latin typeface="微软雅黑" panose="020B0503020204020204" pitchFamily="34" charset="-122"/>
                <a:ea typeface="微软雅黑" panose="020B0503020204020204" pitchFamily="34" charset="-122"/>
              </a:rPr>
              <a:t>Agenda Item: 2</a:t>
            </a:r>
            <a:endParaRPr lang="en-US"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5197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6094382" y="2502709"/>
            <a:ext cx="6022101" cy="2865403"/>
          </a:xfrm>
          <a:prstGeom prst="rect">
            <a:avLst/>
          </a:prstGeom>
        </p:spPr>
      </p:pic>
      <p:pic>
        <p:nvPicPr>
          <p:cNvPr id="5" name="图片 4"/>
          <p:cNvPicPr>
            <a:picLocks noChangeAspect="1"/>
          </p:cNvPicPr>
          <p:nvPr/>
        </p:nvPicPr>
        <p:blipFill>
          <a:blip r:embed="rId3"/>
          <a:stretch>
            <a:fillRect/>
          </a:stretch>
        </p:blipFill>
        <p:spPr>
          <a:xfrm>
            <a:off x="401652" y="2502709"/>
            <a:ext cx="5452217" cy="3906667"/>
          </a:xfrm>
          <a:prstGeom prst="rect">
            <a:avLst/>
          </a:prstGeom>
        </p:spPr>
      </p:pic>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4905286" cy="1726253"/>
          </a:xfrm>
        </p:spPr>
        <p:txBody>
          <a:bodyPr/>
          <a:lstStyle/>
          <a:p>
            <a:pPr marL="342882" lvl="2" indent="-342882">
              <a:spcBef>
                <a:spcPts val="0"/>
              </a:spcBef>
              <a:spcAft>
                <a:spcPts val="600"/>
              </a:spcAft>
              <a:buBlip>
                <a:blip r:embed="rId4"/>
              </a:buBlip>
            </a:pPr>
            <a:r>
              <a:rPr lang="en-US" altLang="zh-CN" sz="1400" dirty="0">
                <a:cs typeface="+mn-cs"/>
              </a:rPr>
              <a:t>RAN4 meeting rooms: @ MEETE</a:t>
            </a:r>
          </a:p>
          <a:p>
            <a:pPr lvl="1">
              <a:spcBef>
                <a:spcPts val="0"/>
              </a:spcBef>
              <a:spcAft>
                <a:spcPts val="600"/>
              </a:spcAft>
            </a:pPr>
            <a:r>
              <a:rPr lang="en-GB" altLang="zh-CN" sz="1200" dirty="0"/>
              <a:t>Main </a:t>
            </a:r>
            <a:r>
              <a:rPr lang="en-GB" altLang="zh-CN" sz="1200" dirty="0" err="1"/>
              <a:t>Sessi</a:t>
            </a:r>
            <a:r>
              <a:rPr lang="en-US" altLang="zh-CN" sz="1200" dirty="0"/>
              <a:t>on: Room 7-8-9 (350) on 1</a:t>
            </a:r>
            <a:r>
              <a:rPr lang="en-US" altLang="zh-CN" sz="1200" baseline="30000" dirty="0"/>
              <a:t>st</a:t>
            </a:r>
            <a:r>
              <a:rPr lang="en-US" altLang="zh-CN" sz="1200" dirty="0"/>
              <a:t> Floor</a:t>
            </a:r>
            <a:endParaRPr lang="en-GB" altLang="zh-CN" sz="1200" dirty="0"/>
          </a:p>
          <a:p>
            <a:pPr lvl="1">
              <a:spcBef>
                <a:spcPts val="0"/>
              </a:spcBef>
              <a:spcAft>
                <a:spcPts val="600"/>
              </a:spcAft>
            </a:pPr>
            <a:r>
              <a:rPr lang="en-GB" altLang="zh-CN" sz="1200" dirty="0"/>
              <a:t>RRM Session: </a:t>
            </a:r>
            <a:r>
              <a:rPr lang="en-US" altLang="zh-CN" sz="1200" dirty="0"/>
              <a:t>Room 4B (150) on the Ground Floor</a:t>
            </a:r>
            <a:endParaRPr lang="en-GB" altLang="zh-CN" sz="1200" dirty="0"/>
          </a:p>
          <a:p>
            <a:pPr lvl="1">
              <a:spcBef>
                <a:spcPts val="0"/>
              </a:spcBef>
              <a:spcAft>
                <a:spcPts val="600"/>
              </a:spcAft>
            </a:pPr>
            <a:r>
              <a:rPr lang="en-US" altLang="zh-CN" sz="1200" dirty="0" err="1"/>
              <a:t>BSRF_Demod_test</a:t>
            </a:r>
            <a:r>
              <a:rPr lang="en-US" altLang="zh-CN" sz="1200" dirty="0"/>
              <a:t>: Room 3 (80) on the 1</a:t>
            </a:r>
            <a:r>
              <a:rPr lang="en-US" altLang="zh-CN" sz="1200" baseline="30000" dirty="0"/>
              <a:t>st</a:t>
            </a:r>
            <a:r>
              <a:rPr lang="en-US" altLang="zh-CN" sz="1200" dirty="0"/>
              <a:t> Floor</a:t>
            </a:r>
            <a:endParaRPr lang="en-GB" altLang="zh-CN" sz="1200" dirty="0">
              <a:solidFill>
                <a:srgbClr val="000000"/>
              </a:solidFill>
              <a:latin typeface="Arial" panose="020B0604020202020204" pitchFamily="34" charset="0"/>
            </a:endParaRP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 name="椭圆 1"/>
          <p:cNvSpPr/>
          <p:nvPr/>
        </p:nvSpPr>
        <p:spPr bwMode="auto">
          <a:xfrm>
            <a:off x="2478421" y="3060682"/>
            <a:ext cx="1375731" cy="1263489"/>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0" name="Content Placeholder 2">
            <a:extLst>
              <a:ext uri="{FF2B5EF4-FFF2-40B4-BE49-F238E27FC236}">
                <a16:creationId xmlns:a16="http://schemas.microsoft.com/office/drawing/2014/main" xmlns="" id="{B1BE6906-4FA3-42DA-8E86-BA4DD12F41A6}"/>
              </a:ext>
            </a:extLst>
          </p:cNvPr>
          <p:cNvSpPr txBox="1">
            <a:spLocks/>
          </p:cNvSpPr>
          <p:nvPr/>
        </p:nvSpPr>
        <p:spPr bwMode="auto">
          <a:xfrm>
            <a:off x="6161456" y="1273321"/>
            <a:ext cx="4905286" cy="1726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82" indent="-342882" algn="l" rtl="0" eaLnBrk="0" fontAlgn="base" hangingPunct="0">
              <a:spcBef>
                <a:spcPct val="20000"/>
              </a:spcBef>
              <a:spcAft>
                <a:spcPct val="0"/>
              </a:spcAft>
              <a:buBlip>
                <a:blip r:embed="rId4"/>
              </a:buBlip>
              <a:defRPr sz="2800">
                <a:solidFill>
                  <a:schemeClr val="tx1"/>
                </a:solidFill>
                <a:latin typeface="微软雅黑" panose="020B0503020204020204" pitchFamily="34" charset="-122"/>
                <a:ea typeface="微软雅黑" panose="020B0503020204020204" pitchFamily="34" charset="-122"/>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微软雅黑" panose="020B0503020204020204" pitchFamily="34" charset="-122"/>
                <a:ea typeface="微软雅黑" panose="020B0503020204020204" pitchFamily="34" charset="-122"/>
              </a:defRPr>
            </a:lvl2pPr>
            <a:lvl3pPr marL="1142943"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3pPr>
            <a:lvl4pPr marL="1600121"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4pPr>
            <a:lvl5pPr marL="2057298"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a:lstStyle>
          <a:p>
            <a:pPr marL="342882" lvl="2" indent="-342882">
              <a:spcBef>
                <a:spcPts val="0"/>
              </a:spcBef>
              <a:spcAft>
                <a:spcPts val="600"/>
              </a:spcAft>
              <a:buFont typeface="Arial" charset="0"/>
              <a:buBlip>
                <a:blip r:embed="rId4"/>
              </a:buBlip>
            </a:pPr>
            <a:r>
              <a:rPr lang="en-US" altLang="zh-CN" sz="1400" kern="0" dirty="0">
                <a:cs typeface="+mn-cs"/>
              </a:rPr>
              <a:t>RAN4 ad hoc meeting room: @ MEETE</a:t>
            </a:r>
          </a:p>
          <a:p>
            <a:pPr lvl="1">
              <a:spcBef>
                <a:spcPts val="0"/>
              </a:spcBef>
              <a:spcAft>
                <a:spcPts val="600"/>
              </a:spcAft>
            </a:pPr>
            <a:r>
              <a:rPr lang="en-GB" altLang="zh-CN" sz="1200" kern="0" dirty="0">
                <a:solidFill>
                  <a:srgbClr val="000000"/>
                </a:solidFill>
                <a:latin typeface="Arial" panose="020B0604020202020204" pitchFamily="34" charset="0"/>
              </a:rPr>
              <a:t>Ad hoc room: RAN4 offline session (50) on the 1</a:t>
            </a:r>
            <a:r>
              <a:rPr lang="en-GB" altLang="zh-CN" sz="1200" kern="0" baseline="30000" dirty="0">
                <a:solidFill>
                  <a:srgbClr val="000000"/>
                </a:solidFill>
                <a:latin typeface="Arial" panose="020B0604020202020204" pitchFamily="34" charset="0"/>
              </a:rPr>
              <a:t>st</a:t>
            </a:r>
            <a:r>
              <a:rPr lang="en-GB" altLang="zh-CN" sz="1200" kern="0" dirty="0">
                <a:solidFill>
                  <a:srgbClr val="000000"/>
                </a:solidFill>
                <a:latin typeface="Arial" panose="020B0604020202020204" pitchFamily="34" charset="0"/>
              </a:rPr>
              <a:t> floor</a:t>
            </a:r>
            <a:endParaRPr lang="en-US" altLang="zh-CN" sz="1200" kern="0" dirty="0"/>
          </a:p>
          <a:p>
            <a:pPr marL="0" indent="0">
              <a:spcBef>
                <a:spcPts val="0"/>
              </a:spcBef>
              <a:spcAft>
                <a:spcPts val="600"/>
              </a:spcAft>
              <a:buFontTx/>
              <a:buNone/>
            </a:pPr>
            <a:endParaRPr lang="en-US" altLang="zh-CN" sz="1600" kern="0" dirty="0"/>
          </a:p>
        </p:txBody>
      </p:sp>
      <p:sp>
        <p:nvSpPr>
          <p:cNvPr id="12" name="椭圆 11"/>
          <p:cNvSpPr/>
          <p:nvPr/>
        </p:nvSpPr>
        <p:spPr bwMode="auto">
          <a:xfrm>
            <a:off x="9291414" y="3482341"/>
            <a:ext cx="1375731" cy="1923724"/>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4" name="椭圆 13"/>
          <p:cNvSpPr/>
          <p:nvPr/>
        </p:nvSpPr>
        <p:spPr bwMode="auto">
          <a:xfrm>
            <a:off x="7498081" y="3482341"/>
            <a:ext cx="731520" cy="1885771"/>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3" name="TextBox 6">
            <a:extLst>
              <a:ext uri="{FF2B5EF4-FFF2-40B4-BE49-F238E27FC236}">
                <a16:creationId xmlns:a16="http://schemas.microsoft.com/office/drawing/2014/main" xmlns="" id="{7A7DECDA-0D52-4175-869B-DA423C8BD8D9}"/>
              </a:ext>
            </a:extLst>
          </p:cNvPr>
          <p:cNvSpPr txBox="1"/>
          <p:nvPr/>
        </p:nvSpPr>
        <p:spPr>
          <a:xfrm>
            <a:off x="3265865" y="4324171"/>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RRM Session</a:t>
            </a:r>
            <a:endParaRPr lang="en-GB" sz="1400" b="1" dirty="0">
              <a:solidFill>
                <a:schemeClr val="bg1"/>
              </a:solidFill>
              <a:latin typeface="+mj-ea"/>
              <a:ea typeface="+mj-ea"/>
            </a:endParaRPr>
          </a:p>
        </p:txBody>
      </p:sp>
      <p:sp>
        <p:nvSpPr>
          <p:cNvPr id="15" name="TextBox 6">
            <a:extLst>
              <a:ext uri="{FF2B5EF4-FFF2-40B4-BE49-F238E27FC236}">
                <a16:creationId xmlns:a16="http://schemas.microsoft.com/office/drawing/2014/main" xmlns="" id="{7A7DECDA-0D52-4175-869B-DA423C8BD8D9}"/>
              </a:ext>
            </a:extLst>
          </p:cNvPr>
          <p:cNvSpPr txBox="1"/>
          <p:nvPr/>
        </p:nvSpPr>
        <p:spPr>
          <a:xfrm>
            <a:off x="9401470" y="5550774"/>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Main Session</a:t>
            </a:r>
            <a:endParaRPr lang="en-GB" sz="1400" b="1" dirty="0">
              <a:solidFill>
                <a:schemeClr val="bg1"/>
              </a:solidFill>
              <a:latin typeface="+mj-ea"/>
              <a:ea typeface="+mj-ea"/>
            </a:endParaRPr>
          </a:p>
        </p:txBody>
      </p:sp>
      <p:sp>
        <p:nvSpPr>
          <p:cNvPr id="16" name="TextBox 6">
            <a:extLst>
              <a:ext uri="{FF2B5EF4-FFF2-40B4-BE49-F238E27FC236}">
                <a16:creationId xmlns:a16="http://schemas.microsoft.com/office/drawing/2014/main" xmlns="" id="{7A7DECDA-0D52-4175-869B-DA423C8BD8D9}"/>
              </a:ext>
            </a:extLst>
          </p:cNvPr>
          <p:cNvSpPr txBox="1"/>
          <p:nvPr/>
        </p:nvSpPr>
        <p:spPr>
          <a:xfrm>
            <a:off x="7338464" y="5550774"/>
            <a:ext cx="1596692" cy="523220"/>
          </a:xfrm>
          <a:prstGeom prst="rect">
            <a:avLst/>
          </a:prstGeom>
          <a:solidFill>
            <a:srgbClr val="C00000"/>
          </a:solidFill>
        </p:spPr>
        <p:txBody>
          <a:bodyPr wrap="square" rtlCol="0">
            <a:spAutoFit/>
          </a:bodyPr>
          <a:lstStyle/>
          <a:p>
            <a:r>
              <a:rPr lang="en-US" sz="1400" b="1" dirty="0" err="1">
                <a:solidFill>
                  <a:schemeClr val="bg1"/>
                </a:solidFill>
                <a:latin typeface="+mj-ea"/>
                <a:ea typeface="+mj-ea"/>
              </a:rPr>
              <a:t>BSRF_Demod_Test</a:t>
            </a:r>
            <a:r>
              <a:rPr lang="en-US" sz="1400" b="1" dirty="0">
                <a:solidFill>
                  <a:schemeClr val="bg1"/>
                </a:solidFill>
                <a:latin typeface="+mj-ea"/>
                <a:ea typeface="+mj-ea"/>
              </a:rPr>
              <a:t> Session</a:t>
            </a:r>
            <a:endParaRPr lang="en-GB" sz="1400" b="1" dirty="0">
              <a:solidFill>
                <a:schemeClr val="bg1"/>
              </a:solidFill>
              <a:latin typeface="+mj-ea"/>
              <a:ea typeface="+mj-ea"/>
            </a:endParaRPr>
          </a:p>
        </p:txBody>
      </p:sp>
      <p:sp>
        <p:nvSpPr>
          <p:cNvPr id="17" name="椭圆 16"/>
          <p:cNvSpPr/>
          <p:nvPr/>
        </p:nvSpPr>
        <p:spPr bwMode="auto">
          <a:xfrm>
            <a:off x="6035128" y="2600823"/>
            <a:ext cx="1025009" cy="980165"/>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8" name="TextBox 6">
            <a:extLst>
              <a:ext uri="{FF2B5EF4-FFF2-40B4-BE49-F238E27FC236}">
                <a16:creationId xmlns:a16="http://schemas.microsoft.com/office/drawing/2014/main" xmlns="" id="{7A7DECDA-0D52-4175-869B-DA423C8BD8D9}"/>
              </a:ext>
            </a:extLst>
          </p:cNvPr>
          <p:cNvSpPr txBox="1"/>
          <p:nvPr/>
        </p:nvSpPr>
        <p:spPr>
          <a:xfrm>
            <a:off x="5695005" y="3660623"/>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Ad hoc room</a:t>
            </a:r>
            <a:endParaRPr lang="en-GB" sz="1400" b="1" dirty="0">
              <a:solidFill>
                <a:schemeClr val="bg1"/>
              </a:solidFill>
              <a:latin typeface="+mj-ea"/>
              <a:ea typeface="+mj-ea"/>
            </a:endParaRPr>
          </a:p>
        </p:txBody>
      </p:sp>
    </p:spTree>
    <p:extLst>
      <p:ext uri="{BB962C8B-B14F-4D97-AF65-F5344CB8AC3E}">
        <p14:creationId xmlns:p14="http://schemas.microsoft.com/office/powerpoint/2010/main" val="3876318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Monday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2426660898"/>
              </p:ext>
            </p:extLst>
          </p:nvPr>
        </p:nvGraphicFramePr>
        <p:xfrm>
          <a:off x="285750" y="1273321"/>
          <a:ext cx="11670462" cy="4511040"/>
        </p:xfrm>
        <a:graphic>
          <a:graphicData uri="http://schemas.openxmlformats.org/drawingml/2006/table">
            <a:tbl>
              <a:tblPr/>
              <a:tblGrid>
                <a:gridCol w="781050">
                  <a:extLst>
                    <a:ext uri="{9D8B030D-6E8A-4147-A177-3AD203B41FA5}">
                      <a16:colId xmlns:a16="http://schemas.microsoft.com/office/drawing/2014/main" xmlns="" val="20000"/>
                    </a:ext>
                  </a:extLst>
                </a:gridCol>
                <a:gridCol w="277200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168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9:00-9:20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 Opening of the meeting </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 Approval of the agenda</a:t>
                      </a: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 Letters / reports from other groups / meetings</a:t>
                      </a:r>
                    </a:p>
                    <a:p>
                      <a:pPr marL="0" marR="0" lvl="0" indent="0" algn="l" defTabSz="914400" rtl="0" eaLnBrk="1" fontAlgn="t" latinLnBrk="0" hangingPunct="1">
                        <a:lnSpc>
                          <a:spcPct val="100000"/>
                        </a:lnSpc>
                        <a:spcBef>
                          <a:spcPct val="0"/>
                        </a:spcBef>
                        <a:spcAft>
                          <a:spcPct val="0"/>
                        </a:spcAft>
                        <a:buClrTx/>
                        <a:buSzTx/>
                        <a:buFontTx/>
                        <a:buNone/>
                        <a:tabLst/>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AI 13 R4-2311288</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GB"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1"/>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[109] LTE_NR_HPUE_FWVM AI 7.16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[110]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HPUE_Basket_EN</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-DC AI 7.17 (28)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[111]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HPUE_Basket_Intra</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-CA_TDD AI 7.18 (3), AI 7.19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[112]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HPUE_Basket_inter</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-CA_SUL AI 7.20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[113]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HPUE_Basket_FDD</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7.21 (3), AI 7.22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[114] LTE_NR_Other_WI AI 7.14 (4)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Rel-18 RRM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[206] NR_ENDC_ RF_FR1_enh2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[218] NR_FR1_lessthan_5MHz_BW (12)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a:t>
                      </a:r>
                      <a:r>
                        <a:rPr lang="en-US" sz="800" b="1" i="0" u="none" strike="noStrike" kern="1200" dirty="0" err="1">
                          <a:solidFill>
                            <a:srgbClr val="0000FF"/>
                          </a:solidFill>
                          <a:effectLst/>
                          <a:latin typeface="微软雅黑" panose="020B0503020204020204" pitchFamily="34" charset="-122"/>
                          <a:ea typeface="微软雅黑" panose="020B0503020204020204" pitchFamily="34" charset="-122"/>
                          <a:cs typeface="+mn-cs"/>
                        </a:rPr>
                        <a:t>Demod</a:t>
                      </a:r>
                      <a:endPar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dirty="0">
                          <a:solidFill>
                            <a:srgbClr val="000000"/>
                          </a:solidFill>
                          <a:effectLst/>
                          <a:latin typeface="微软雅黑" panose="020B0503020204020204" pitchFamily="34" charset="-122"/>
                          <a:ea typeface="微软雅黑" panose="020B0503020204020204" pitchFamily="34" charset="-122"/>
                        </a:rPr>
                        <a:t>[108][322] NR_FR2_multiRX_DL_Demod AI 8.7.4 (22)</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[144]</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[145] NR_cov_enh2_part1/2 Chaired by Xiang Gao (Huawei)</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2"/>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[114] LTE_NR_Other_WI AI 7.23 (2), AI 7.24 (3), AI 7.25 (3), 7.26 (11), 7.27 (3), AI 9.2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[118] NR_FDD_ULn28_DLn75_n76 AI 7.32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[119] US_900MHz AI 7.33 (30)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[120] NR_NTN_channel_30MHz AI 7.34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l-NL"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[121] LTE_terr_bcast_bands_UERF AI 9.3.3 (2)</a:t>
                      </a:r>
                      <a:endPar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[207] FR2_multiRx_part1 (35)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[208] FR2_multiRx_part2 (31)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[108][326] NR_demod_enh3_Part1 AI 8.18.1 (32)</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[108][327] NR_demod_enh3_Part2 AI 8.18.2 (4)</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[142] NR_MC_enh_UERF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Shan Yang (China Telecom)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7"/>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:00-14:30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Election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u="none" dirty="0">
                        <a:solidFill>
                          <a:schemeClr val="bg2">
                            <a:lumMod val="50000"/>
                          </a:schemeClr>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3"/>
                  </a:ext>
                </a:extLst>
              </a:tr>
              <a:tr h="4684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[116] NR_700800900_combo_enh AI 7.30 (25)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[125] FS_NR_sub1GHz_combo_enh AI 8.3 (7)</a:t>
                      </a:r>
                    </a:p>
                    <a:p>
                      <a:pPr marL="0" marR="0" lvl="0" indent="0" algn="l" defTabSz="914400" rtl="0" eaLnBrk="1" fontAlgn="t" latinLnBrk="0" hangingPunct="1">
                        <a:lnSpc>
                          <a:spcPct val="100000"/>
                        </a:lnSpc>
                        <a:spcBef>
                          <a:spcPct val="0"/>
                        </a:spcBef>
                        <a:spcAft>
                          <a:spcPct val="0"/>
                        </a:spcAft>
                        <a:buClrTx/>
                        <a:buSzTx/>
                        <a:buFontTx/>
                        <a:buNone/>
                        <a:tabLst/>
                        <a:defRPr/>
                      </a:pPr>
                      <a:endPar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Non-spectrum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 FR2_multiRx_UERF_part1 AI 8.7.1 (3), AI 8.7.2 (4), AI 8.7.2.2 (12)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[215] NR_HST_FR2_enh_part1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[216] NR_HST_FR2_enh_part2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[235] NR_IDC_enh (7)</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FR2-2 BS conformance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[108][302] NR_ext_to_71GHz_BSRF_Maintenance AI 5.2.6.1, 5.2.6.2 (19)</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pt-BR" sz="800" b="0" i="0" u="none" strike="noStrike" dirty="0">
                          <a:solidFill>
                            <a:srgbClr val="000000"/>
                          </a:solidFill>
                          <a:effectLst/>
                          <a:latin typeface="微软雅黑" panose="020B0503020204020204" pitchFamily="34" charset="-122"/>
                          <a:ea typeface="微软雅黑" panose="020B0503020204020204" pitchFamily="34" charset="-122"/>
                        </a:rPr>
                        <a:t>[108][332] LS_NTN_R5-233672 AI 10.2.3 (10)</a:t>
                      </a: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[108][309] NR_NTN_enh_Part1 AI 8.26.1 (9)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NR Mobility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enh</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WI</a:t>
                      </a:r>
                      <a:b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Chaired by Qiming Li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4"/>
                  </a:ext>
                </a:extLst>
              </a:tr>
              <a:tr h="31547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[133] FR2_multiRx_UERF_part2 AI 8.7.2.1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FR2_enh_req_Ph3_part1 AI 8.6.1 (1), AI 8.6.3 (21)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[214] NonCol_intraB_ENDC_NR_CA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[217] NR_ATG (29)</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[108][311] NR_NTN_enh_Part3 AI 8.26.2 (11)</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[108][310] NR_NTN_enh_Part2 AI 8.26.3 (2)</a:t>
                      </a:r>
                      <a:endPar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BS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108][322] NR_FR2_multiRX_DL_Demod </a:t>
                      </a:r>
                      <a:r>
                        <a:rPr lang="en-GB"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Chaired by Jahidur Rahman (Qualcomm)</a:t>
                      </a:r>
                      <a:endPar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5"/>
                  </a:ext>
                </a:extLst>
              </a:tr>
              <a:tr h="4552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-19:20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[143] </a:t>
                      </a:r>
                      <a:r>
                        <a:rPr kumimoji="0" lang="en-GB" altLang="zh-CN" sz="800" b="0" i="0" u="none" strike="noStrike" kern="1200" cap="none" normalizeH="0" baseline="0" dirty="0" err="1">
                          <a:ln>
                            <a:noFill/>
                          </a:ln>
                          <a:solidFill>
                            <a:srgbClr val="FF0000"/>
                          </a:solidFill>
                          <a:effectLst/>
                          <a:latin typeface="微软雅黑" panose="020B0503020204020204" pitchFamily="34" charset="-122"/>
                          <a:ea typeface="微软雅黑" panose="020B0503020204020204" pitchFamily="34" charset="-122"/>
                          <a:cs typeface="+mn-cs"/>
                        </a:rPr>
                        <a:t>NR_NTN_enh_UERF</a:t>
                      </a:r>
                      <a:r>
                        <a:rPr kumimoji="0" lang="en-GB"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dirty="0" err="1">
                          <a:ln>
                            <a:noFill/>
                          </a:ln>
                          <a:solidFill>
                            <a:srgbClr val="FF0000"/>
                          </a:solidFill>
                          <a:effectLst/>
                          <a:latin typeface="微软雅黑" panose="020B0503020204020204" pitchFamily="34" charset="-122"/>
                          <a:ea typeface="微软雅黑" panose="020B0503020204020204" pitchFamily="34" charset="-122"/>
                          <a:cs typeface="+mn-cs"/>
                        </a:rPr>
                        <a:t>Fei</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err="1">
                          <a:ln>
                            <a:noFill/>
                          </a:ln>
                          <a:solidFill>
                            <a:srgbClr val="FF0000"/>
                          </a:solidFill>
                          <a:effectLst/>
                          <a:latin typeface="微软雅黑" panose="020B0503020204020204" pitchFamily="34" charset="-122"/>
                          <a:ea typeface="微软雅黑" panose="020B0503020204020204" pitchFamily="34" charset="-122"/>
                          <a:cs typeface="+mn-cs"/>
                        </a:rPr>
                        <a:t>Xue</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 (ZTE)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MGs enhancement WI </a:t>
                      </a:r>
                      <a:b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Chaired by </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rPr>
                        <a:t>Ato Yu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(MediaTek)</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BS Ad hoc: </a:t>
                      </a:r>
                      <a:r>
                        <a:rPr lang="nn-NO" sz="800" b="0" i="0" u="none" strike="noStrike" dirty="0">
                          <a:solidFill>
                            <a:srgbClr val="000000"/>
                          </a:solidFill>
                          <a:effectLst/>
                          <a:latin typeface="微软雅黑" panose="020B0503020204020204" pitchFamily="34" charset="-122"/>
                          <a:ea typeface="微软雅黑" panose="020B0503020204020204" pitchFamily="34" charset="-122"/>
                        </a:rPr>
                        <a:t>[108][329] FS_NR_FR2_OTA_enh Chaired by Bin Han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BS Ad hoc: </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[108][319] RF_FR1_enh2_Demod_Part1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Chaired by Tricia Li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5906355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Tuesday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3932685256"/>
              </p:ext>
            </p:extLst>
          </p:nvPr>
        </p:nvGraphicFramePr>
        <p:xfrm>
          <a:off x="281221" y="1273320"/>
          <a:ext cx="11674991" cy="2702415"/>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276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mj-ea"/>
                          <a:ea typeface="+mj-ea"/>
                          <a:cs typeface="+mn-cs"/>
                        </a:rPr>
                        <a:t>[130] FR2_enh_req_Ph3_part1 AI 8.6.1 (1), AI 8.6.3 (</a:t>
                      </a:r>
                      <a:r>
                        <a:rPr kumimoji="0" lang="fr-FR" altLang="zh-CN" sz="800" b="0" i="0" u="none" strike="noStrike" kern="1200" cap="none" normalizeH="0" baseline="0" dirty="0" err="1">
                          <a:ln>
                            <a:noFill/>
                          </a:ln>
                          <a:solidFill>
                            <a:schemeClr val="tx1"/>
                          </a:solidFill>
                          <a:effectLst/>
                          <a:latin typeface="+mj-ea"/>
                          <a:ea typeface="+mj-ea"/>
                          <a:cs typeface="+mn-cs"/>
                        </a:rPr>
                        <a:t>Cont</a:t>
                      </a:r>
                      <a:r>
                        <a:rPr kumimoji="0" lang="fr-FR" altLang="zh-CN" sz="800" b="0" i="0" u="none" strike="noStrike" kern="1200" cap="none" normalizeH="0" baseline="0" dirty="0">
                          <a:ln>
                            <a:noFill/>
                          </a:ln>
                          <a:solidFill>
                            <a:schemeClr val="tx1"/>
                          </a:solidFill>
                          <a:effectLst/>
                          <a:latin typeface="+mj-ea"/>
                          <a:ea typeface="+mj-ea"/>
                          <a:cs typeface="+mn-cs"/>
                        </a:rPr>
                        <a: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mj-ea"/>
                          <a:ea typeface="+mj-ea"/>
                          <a:cs typeface="+mn-cs"/>
                        </a:rPr>
                        <a:t>[131] FR2_enh_req_Ph3_part2 AI 8.6.2 (14)</a:t>
                      </a:r>
                      <a:endParaRPr kumimoji="0" lang="it-IT" altLang="zh-CN" sz="800" b="0" i="0" u="none" strike="noStrike" kern="1200" cap="none" normalizeH="0" baseline="0" dirty="0">
                        <a:ln>
                          <a:noFill/>
                        </a:ln>
                        <a:solidFill>
                          <a:schemeClr val="tx1"/>
                        </a:solidFill>
                        <a:effectLst/>
                        <a:latin typeface="+mj-ea"/>
                        <a:ea typeface="+mj-ea"/>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mj-ea"/>
                          <a:ea typeface="+mj-ea"/>
                          <a:cs typeface="+mn-cs"/>
                        </a:rPr>
                        <a:t>[146] NR_MIMO_evo_DL_UL_UERF AI 8.29.2 (12)</a:t>
                      </a:r>
                      <a:endParaRPr kumimoji="0" lang="en-GB" altLang="zh-CN" sz="800" b="0" i="0" u="none" strike="noStrike" kern="1200" cap="none" normalizeH="0" baseline="0" dirty="0">
                        <a:ln>
                          <a:noFill/>
                        </a:ln>
                        <a:solidFill>
                          <a:schemeClr val="tx1"/>
                        </a:solidFill>
                        <a:effectLst/>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algn="just">
                        <a:spcBef>
                          <a:spcPts val="0"/>
                        </a:spcBef>
                        <a:spcAft>
                          <a:spcPts val="0"/>
                        </a:spcAft>
                      </a:pPr>
                      <a:r>
                        <a:rPr lang="nn-NO" sz="800">
                          <a:solidFill>
                            <a:srgbClr val="FF0000"/>
                          </a:solidFill>
                          <a:effectLst/>
                          <a:latin typeface="+mj-ea"/>
                          <a:ea typeface="+mj-ea"/>
                        </a:rPr>
                        <a:t>[211] NR_MG_enh2_part1 (43)</a:t>
                      </a:r>
                      <a:endParaRPr lang="en-IE" sz="800">
                        <a:solidFill>
                          <a:srgbClr val="FF0000"/>
                        </a:solidFill>
                        <a:effectLst/>
                        <a:latin typeface="+mj-ea"/>
                        <a:ea typeface="+mj-ea"/>
                      </a:endParaRPr>
                    </a:p>
                    <a:p>
                      <a:pPr marL="0" marR="0" algn="just">
                        <a:spcBef>
                          <a:spcPts val="0"/>
                        </a:spcBef>
                        <a:spcAft>
                          <a:spcPts val="0"/>
                        </a:spcAft>
                      </a:pPr>
                      <a:r>
                        <a:rPr lang="nn-NO" sz="800">
                          <a:solidFill>
                            <a:srgbClr val="FF0000"/>
                          </a:solidFill>
                          <a:effectLst/>
                          <a:latin typeface="+mj-ea"/>
                          <a:ea typeface="+mj-ea"/>
                        </a:rPr>
                        <a:t>[212] NR_MG_enh2_part2 (31)</a:t>
                      </a:r>
                      <a:endParaRPr lang="en-IE" sz="800">
                        <a:solidFill>
                          <a:srgbClr val="FF0000"/>
                        </a:solidFill>
                        <a:effectLst/>
                        <a:latin typeface="+mj-ea"/>
                        <a:ea typeface="+mj-ea"/>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sz="800" b="1" i="0" u="none" strike="noStrike" kern="1200" dirty="0">
                          <a:solidFill>
                            <a:srgbClr val="0000FF"/>
                          </a:solidFill>
                          <a:effectLst/>
                          <a:latin typeface="+mj-ea"/>
                          <a:ea typeface="+mj-ea"/>
                          <a:cs typeface="+mn-cs"/>
                        </a:rPr>
                        <a:t>R18 RF</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kern="1200" dirty="0">
                          <a:solidFill>
                            <a:srgbClr val="000000"/>
                          </a:solidFill>
                          <a:effectLst/>
                          <a:latin typeface="+mj-ea"/>
                          <a:ea typeface="+mj-ea"/>
                          <a:cs typeface="+mn-cs"/>
                        </a:rPr>
                        <a:t>[108][306] FS_NR_duplex_evo_Part1 AI 8.19.1, 8.19.2.2.1, 8.19.2.2.2, 8.19.2.3, 8.19.3 (28)</a:t>
                      </a:r>
                    </a:p>
                    <a:p>
                      <a:pPr algn="l" fontAlgn="ctr"/>
                      <a:endParaRPr lang="en-US" sz="800" b="0" i="0" u="none" strike="noStrike" dirty="0">
                        <a:solidFill>
                          <a:srgbClr val="000000"/>
                        </a:solidFill>
                        <a:effectLst/>
                        <a:latin typeface="+mj-ea"/>
                        <a:ea typeface="+mj-ea"/>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chemeClr val="tx1"/>
                          </a:solidFill>
                          <a:latin typeface="+mj-ea"/>
                          <a:ea typeface="+mj-ea"/>
                        </a:rPr>
                        <a:t>RRM </a:t>
                      </a:r>
                      <a:r>
                        <a:rPr kumimoji="1" lang="fr-FR" altLang="ja-JP" sz="800" b="1" i="0" u="none" baseline="0" dirty="0" err="1">
                          <a:solidFill>
                            <a:schemeClr val="tx1"/>
                          </a:solidFill>
                          <a:latin typeface="+mj-ea"/>
                          <a:ea typeface="+mj-ea"/>
                        </a:rPr>
                        <a:t>Ad-hoc</a:t>
                      </a:r>
                      <a:r>
                        <a:rPr kumimoji="1" lang="fr-FR" altLang="ja-JP" sz="800" b="1" i="0" u="none" baseline="0" dirty="0">
                          <a:solidFill>
                            <a:schemeClr val="tx1"/>
                          </a:solidFill>
                          <a:latin typeface="+mj-ea"/>
                          <a:ea typeface="+mj-ea"/>
                        </a:rPr>
                        <a:t>:</a:t>
                      </a:r>
                      <a:r>
                        <a:rPr kumimoji="1" lang="ru-RU" altLang="ja-JP" sz="800" b="1" i="0" u="none" baseline="0" dirty="0">
                          <a:solidFill>
                            <a:schemeClr val="tx1"/>
                          </a:solidFill>
                          <a:latin typeface="+mj-ea"/>
                          <a:ea typeface="+mj-ea"/>
                        </a:rPr>
                        <a:t> </a:t>
                      </a:r>
                      <a:r>
                        <a:rPr kumimoji="0" lang="en-US" altLang="zh-CN" sz="800" b="0" i="0" u="none" strike="noStrike" kern="1200" cap="none" normalizeH="0" baseline="0" dirty="0">
                          <a:ln>
                            <a:noFill/>
                          </a:ln>
                          <a:solidFill>
                            <a:schemeClr val="tx1"/>
                          </a:solidFill>
                          <a:effectLst/>
                          <a:latin typeface="+mj-ea"/>
                          <a:ea typeface="+mj-ea"/>
                          <a:cs typeface="Calibri" panose="020F0502020204030204" pitchFamily="34" charset="0"/>
                        </a:rPr>
                        <a:t>R18 NR FR2 multi-Rx chain WI Chaired by Qian Yang (vivo)</a:t>
                      </a:r>
                      <a:endParaRPr kumimoji="1" lang="fr-FR" altLang="ja-JP" sz="800" b="0" i="0" kern="1200" dirty="0">
                        <a:solidFill>
                          <a:schemeClr val="tx1"/>
                        </a:solidFill>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11</a:t>
                      </a:r>
                      <a:r>
                        <a:rPr kumimoji="0" lang="en-US" altLang="zh-CN" sz="800" b="1" i="0" u="none" strike="noStrike" kern="1200" cap="none" normalizeH="0" baseline="0" dirty="0">
                          <a:ln>
                            <a:noFill/>
                          </a:ln>
                          <a:solidFill>
                            <a:schemeClr val="tx1"/>
                          </a:solidFill>
                          <a:effectLst/>
                          <a:latin typeface="+mj-ea"/>
                          <a:ea typeface="+mj-ea"/>
                          <a:cs typeface="+mn-cs"/>
                        </a:rPr>
                        <a:t>:00-13:00</a:t>
                      </a:r>
                      <a:endParaRPr kumimoji="0" lang="en-US" altLang="en-US" sz="800" b="1" i="0" u="none" strike="noStrike" kern="1200" cap="none" normalizeH="0" baseline="0" dirty="0">
                        <a:ln>
                          <a:noFill/>
                        </a:ln>
                        <a:solidFill>
                          <a:schemeClr val="tx1"/>
                        </a:solidFill>
                        <a:effectLst/>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mj-ea"/>
                          <a:ea typeface="+mj-ea"/>
                          <a:cs typeface="+mn-cs"/>
                        </a:rPr>
                        <a:t>[129] NR_channel_raster_enh AI 8.5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mj-ea"/>
                          <a:ea typeface="+mj-ea"/>
                          <a:cs typeface="+mn-cs"/>
                        </a:rPr>
                        <a:t>[142] NR_MC_enh_UERF AI 8.23.1 (2), AI 8.23.2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mj-ea"/>
                          <a:ea typeface="+mj-ea"/>
                          <a:cs typeface="+mn-cs"/>
                        </a:rPr>
                        <a:t>[124] FS_SimBC AI 8.1 (20)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algn="just">
                        <a:spcBef>
                          <a:spcPts val="0"/>
                        </a:spcBef>
                        <a:spcAft>
                          <a:spcPts val="0"/>
                        </a:spcAft>
                      </a:pPr>
                      <a:r>
                        <a:rPr lang="en-US" sz="800" dirty="0">
                          <a:solidFill>
                            <a:srgbClr val="FF0000"/>
                          </a:solidFill>
                          <a:effectLst/>
                          <a:latin typeface="+mj-ea"/>
                          <a:ea typeface="+mj-ea"/>
                        </a:rPr>
                        <a:t>[223] NR_Mob_enh2_part1 (56)</a:t>
                      </a:r>
                      <a:endParaRPr lang="en-IE" sz="800" dirty="0">
                        <a:solidFill>
                          <a:srgbClr val="FF0000"/>
                        </a:solidFill>
                        <a:effectLst/>
                        <a:latin typeface="+mj-ea"/>
                        <a:ea typeface="+mj-ea"/>
                      </a:endParaRPr>
                    </a:p>
                    <a:p>
                      <a:pPr marL="0" marR="0" algn="just">
                        <a:spcBef>
                          <a:spcPts val="0"/>
                        </a:spcBef>
                        <a:spcAft>
                          <a:spcPts val="0"/>
                        </a:spcAft>
                      </a:pPr>
                      <a:r>
                        <a:rPr lang="en-US" sz="800" dirty="0">
                          <a:solidFill>
                            <a:srgbClr val="FF0000"/>
                          </a:solidFill>
                          <a:effectLst/>
                          <a:latin typeface="+mj-ea"/>
                          <a:ea typeface="+mj-ea"/>
                        </a:rPr>
                        <a:t>[224] NR_Mob_enh2_part2 (31)</a:t>
                      </a:r>
                      <a:endParaRPr lang="en-IE" sz="800" dirty="0">
                        <a:solidFill>
                          <a:srgbClr val="FF0000"/>
                        </a:solidFill>
                        <a:effectLst/>
                        <a:latin typeface="+mj-ea"/>
                        <a:ea typeface="+mj-ea"/>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lang="en-US" sz="800" b="0" i="0" u="none" strike="noStrike" kern="1200" dirty="0">
                          <a:solidFill>
                            <a:srgbClr val="000000"/>
                          </a:solidFill>
                          <a:effectLst/>
                          <a:latin typeface="+mj-ea"/>
                          <a:ea typeface="+mj-ea"/>
                          <a:cs typeface="+mn-cs"/>
                        </a:rPr>
                        <a:t>[108][307] FS_NR_duplex_evo_Part2 AI 8.19.2.2.3, 8.19.2.2.4, 8.19.2.4 (9)</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dirty="0">
                          <a:solidFill>
                            <a:srgbClr val="000000"/>
                          </a:solidFill>
                          <a:effectLst/>
                          <a:latin typeface="+mj-ea"/>
                          <a:ea typeface="+mj-ea"/>
                        </a:rPr>
                        <a:t>[108][308] FS_NR_duplex_evo_Part3</a:t>
                      </a:r>
                      <a:r>
                        <a:rPr lang="en-US" sz="800" b="0" i="0" u="none" strike="noStrike" kern="1200" dirty="0">
                          <a:solidFill>
                            <a:srgbClr val="000000"/>
                          </a:solidFill>
                          <a:effectLst/>
                          <a:latin typeface="+mj-ea"/>
                          <a:ea typeface="+mj-ea"/>
                          <a:cs typeface="+mn-cs"/>
                        </a:rPr>
                        <a:t> AI 8.19.2.1 (16)</a:t>
                      </a:r>
                      <a:endParaRPr lang="en-US" sz="800" b="0" i="0" u="none" strike="noStrike" dirty="0">
                        <a:solidFill>
                          <a:srgbClr val="000000"/>
                        </a:solidFill>
                        <a:effectLst/>
                        <a:latin typeface="+mj-ea"/>
                        <a:ea typeface="+mj-ea"/>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mj-ea"/>
                          <a:ea typeface="+mj-ea"/>
                        </a:rPr>
                        <a:t>BS Ad hoc:  </a:t>
                      </a:r>
                      <a:r>
                        <a:rPr lang="nn-NO" altLang="ja-JP" sz="800" b="0" i="0" u="none" strike="noStrike" kern="1200" dirty="0">
                          <a:solidFill>
                            <a:srgbClr val="000000"/>
                          </a:solidFill>
                          <a:effectLst/>
                          <a:latin typeface="+mj-ea"/>
                          <a:ea typeface="+mj-ea"/>
                          <a:cs typeface="+mn-cs"/>
                        </a:rPr>
                        <a:t>[108][330] NR_FR1_TRP_TRS_enh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13</a:t>
                      </a:r>
                      <a:r>
                        <a:rPr kumimoji="0" lang="en-US" altLang="zh-CN" sz="800" b="1" i="0" u="none" strike="noStrike" kern="1200" cap="none" normalizeH="0" baseline="0" dirty="0">
                          <a:ln>
                            <a:noFill/>
                          </a:ln>
                          <a:solidFill>
                            <a:schemeClr val="tx1"/>
                          </a:solidFill>
                          <a:effectLst/>
                          <a:latin typeface="+mj-ea"/>
                          <a:ea typeface="+mj-ea"/>
                          <a:cs typeface="+mn-cs"/>
                        </a:rPr>
                        <a:t>:00</a:t>
                      </a:r>
                      <a:r>
                        <a:rPr kumimoji="0" lang="en-US" altLang="en-US" sz="800" b="1" i="0" u="none" strike="noStrike" kern="1200" cap="none" normalizeH="0" baseline="0" dirty="0">
                          <a:ln>
                            <a:noFill/>
                          </a:ln>
                          <a:solidFill>
                            <a:schemeClr val="tx1"/>
                          </a:solidFill>
                          <a:effectLst/>
                          <a:latin typeface="+mj-ea"/>
                          <a:ea typeface="+mj-ea"/>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mj-ea"/>
                          <a:ea typeface="+mj-ea"/>
                          <a:cs typeface="+mn-cs"/>
                        </a:rPr>
                        <a:t>RAN4 Vice Chair Election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14</a:t>
                      </a:r>
                      <a:r>
                        <a:rPr kumimoji="0" lang="en-US" altLang="zh-CN" sz="800" b="1" i="0" u="none" strike="noStrike" kern="1200" cap="none" normalizeH="0" baseline="0" dirty="0">
                          <a:ln>
                            <a:noFill/>
                          </a:ln>
                          <a:solidFill>
                            <a:schemeClr val="tx1"/>
                          </a:solidFill>
                          <a:effectLst/>
                          <a:latin typeface="+mj-ea"/>
                          <a:ea typeface="+mj-ea"/>
                          <a:cs typeface="+mn-cs"/>
                        </a:rPr>
                        <a:t>:30</a:t>
                      </a:r>
                      <a:r>
                        <a:rPr kumimoji="0" lang="en-US" altLang="en-US" sz="800" b="1" i="0" u="none" strike="noStrike" kern="1200" cap="none" normalizeH="0" baseline="0" dirty="0">
                          <a:ln>
                            <a:noFill/>
                          </a:ln>
                          <a:solidFill>
                            <a:schemeClr val="tx1"/>
                          </a:solidFill>
                          <a:effectLst/>
                          <a:latin typeface="+mj-ea"/>
                          <a:ea typeface="+mj-ea"/>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mj-ea"/>
                          <a:ea typeface="+mj-ea"/>
                          <a:cs typeface="+mn-cs"/>
                        </a:rPr>
                        <a:t>[126] FR1_enh2_part1 AI 8.4.1.3 (21)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mj-ea"/>
                          <a:ea typeface="+mj-ea"/>
                          <a:cs typeface="+mn-cs"/>
                        </a:rPr>
                        <a:t>[127] FR1_enh2_part2 AI 8.4.1.1 (9)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mj-ea"/>
                          <a:ea typeface="+mj-ea"/>
                          <a:cs typeface="+mn-cs"/>
                        </a:rPr>
                        <a:t>[128] FR1_enh2_part3 AI 8.4.1.2 (13)</a:t>
                      </a:r>
                      <a:endParaRPr kumimoji="0" lang="en-GB" altLang="zh-CN" sz="800" b="0" i="0" u="none" strike="noStrike" kern="1200" cap="none" normalizeH="0" baseline="0" dirty="0">
                        <a:ln>
                          <a:noFill/>
                        </a:ln>
                        <a:solidFill>
                          <a:schemeClr val="tx1"/>
                        </a:solidFill>
                        <a:effectLst/>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mj-ea"/>
                          <a:ea typeface="+mj-ea"/>
                          <a:cs typeface="+mn-cs"/>
                        </a:rPr>
                        <a:t> </a:t>
                      </a:r>
                      <a:r>
                        <a:rPr kumimoji="0" lang="nn-NO" sz="800" b="0" i="0" u="none" strike="noStrike" kern="1200" cap="none" normalizeH="0" baseline="0" noProof="0" dirty="0">
                          <a:ln>
                            <a:noFill/>
                          </a:ln>
                          <a:solidFill>
                            <a:srgbClr val="FF0000"/>
                          </a:solidFill>
                          <a:effectLst/>
                          <a:latin typeface="+mj-ea"/>
                          <a:ea typeface="+mj-ea"/>
                          <a:cs typeface="+mn-cs"/>
                        </a:rPr>
                        <a:t>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FF0000"/>
                          </a:solidFill>
                          <a:effectLst/>
                          <a:latin typeface="+mj-ea"/>
                          <a:ea typeface="+mj-ea"/>
                          <a:cs typeface="+mn-cs"/>
                        </a:rPr>
                        <a:t> [209] NR_RRM_enh3_part1 (26)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FF0000"/>
                          </a:solidFill>
                          <a:effectLst/>
                          <a:latin typeface="+mj-ea"/>
                          <a:ea typeface="+mj-ea"/>
                          <a:cs typeface="+mn-cs"/>
                        </a:rPr>
                        <a:t> [210] NR_RRM_enh3_part2 (6)</a:t>
                      </a: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nn-NO" sz="800" b="1" i="0" u="none" strike="noStrike" kern="1200" dirty="0">
                          <a:solidFill>
                            <a:srgbClr val="0000FF"/>
                          </a:solidFill>
                          <a:effectLst/>
                          <a:latin typeface="+mj-ea"/>
                          <a:ea typeface="+mj-ea"/>
                          <a:cs typeface="+mn-cs"/>
                        </a:rPr>
                        <a:t>R18 Demod</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000000"/>
                          </a:solidFill>
                          <a:effectLst/>
                          <a:latin typeface="+mj-ea"/>
                          <a:ea typeface="+mj-ea"/>
                          <a:cs typeface="+mn-cs"/>
                        </a:rPr>
                        <a:t>[108][325] NR_ATG_Demod AI 8.13.5 (25)</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000000"/>
                          </a:solidFill>
                          <a:effectLst/>
                          <a:latin typeface="+mj-ea"/>
                          <a:ea typeface="+mj-ea"/>
                          <a:cs typeface="+mn-cs"/>
                        </a:rPr>
                        <a:t>[108][323] NonCol_intraB_ENDC_NR_CA_Demod AI 8.11.4 (8)</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mj-ea"/>
                          <a:ea typeface="+mj-ea"/>
                          <a:cs typeface="+mn-cs"/>
                        </a:rPr>
                        <a:t>BS Ad hoc: </a:t>
                      </a:r>
                      <a:r>
                        <a:rPr lang="fr-FR" altLang="ja-JP" sz="800" b="0" i="0" u="none" strike="noStrike" kern="1200" dirty="0">
                          <a:solidFill>
                            <a:srgbClr val="000000"/>
                          </a:solidFill>
                          <a:effectLst/>
                          <a:latin typeface="+mj-ea"/>
                          <a:ea typeface="+mj-ea"/>
                          <a:cs typeface="+mn-cs"/>
                        </a:rPr>
                        <a:t>[108][331] </a:t>
                      </a:r>
                      <a:r>
                        <a:rPr lang="fr-FR" altLang="ja-JP" sz="800" b="0" i="0" u="none" strike="noStrike" kern="1200" dirty="0" err="1">
                          <a:solidFill>
                            <a:srgbClr val="000000"/>
                          </a:solidFill>
                          <a:effectLst/>
                          <a:latin typeface="+mj-ea"/>
                          <a:ea typeface="+mj-ea"/>
                          <a:cs typeface="+mn-cs"/>
                        </a:rPr>
                        <a:t>NR_MIMO_OTA_enh</a:t>
                      </a:r>
                      <a:r>
                        <a:rPr lang="fr-FR" altLang="ja-JP" sz="800" b="0" i="0" u="none" strike="noStrike" kern="1200" dirty="0">
                          <a:solidFill>
                            <a:srgbClr val="000000"/>
                          </a:solidFill>
                          <a:effectLst/>
                          <a:latin typeface="+mj-ea"/>
                          <a:ea typeface="+mj-ea"/>
                          <a:cs typeface="+mn-cs"/>
                        </a:rPr>
                        <a:t> </a:t>
                      </a:r>
                      <a:r>
                        <a:rPr lang="en-US" altLang="zh-CN" sz="800" b="0" i="0" u="none" strike="noStrike" kern="1200" dirty="0">
                          <a:solidFill>
                            <a:srgbClr val="000000"/>
                          </a:solidFill>
                          <a:effectLst/>
                          <a:latin typeface="+mj-ea"/>
                          <a:ea typeface="+mj-ea"/>
                          <a:cs typeface="+mn-cs"/>
                        </a:rPr>
                        <a:t>Chaired by Xuan Yi (CAICT)</a:t>
                      </a:r>
                      <a:endParaRPr lang="fr-FR" altLang="ja-JP" sz="800" b="0" i="0" u="none" strike="noStrike" kern="1200" dirty="0">
                        <a:solidFill>
                          <a:srgbClr val="000000"/>
                        </a:solidFill>
                        <a:effectLst/>
                        <a:latin typeface="+mj-ea"/>
                        <a:ea typeface="+mj-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dirty="0">
                        <a:solidFill>
                          <a:schemeClr val="tx1"/>
                        </a:solidFill>
                        <a:highlight>
                          <a:srgbClr val="FFFF00"/>
                        </a:highlight>
                        <a:latin typeface="+mj-ea"/>
                        <a:ea typeface="+mj-ea"/>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mj-ea"/>
                          <a:ea typeface="+mj-ea"/>
                          <a:cs typeface="+mn-cs"/>
                        </a:rPr>
                        <a:t>[134] NonCol_intraB AI 8.11.1 (2), AI 8.11.2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mj-ea"/>
                          <a:ea typeface="+mj-ea"/>
                          <a:cs typeface="+mn-cs"/>
                        </a:rPr>
                        <a:t>[115] NR_3Tx-4Rx_WI AI 7.28 (3), AI 7.29 (35)</a:t>
                      </a:r>
                      <a:endParaRPr kumimoji="0" lang="fr-FR" altLang="zh-CN" sz="800" b="0" i="0" u="none" strike="noStrike" kern="1200" cap="none" normalizeH="0" baseline="0" dirty="0">
                        <a:ln>
                          <a:noFill/>
                        </a:ln>
                        <a:solidFill>
                          <a:schemeClr val="tx1"/>
                        </a:solidFill>
                        <a:effectLst/>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mj-ea"/>
                          <a:ea typeface="+mj-ea"/>
                          <a:cs typeface="+mn-cs"/>
                        </a:rPr>
                        <a:t>[213] NR_BWP_wor (40)</a:t>
                      </a:r>
                    </a:p>
                    <a:p>
                      <a:pPr marL="0" marR="0" lvl="0" indent="0" algn="l" defTabSz="914354" rtl="0" eaLnBrk="1" fontAlgn="ctr"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dirty="0">
                        <a:ln>
                          <a:noFill/>
                        </a:ln>
                        <a:solidFill>
                          <a:schemeClr val="tx1"/>
                        </a:solidFill>
                        <a:effectLst/>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en-US" sz="800" b="0" i="0" u="none" strike="noStrike" kern="1200" dirty="0">
                          <a:solidFill>
                            <a:srgbClr val="000000"/>
                          </a:solidFill>
                          <a:effectLst/>
                          <a:latin typeface="+mj-ea"/>
                          <a:ea typeface="+mj-ea"/>
                          <a:cs typeface="+mn-cs"/>
                        </a:rPr>
                        <a:t>[108][319] RF_FR1_enh2_Demod_Part1 AI 8.4.3.1 (41)</a:t>
                      </a:r>
                    </a:p>
                    <a:p>
                      <a:pPr algn="l" fontAlgn="ctr"/>
                      <a:r>
                        <a:rPr lang="en-US" sz="800" b="0" i="0" u="none" strike="noStrike" kern="1200" dirty="0">
                          <a:solidFill>
                            <a:srgbClr val="000000"/>
                          </a:solidFill>
                          <a:effectLst/>
                          <a:latin typeface="+mj-ea"/>
                          <a:ea typeface="+mj-ea"/>
                          <a:cs typeface="+mn-cs"/>
                        </a:rPr>
                        <a:t>[108][320] RF_FR1_enh2_Demod_Part2 8.4.3.2 (8)</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mj-ea"/>
                          <a:ea typeface="+mj-ea"/>
                          <a:cs typeface="+mn-cs"/>
                        </a:rPr>
                        <a:t>Main Ad hoc: </a:t>
                      </a:r>
                      <a:r>
                        <a:rPr kumimoji="0" lang="en-GB" altLang="zh-CN" sz="800" b="0" i="0" u="none" strike="noStrike" kern="1200" cap="none" normalizeH="0" baseline="0" dirty="0">
                          <a:ln>
                            <a:noFill/>
                          </a:ln>
                          <a:solidFill>
                            <a:schemeClr val="tx1"/>
                          </a:solidFill>
                          <a:effectLst/>
                          <a:latin typeface="+mj-ea"/>
                          <a:ea typeface="+mj-ea"/>
                          <a:cs typeface="+mn-cs"/>
                        </a:rPr>
                        <a:t>[130]/[131] FR2_enh_req_Ph3_part1/2 Chaired by Hisashi Onozawa (Nokia)</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18</a:t>
                      </a:r>
                      <a:r>
                        <a:rPr kumimoji="0" lang="en-US" altLang="zh-CN" sz="800" b="1" i="0" u="none" strike="noStrike" kern="1200" cap="none" normalizeH="0" baseline="0" dirty="0">
                          <a:ln>
                            <a:noFill/>
                          </a:ln>
                          <a:solidFill>
                            <a:schemeClr val="tx1"/>
                          </a:solidFill>
                          <a:effectLst/>
                          <a:latin typeface="+mj-ea"/>
                          <a:ea typeface="+mj-ea"/>
                          <a:cs typeface="+mn-cs"/>
                        </a:rPr>
                        <a:t>:20-19</a:t>
                      </a:r>
                      <a:r>
                        <a:rPr kumimoji="0" lang="en-US" altLang="en-US" sz="800" b="1" i="0" u="none" strike="noStrike" kern="1200" cap="none" normalizeH="0" baseline="0" dirty="0">
                          <a:ln>
                            <a:noFill/>
                          </a:ln>
                          <a:solidFill>
                            <a:schemeClr val="tx1"/>
                          </a:solidFill>
                          <a:effectLst/>
                          <a:latin typeface="+mj-ea"/>
                          <a:ea typeface="+mj-ea"/>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ja-JP" sz="800" b="1" i="0" u="none" strike="noStrike" kern="1200" cap="none" normalizeH="0" baseline="0" dirty="0">
                          <a:ln>
                            <a:noFill/>
                          </a:ln>
                          <a:solidFill>
                            <a:schemeClr val="tx1"/>
                          </a:solidFill>
                          <a:effectLst/>
                          <a:latin typeface="+mj-ea"/>
                          <a:ea typeface="+mj-ea"/>
                          <a:cs typeface="+mn-cs"/>
                        </a:rPr>
                        <a:t>Main Ad-hoc: </a:t>
                      </a:r>
                      <a:r>
                        <a:rPr kumimoji="0" lang="en-GB" altLang="zh-CN" sz="800" b="0" i="0" u="none" strike="noStrike" kern="1200" cap="none" normalizeH="0" baseline="0" dirty="0">
                          <a:ln>
                            <a:noFill/>
                          </a:ln>
                          <a:solidFill>
                            <a:schemeClr val="tx1"/>
                          </a:solidFill>
                          <a:effectLst/>
                          <a:latin typeface="+mj-ea"/>
                          <a:ea typeface="+mj-ea"/>
                          <a:cs typeface="+mn-cs"/>
                        </a:rPr>
                        <a:t>[101] Upto_R16_UERF_maintenance </a:t>
                      </a:r>
                      <a:r>
                        <a:rPr kumimoji="0" lang="en-US" altLang="ja-JP" sz="800" b="0" i="0" u="none" strike="noStrike" kern="1200" cap="none" normalizeH="0" baseline="0" dirty="0">
                          <a:ln>
                            <a:noFill/>
                          </a:ln>
                          <a:solidFill>
                            <a:schemeClr val="tx1"/>
                          </a:solidFill>
                          <a:effectLst/>
                          <a:latin typeface="+mj-ea"/>
                          <a:ea typeface="+mj-ea"/>
                          <a:cs typeface="+mn-cs"/>
                        </a:rPr>
                        <a:t>Chaired by Jinqiang Xing (OPPO)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mj-ea"/>
                          <a:ea typeface="+mj-ea"/>
                          <a:cs typeface="Calibri" panose="020F0502020204030204" pitchFamily="34" charset="0"/>
                        </a:rPr>
                        <a:t>RRM Ad-hoc:</a:t>
                      </a:r>
                      <a:r>
                        <a:rPr kumimoji="0" lang="en-US" altLang="zh-CN" sz="800" b="0" i="0" u="none" strike="noStrike" kern="1200" cap="none" normalizeH="0" baseline="0" dirty="0">
                          <a:ln>
                            <a:noFill/>
                          </a:ln>
                          <a:solidFill>
                            <a:schemeClr val="tx1"/>
                          </a:solidFill>
                          <a:effectLst/>
                          <a:latin typeface="+mj-ea"/>
                          <a:ea typeface="+mj-ea"/>
                          <a:cs typeface="Calibri" panose="020F0502020204030204" pitchFamily="34" charset="0"/>
                        </a:rPr>
                        <a:t> </a:t>
                      </a:r>
                      <a:r>
                        <a:rPr kumimoji="1" lang="fr-FR" altLang="ja-JP" sz="800" b="0" i="0" kern="1200" dirty="0">
                          <a:solidFill>
                            <a:schemeClr val="tx1"/>
                          </a:solidFill>
                          <a:latin typeface="+mj-ea"/>
                          <a:ea typeface="+mj-ea"/>
                          <a:cs typeface="+mn-cs"/>
                        </a:rPr>
                        <a:t>R18 NR ATG WI / </a:t>
                      </a:r>
                      <a:r>
                        <a:rPr kumimoji="1" lang="fr-FR" altLang="ja-JP" sz="800" b="0" i="0" kern="1200" dirty="0" err="1">
                          <a:solidFill>
                            <a:schemeClr val="tx1"/>
                          </a:solidFill>
                          <a:latin typeface="+mj-ea"/>
                          <a:ea typeface="+mj-ea"/>
                          <a:cs typeface="+mn-cs"/>
                        </a:rPr>
                        <a:t>Chaired</a:t>
                      </a:r>
                      <a:r>
                        <a:rPr kumimoji="1" lang="fr-FR" altLang="ja-JP" sz="800" b="0" i="0" kern="1200" dirty="0">
                          <a:solidFill>
                            <a:schemeClr val="tx1"/>
                          </a:solidFill>
                          <a:latin typeface="+mj-ea"/>
                          <a:ea typeface="+mj-ea"/>
                          <a:cs typeface="+mn-cs"/>
                        </a:rPr>
                        <a:t> by </a:t>
                      </a:r>
                      <a:r>
                        <a:rPr kumimoji="1" lang="fr-FR" altLang="ja-JP" sz="800" b="0" i="0" kern="1200" dirty="0" err="1">
                          <a:solidFill>
                            <a:schemeClr val="tx1"/>
                          </a:solidFill>
                          <a:latin typeface="+mj-ea"/>
                          <a:ea typeface="+mj-ea"/>
                          <a:cs typeface="+mn-cs"/>
                        </a:rPr>
                        <a:t>Xiaoran</a:t>
                      </a:r>
                      <a:r>
                        <a:rPr kumimoji="1" lang="fr-FR" altLang="ja-JP" sz="800" b="0" i="0" kern="1200" dirty="0">
                          <a:solidFill>
                            <a:schemeClr val="tx1"/>
                          </a:solidFill>
                          <a:latin typeface="+mj-ea"/>
                          <a:ea typeface="+mj-ea"/>
                          <a:cs typeface="+mn-cs"/>
                        </a:rPr>
                        <a:t> Zhang (CMCC) </a:t>
                      </a:r>
                      <a:endParaRPr kumimoji="0" lang="en-US" altLang="zh-CN" sz="800" b="0" i="0" u="none" strike="noStrike" kern="1200" cap="none" normalizeH="0" baseline="0" dirty="0">
                        <a:ln>
                          <a:noFill/>
                        </a:ln>
                        <a:solidFill>
                          <a:schemeClr val="tx1"/>
                        </a:solidFill>
                        <a:effectLst/>
                        <a:latin typeface="+mj-ea"/>
                        <a:ea typeface="+mj-ea"/>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fr-FR" altLang="ja-JP" sz="800" b="1" i="0" kern="1200" dirty="0">
                          <a:solidFill>
                            <a:schemeClr val="tx1"/>
                          </a:solidFill>
                          <a:latin typeface="+mj-ea"/>
                          <a:ea typeface="+mj-ea"/>
                          <a:cs typeface="+mn-cs"/>
                        </a:rPr>
                        <a:t>BS </a:t>
                      </a:r>
                      <a:r>
                        <a:rPr kumimoji="1" lang="fr-FR" altLang="ja-JP" sz="800" b="1" i="0" kern="1200" dirty="0" err="1">
                          <a:solidFill>
                            <a:schemeClr val="tx1"/>
                          </a:solidFill>
                          <a:latin typeface="+mj-ea"/>
                          <a:ea typeface="+mj-ea"/>
                          <a:cs typeface="+mn-cs"/>
                        </a:rPr>
                        <a:t>Ad-hoc</a:t>
                      </a:r>
                      <a:r>
                        <a:rPr kumimoji="1" lang="fr-FR" altLang="ja-JP" sz="800" b="1" i="0" kern="1200" dirty="0">
                          <a:solidFill>
                            <a:schemeClr val="tx1"/>
                          </a:solidFill>
                          <a:latin typeface="+mj-ea"/>
                          <a:ea typeface="+mj-ea"/>
                          <a:cs typeface="+mn-cs"/>
                        </a:rPr>
                        <a:t>: </a:t>
                      </a:r>
                      <a:r>
                        <a:rPr lang="en-US" sz="800" b="0" i="0" u="none" strike="noStrike" dirty="0">
                          <a:solidFill>
                            <a:srgbClr val="000000"/>
                          </a:solidFill>
                          <a:effectLst/>
                          <a:latin typeface="+mj-ea"/>
                          <a:ea typeface="+mj-ea"/>
                        </a:rPr>
                        <a:t>[108][326] NR_demod_enh3_Part1  Chaired by Shan Yang (CTC)</a:t>
                      </a:r>
                      <a:endParaRPr kumimoji="1" lang="fr-FR" altLang="ja-JP" sz="800" b="0" i="0" kern="1200" dirty="0">
                        <a:solidFill>
                          <a:schemeClr val="tx1"/>
                        </a:solidFill>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zh-CN" sz="800" b="1" i="0" kern="1200" dirty="0">
                          <a:solidFill>
                            <a:schemeClr val="tx1"/>
                          </a:solidFill>
                          <a:latin typeface="+mj-ea"/>
                          <a:ea typeface="+mj-ea"/>
                          <a:cs typeface="+mn-cs"/>
                        </a:rPr>
                        <a:t>RRM Ad-hoc: </a:t>
                      </a:r>
                      <a:r>
                        <a:rPr kumimoji="1" lang="en-US" altLang="zh-CN" sz="800" b="0" i="0" kern="1200" dirty="0">
                          <a:solidFill>
                            <a:schemeClr val="tx1"/>
                          </a:solidFill>
                          <a:latin typeface="+mj-ea"/>
                          <a:ea typeface="+mj-ea"/>
                          <a:cs typeface="+mn-cs"/>
                        </a:rPr>
                        <a:t>R18 FR2 HST / Chaired by Jackson (Samsung)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154228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Wednesday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3697546871"/>
              </p:ext>
            </p:extLst>
          </p:nvPr>
        </p:nvGraphicFramePr>
        <p:xfrm>
          <a:off x="281221" y="1273320"/>
          <a:ext cx="11674991" cy="3855994"/>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mj-ea"/>
                          <a:ea typeface="+mj-ea"/>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mj-ea"/>
                          <a:ea typeface="+mj-ea"/>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mj-ea"/>
                          <a:ea typeface="+mj-ea"/>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mj-ea"/>
                          <a:ea typeface="+mj-ea"/>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mj-ea"/>
                          <a:ea typeface="+mj-ea"/>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mj-ea"/>
                          <a:ea typeface="+mj-ea"/>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FF0000"/>
                          </a:solidFill>
                          <a:effectLst/>
                          <a:latin typeface="+mj-ea"/>
                          <a:ea typeface="+mj-ea"/>
                          <a:cs typeface="+mn-cs"/>
                        </a:rPr>
                        <a:t>[140] </a:t>
                      </a:r>
                      <a:r>
                        <a:rPr kumimoji="0" lang="fr-FR" altLang="zh-CN" sz="800" b="0" i="0" u="none" strike="noStrike" kern="1200" cap="none" normalizeH="0" baseline="0" dirty="0" err="1">
                          <a:ln>
                            <a:noFill/>
                          </a:ln>
                          <a:solidFill>
                            <a:srgbClr val="FF0000"/>
                          </a:solidFill>
                          <a:effectLst/>
                          <a:latin typeface="+mj-ea"/>
                          <a:ea typeface="+mj-ea"/>
                          <a:cs typeface="+mn-cs"/>
                        </a:rPr>
                        <a:t>FS_NR_AIML_air</a:t>
                      </a:r>
                      <a:r>
                        <a:rPr kumimoji="0" lang="fr-FR" altLang="zh-CN" sz="800" b="0" i="0" u="none" strike="noStrike" kern="1200" cap="none" normalizeH="0" baseline="0" dirty="0">
                          <a:ln>
                            <a:noFill/>
                          </a:ln>
                          <a:solidFill>
                            <a:srgbClr val="FF0000"/>
                          </a:solidFill>
                          <a:effectLst/>
                          <a:latin typeface="+mj-ea"/>
                          <a:ea typeface="+mj-ea"/>
                          <a:cs typeface="+mn-cs"/>
                        </a:rPr>
                        <a:t> AI 8.21 (40)</a:t>
                      </a:r>
                      <a:endParaRPr kumimoji="0" lang="en-GB" altLang="zh-CN" sz="800" b="0" i="0" u="none" strike="noStrike" kern="1200" cap="none" normalizeH="0" baseline="0" dirty="0">
                        <a:ln>
                          <a:noFill/>
                        </a:ln>
                        <a:solidFill>
                          <a:srgbClr val="FF0000"/>
                        </a:solidFill>
                        <a:effectLst/>
                        <a:latin typeface="+mj-ea"/>
                        <a:ea typeface="+mj-ea"/>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FF0000"/>
                          </a:solidFill>
                          <a:effectLst/>
                          <a:latin typeface="+mj-ea"/>
                          <a:ea typeface="+mj-ea"/>
                          <a:cs typeface="+mn-cs"/>
                        </a:rPr>
                        <a:t>[143] </a:t>
                      </a:r>
                      <a:r>
                        <a:rPr kumimoji="0" lang="en-GB" altLang="zh-CN" sz="800" b="0" i="0" u="none" strike="noStrike" kern="1200" cap="none" normalizeH="0" baseline="0" dirty="0" err="1">
                          <a:ln>
                            <a:noFill/>
                          </a:ln>
                          <a:solidFill>
                            <a:srgbClr val="FF0000"/>
                          </a:solidFill>
                          <a:effectLst/>
                          <a:latin typeface="+mj-ea"/>
                          <a:ea typeface="+mj-ea"/>
                          <a:cs typeface="+mn-cs"/>
                        </a:rPr>
                        <a:t>NR_NTN_enh_UERF</a:t>
                      </a:r>
                      <a:r>
                        <a:rPr kumimoji="0" lang="en-GB" altLang="zh-CN" sz="800" b="0" i="0" u="none" strike="noStrike" kern="1200" cap="none" normalizeH="0" baseline="0" dirty="0">
                          <a:ln>
                            <a:noFill/>
                          </a:ln>
                          <a:solidFill>
                            <a:srgbClr val="FF0000"/>
                          </a:solidFill>
                          <a:effectLst/>
                          <a:latin typeface="+mj-ea"/>
                          <a:ea typeface="+mj-ea"/>
                          <a:cs typeface="+mn-cs"/>
                        </a:rPr>
                        <a:t> AI 8.26.4 (6)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mj-ea"/>
                          <a:ea typeface="+mj-ea"/>
                          <a:cs typeface="+mn-cs"/>
                        </a:rPr>
                        <a:t>[228] NR_MIMO_evo_DL_UL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mj-ea"/>
                          <a:ea typeface="+mj-ea"/>
                          <a:cs typeface="+mn-cs"/>
                        </a:rPr>
                        <a:t>[229] NR_SL_enh2_part1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mj-ea"/>
                          <a:ea typeface="+mj-ea"/>
                          <a:cs typeface="+mn-cs"/>
                        </a:rPr>
                        <a:t>[230] NR_SL_enh2_part2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mj-ea"/>
                          <a:ea typeface="+mj-ea"/>
                          <a:cs typeface="+mn-cs"/>
                        </a:rPr>
                        <a:t>[232] NR_SL_relay_enh (6)</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mj-ea"/>
                        <a:ea typeface="+mj-ea"/>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mj-ea"/>
                        <a:ea typeface="+mj-ea"/>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1" i="0" u="none" strike="noStrike" kern="1200" dirty="0">
                          <a:solidFill>
                            <a:srgbClr val="0000FF"/>
                          </a:solidFill>
                          <a:effectLst/>
                          <a:latin typeface="+mj-ea"/>
                          <a:ea typeface="+mj-ea"/>
                          <a:cs typeface="+mn-cs"/>
                        </a:rPr>
                        <a:t>OTA </a:t>
                      </a:r>
                    </a:p>
                    <a:p>
                      <a:pPr algn="l" fontAlgn="ctr"/>
                      <a:r>
                        <a:rPr lang="nn-NO" sz="800" b="0" i="0" u="none" strike="noStrike" kern="1200" dirty="0">
                          <a:solidFill>
                            <a:srgbClr val="000000"/>
                          </a:solidFill>
                          <a:effectLst/>
                          <a:latin typeface="+mj-ea"/>
                          <a:ea typeface="+mj-ea"/>
                          <a:cs typeface="+mn-cs"/>
                        </a:rPr>
                        <a:t>[108][329] FS_NR_FR2_OTA_enh AI 5.2.5 (R4-2311231), 8.2 (15)</a:t>
                      </a:r>
                    </a:p>
                    <a:p>
                      <a:pPr algn="l" fontAlgn="ctr"/>
                      <a:r>
                        <a:rPr lang="nn-NO" sz="800" b="0" i="0" u="none" strike="noStrike" kern="1200" dirty="0">
                          <a:solidFill>
                            <a:srgbClr val="000000"/>
                          </a:solidFill>
                          <a:effectLst/>
                          <a:latin typeface="+mj-ea"/>
                          <a:ea typeface="+mj-ea"/>
                          <a:cs typeface="+mn-cs"/>
                        </a:rPr>
                        <a:t>[108][330] NR_FR1_TRP_TRS_enh AI 8.15 (34)</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mj-ea"/>
                          <a:ea typeface="+mj-ea"/>
                          <a:cs typeface="Calibri" panose="020F0502020204030204" pitchFamily="34" charset="0"/>
                        </a:rPr>
                        <a:t>RRM Ad-hoc: </a:t>
                      </a:r>
                      <a:br>
                        <a:rPr kumimoji="0" lang="en-US" altLang="zh-CN" sz="800" b="1" i="0" u="none" strike="noStrike" kern="1200" cap="none" normalizeH="0" baseline="0" dirty="0">
                          <a:ln>
                            <a:noFill/>
                          </a:ln>
                          <a:solidFill>
                            <a:schemeClr val="tx1"/>
                          </a:solidFill>
                          <a:effectLst/>
                          <a:latin typeface="+mj-ea"/>
                          <a:ea typeface="+mj-ea"/>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mj-ea"/>
                          <a:ea typeface="+mj-ea"/>
                          <a:cs typeface="Calibri" panose="020F0502020204030204" pitchFamily="34" charset="0"/>
                        </a:rPr>
                        <a:t>1) R18 NR Positioning </a:t>
                      </a:r>
                      <a:br>
                        <a:rPr kumimoji="0" lang="en-US" altLang="zh-CN" sz="800" b="0" i="0" u="none" strike="noStrike" kern="1200" cap="none" normalizeH="0" baseline="0" dirty="0">
                          <a:ln>
                            <a:noFill/>
                          </a:ln>
                          <a:solidFill>
                            <a:schemeClr val="tx1"/>
                          </a:solidFill>
                          <a:effectLst/>
                          <a:latin typeface="+mj-ea"/>
                          <a:ea typeface="+mj-ea"/>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mj-ea"/>
                          <a:ea typeface="+mj-ea"/>
                          <a:cs typeface="Calibri" panose="020F0502020204030204" pitchFamily="34" charset="0"/>
                        </a:rPr>
                        <a:t>Chaired by Muhammad Kazmi (Ericsson) </a:t>
                      </a:r>
                      <a:r>
                        <a:rPr kumimoji="0" lang="en-US" altLang="zh-CN" sz="800" b="0" i="0" u="none" strike="noStrike" kern="1200" cap="none" normalizeH="0" baseline="0" dirty="0">
                          <a:ln>
                            <a:noFill/>
                          </a:ln>
                          <a:solidFill>
                            <a:srgbClr val="FF0000"/>
                          </a:solidFill>
                          <a:effectLst/>
                          <a:latin typeface="+mj-ea"/>
                          <a:ea typeface="+mj-ea"/>
                          <a:cs typeface="Calibri" panose="020F0502020204030204" pitchFamily="34" charset="0"/>
                        </a:rPr>
                        <a:t>(1h 45min)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rgbClr val="FF0000"/>
                          </a:solidFill>
                          <a:effectLst/>
                          <a:latin typeface="+mj-ea"/>
                          <a:ea typeface="+mj-ea"/>
                          <a:cs typeface="Calibri" panose="020F0502020204030204" pitchFamily="34" charset="0"/>
                        </a:rPr>
                        <a:t>2) R18 Network Energy Saving chaired </a:t>
                      </a:r>
                      <a:r>
                        <a:rPr kumimoji="0" lang="en-US" altLang="zh-CN" sz="800" b="0" i="0" u="none" strike="noStrike" kern="1200" cap="none" normalizeH="0" baseline="0" dirty="0" err="1">
                          <a:ln>
                            <a:noFill/>
                          </a:ln>
                          <a:solidFill>
                            <a:srgbClr val="FF0000"/>
                          </a:solidFill>
                          <a:effectLst/>
                          <a:latin typeface="+mj-ea"/>
                          <a:ea typeface="+mj-ea"/>
                          <a:cs typeface="Calibri" panose="020F0502020204030204" pitchFamily="34" charset="0"/>
                        </a:rPr>
                        <a:t>Zhongyi</a:t>
                      </a:r>
                      <a:r>
                        <a:rPr kumimoji="0" lang="en-US" altLang="zh-CN" sz="800" b="0" i="0" u="none" strike="noStrike" kern="1200" cap="none" normalizeH="0" baseline="0" dirty="0">
                          <a:ln>
                            <a:noFill/>
                          </a:ln>
                          <a:solidFill>
                            <a:srgbClr val="FF0000"/>
                          </a:solidFill>
                          <a:effectLst/>
                          <a:latin typeface="+mj-ea"/>
                          <a:ea typeface="+mj-ea"/>
                          <a:cs typeface="Calibri" panose="020F0502020204030204" pitchFamily="34" charset="0"/>
                        </a:rPr>
                        <a:t> Shen (45min)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dirty="0">
                        <a:solidFill>
                          <a:schemeClr val="tx1"/>
                        </a:solidFill>
                        <a:latin typeface="+mj-ea"/>
                        <a:ea typeface="+mj-ea"/>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11</a:t>
                      </a:r>
                      <a:r>
                        <a:rPr kumimoji="0" lang="en-US" altLang="zh-CN" sz="800" b="1" i="0" u="none" strike="noStrike" kern="1200" cap="none" normalizeH="0" baseline="0" dirty="0">
                          <a:ln>
                            <a:noFill/>
                          </a:ln>
                          <a:solidFill>
                            <a:schemeClr val="tx1"/>
                          </a:solidFill>
                          <a:effectLst/>
                          <a:latin typeface="+mj-ea"/>
                          <a:ea typeface="+mj-ea"/>
                          <a:cs typeface="+mn-cs"/>
                        </a:rPr>
                        <a:t>:00-13:00</a:t>
                      </a:r>
                      <a:endParaRPr kumimoji="0" lang="en-US" altLang="en-US" sz="800" b="1" i="0" u="none" strike="noStrike" kern="1200" cap="none" normalizeH="0" baseline="0" dirty="0">
                        <a:ln>
                          <a:noFill/>
                        </a:ln>
                        <a:solidFill>
                          <a:schemeClr val="tx1"/>
                        </a:solidFill>
                        <a:effectLst/>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FF0000"/>
                          </a:solidFill>
                          <a:effectLst/>
                          <a:latin typeface="+mj-ea"/>
                          <a:ea typeface="+mj-ea"/>
                          <a:cs typeface="+mn-cs"/>
                        </a:rPr>
                        <a:t>[117] LTE_NR_NTN_LSband AI 7.31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FF0000"/>
                          </a:solidFill>
                          <a:effectLst/>
                          <a:latin typeface="+mj-ea"/>
                          <a:ea typeface="+mj-ea"/>
                          <a:cs typeface="+mn-cs"/>
                        </a:rPr>
                        <a:t>[122] IoT_NTN_extLband AI 9.4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FF0000"/>
                          </a:solidFill>
                          <a:effectLst/>
                          <a:latin typeface="+mj-ea"/>
                          <a:ea typeface="+mj-ea"/>
                          <a:cs typeface="+mn-cs"/>
                        </a:rPr>
                        <a:t>[123] </a:t>
                      </a:r>
                      <a:r>
                        <a:rPr kumimoji="0" lang="en-GB" altLang="zh-CN" sz="800" b="0" i="0" u="none" strike="noStrike" kern="1200" cap="none" normalizeH="0" baseline="0" dirty="0" err="1">
                          <a:ln>
                            <a:noFill/>
                          </a:ln>
                          <a:solidFill>
                            <a:srgbClr val="FF0000"/>
                          </a:solidFill>
                          <a:effectLst/>
                          <a:latin typeface="+mj-ea"/>
                          <a:ea typeface="+mj-ea"/>
                          <a:cs typeface="+mn-cs"/>
                        </a:rPr>
                        <a:t>IoT_NTN_FDD_LS_band</a:t>
                      </a:r>
                      <a:r>
                        <a:rPr kumimoji="0" lang="en-GB" altLang="zh-CN" sz="800" b="0" i="0" u="none" strike="noStrike" kern="1200" cap="none" normalizeH="0" baseline="0" dirty="0">
                          <a:ln>
                            <a:noFill/>
                          </a:ln>
                          <a:solidFill>
                            <a:srgbClr val="FF0000"/>
                          </a:solidFill>
                          <a:effectLst/>
                          <a:latin typeface="+mj-ea"/>
                          <a:ea typeface="+mj-ea"/>
                          <a:cs typeface="+mn-cs"/>
                        </a:rPr>
                        <a:t> AI 9.5 (10)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kumimoji="0" lang="nn-NO" sz="800" b="0" i="0" u="none" strike="noStrike" kern="1200" cap="none" normalizeH="0" baseline="0" dirty="0">
                          <a:ln>
                            <a:noFill/>
                          </a:ln>
                          <a:solidFill>
                            <a:schemeClr val="tx1"/>
                          </a:solidFill>
                          <a:effectLst/>
                          <a:latin typeface="+mj-ea"/>
                          <a:ea typeface="+mj-ea"/>
                          <a:cs typeface="+mn-cs"/>
                        </a:rPr>
                        <a:t>[219] NR_pos_enh2_part1 (37)</a:t>
                      </a:r>
                    </a:p>
                    <a:p>
                      <a:pPr algn="l" fontAlgn="ctr"/>
                      <a:r>
                        <a:rPr kumimoji="0" lang="nn-NO" sz="800" b="0" i="0" u="none" strike="noStrike" kern="1200" cap="none" normalizeH="0" baseline="0" dirty="0">
                          <a:ln>
                            <a:noFill/>
                          </a:ln>
                          <a:solidFill>
                            <a:schemeClr val="tx1"/>
                          </a:solidFill>
                          <a:effectLst/>
                          <a:latin typeface="+mj-ea"/>
                          <a:ea typeface="+mj-ea"/>
                          <a:cs typeface="+mn-cs"/>
                        </a:rPr>
                        <a:t>[220] NR_pos_enh2_part2 (26)</a:t>
                      </a:r>
                    </a:p>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dirty="0">
                          <a:ln>
                            <a:noFill/>
                          </a:ln>
                          <a:solidFill>
                            <a:schemeClr val="tx1"/>
                          </a:solidFill>
                          <a:effectLst/>
                          <a:latin typeface="+mj-ea"/>
                          <a:ea typeface="+mj-ea"/>
                          <a:cs typeface="+mn-cs"/>
                        </a:rPr>
                        <a:t>[221] NR_pos_enh2_part3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mj-ea"/>
                          <a:ea typeface="+mj-ea"/>
                          <a:cs typeface="+mn-cs"/>
                        </a:rPr>
                        <a:t>[330] continued</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mj-ea"/>
                          <a:ea typeface="+mj-ea"/>
                          <a:cs typeface="+mn-cs"/>
                        </a:rPr>
                        <a:t>[108][331] </a:t>
                      </a:r>
                      <a:r>
                        <a:rPr lang="en-US" sz="800" b="0" i="0" u="none" strike="noStrike" kern="1200" dirty="0" err="1">
                          <a:solidFill>
                            <a:srgbClr val="000000"/>
                          </a:solidFill>
                          <a:effectLst/>
                          <a:latin typeface="+mj-ea"/>
                          <a:ea typeface="+mj-ea"/>
                          <a:cs typeface="+mn-cs"/>
                        </a:rPr>
                        <a:t>NR_MIMO_OTA_enh</a:t>
                      </a:r>
                      <a:r>
                        <a:rPr lang="en-US" sz="800" b="0" i="0" u="none" strike="noStrike" kern="1200" dirty="0">
                          <a:solidFill>
                            <a:srgbClr val="000000"/>
                          </a:solidFill>
                          <a:effectLst/>
                          <a:latin typeface="+mj-ea"/>
                          <a:ea typeface="+mj-ea"/>
                          <a:cs typeface="+mn-cs"/>
                        </a:rPr>
                        <a:t> AI 5.2.5, 8.16 (25)</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kern="1200" dirty="0">
                        <a:solidFill>
                          <a:srgbClr val="000000"/>
                        </a:solidFill>
                        <a:effectLst/>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mj-ea"/>
                          <a:ea typeface="+mj-ea"/>
                        </a:rPr>
                        <a:t>BS </a:t>
                      </a:r>
                      <a:r>
                        <a:rPr kumimoji="1" lang="fr-FR" altLang="ja-JP" sz="800" b="1" i="0" dirty="0" err="1">
                          <a:solidFill>
                            <a:schemeClr val="tx1"/>
                          </a:solidFill>
                          <a:latin typeface="+mj-ea"/>
                          <a:ea typeface="+mj-ea"/>
                        </a:rPr>
                        <a:t>Ad-hoc</a:t>
                      </a:r>
                      <a:r>
                        <a:rPr kumimoji="1" lang="fr-FR" altLang="ja-JP" sz="800" b="1" i="0" dirty="0">
                          <a:solidFill>
                            <a:schemeClr val="tx1"/>
                          </a:solidFill>
                          <a:latin typeface="+mj-ea"/>
                          <a:ea typeface="+mj-ea"/>
                        </a:rPr>
                        <a:t>: </a:t>
                      </a:r>
                      <a:r>
                        <a:rPr lang="en-US" sz="800" b="0" i="0" u="none" strike="noStrike" kern="1200" dirty="0">
                          <a:solidFill>
                            <a:srgbClr val="000000"/>
                          </a:solidFill>
                          <a:effectLst/>
                          <a:latin typeface="+mj-ea"/>
                          <a:ea typeface="+mj-ea"/>
                          <a:cs typeface="+mn-cs"/>
                        </a:rPr>
                        <a:t>[108][306] FS_NR_duplex_evo_Part1  Chaired by Jackson Wang (Samsung)</a:t>
                      </a:r>
                      <a:endParaRPr kumimoji="1" lang="fr-FR" altLang="ja-JP" sz="800" b="0" i="0" dirty="0">
                        <a:solidFill>
                          <a:schemeClr val="tx1"/>
                        </a:solidFill>
                        <a:latin typeface="+mj-ea"/>
                        <a:ea typeface="+mj-ea"/>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2239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13</a:t>
                      </a:r>
                      <a:r>
                        <a:rPr kumimoji="0" lang="en-US" altLang="zh-CN" sz="800" b="1" i="0" u="none" strike="noStrike" kern="1200" cap="none" normalizeH="0" baseline="0" dirty="0">
                          <a:ln>
                            <a:noFill/>
                          </a:ln>
                          <a:solidFill>
                            <a:schemeClr val="tx1"/>
                          </a:solidFill>
                          <a:effectLst/>
                          <a:latin typeface="+mj-ea"/>
                          <a:ea typeface="+mj-ea"/>
                          <a:cs typeface="+mn-cs"/>
                        </a:rPr>
                        <a:t>:00</a:t>
                      </a:r>
                      <a:r>
                        <a:rPr kumimoji="0" lang="en-US" altLang="en-US" sz="800" b="1" i="0" u="none" strike="noStrike" kern="1200" cap="none" normalizeH="0" baseline="0" dirty="0">
                          <a:ln>
                            <a:noFill/>
                          </a:ln>
                          <a:solidFill>
                            <a:schemeClr val="tx1"/>
                          </a:solidFill>
                          <a:effectLst/>
                          <a:latin typeface="+mj-ea"/>
                          <a:ea typeface="+mj-ea"/>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mj-ea"/>
                          <a:ea typeface="+mj-ea"/>
                          <a:cs typeface="+mn-cs"/>
                        </a:rPr>
                        <a:t>RAN4 Vice Chair Election (if needed)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14</a:t>
                      </a:r>
                      <a:r>
                        <a:rPr kumimoji="0" lang="en-US" altLang="zh-CN" sz="800" b="1" i="0" u="none" strike="noStrike" kern="1200" cap="none" normalizeH="0" baseline="0" dirty="0">
                          <a:ln>
                            <a:noFill/>
                          </a:ln>
                          <a:solidFill>
                            <a:schemeClr val="tx1"/>
                          </a:solidFill>
                          <a:effectLst/>
                          <a:latin typeface="+mj-ea"/>
                          <a:ea typeface="+mj-ea"/>
                          <a:cs typeface="+mn-cs"/>
                        </a:rPr>
                        <a:t>:30</a:t>
                      </a:r>
                      <a:r>
                        <a:rPr kumimoji="0" lang="en-US" altLang="en-US" sz="800" b="1" i="0" u="none" strike="noStrike" kern="1200" cap="none" normalizeH="0" baseline="0" dirty="0">
                          <a:ln>
                            <a:noFill/>
                          </a:ln>
                          <a:solidFill>
                            <a:schemeClr val="tx1"/>
                          </a:solidFill>
                          <a:effectLst/>
                          <a:latin typeface="+mj-ea"/>
                          <a:ea typeface="+mj-ea"/>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mj-ea"/>
                          <a:ea typeface="+mj-ea"/>
                          <a:cs typeface="+mn-cs"/>
                        </a:rPr>
                        <a:t>[139] FS_NR_LPWUS AI 8.20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mj-ea"/>
                          <a:ea typeface="+mj-ea"/>
                          <a:cs typeface="+mn-cs"/>
                        </a:rPr>
                        <a:t>[144] NR_cov_enh2_part1 AI 8.27.1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mj-ea"/>
                          <a:ea typeface="+mj-ea"/>
                          <a:cs typeface="+mn-cs"/>
                        </a:rPr>
                        <a:t>[145] NR_cov_enh2_part2 AI 8.27.2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mj-ea"/>
                          <a:ea typeface="+mj-ea"/>
                          <a:cs typeface="+mn-cs"/>
                        </a:rPr>
                        <a:t>[141] NR_pos_enh2_UERF AI 8.22.1 (11), AI 8.22.2 (1)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fontAlgn="t">
                        <a:spcBef>
                          <a:spcPts val="0"/>
                        </a:spcBef>
                        <a:spcAft>
                          <a:spcPts val="0"/>
                        </a:spcAft>
                      </a:pPr>
                      <a:r>
                        <a:rPr lang="en-US" sz="800">
                          <a:solidFill>
                            <a:srgbClr val="FF0000"/>
                          </a:solidFill>
                          <a:effectLst/>
                          <a:latin typeface="+mj-ea"/>
                          <a:ea typeface="+mj-ea"/>
                          <a:cs typeface="Calibri" panose="020F0502020204030204" pitchFamily="34" charset="0"/>
                        </a:rPr>
                        <a:t>cont.</a:t>
                      </a:r>
                      <a:endParaRPr lang="en-IE" sz="800">
                        <a:solidFill>
                          <a:srgbClr val="FF0000"/>
                        </a:solidFill>
                        <a:effectLst/>
                        <a:latin typeface="+mj-ea"/>
                        <a:ea typeface="+mj-ea"/>
                        <a:cs typeface="Calibri" panose="020F0502020204030204" pitchFamily="34" charset="0"/>
                      </a:endParaRPr>
                    </a:p>
                    <a:p>
                      <a:pPr marL="0" marR="0" fontAlgn="t">
                        <a:spcBef>
                          <a:spcPts val="0"/>
                        </a:spcBef>
                        <a:spcAft>
                          <a:spcPts val="0"/>
                        </a:spcAft>
                      </a:pPr>
                      <a:r>
                        <a:rPr lang="en-US" sz="800">
                          <a:solidFill>
                            <a:srgbClr val="FF0000"/>
                          </a:solidFill>
                          <a:effectLst/>
                          <a:highlight>
                            <a:srgbClr val="FFFF00"/>
                          </a:highlight>
                          <a:latin typeface="+mj-ea"/>
                          <a:ea typeface="+mj-ea"/>
                          <a:cs typeface="Calibri" panose="020F0502020204030204" pitchFamily="34" charset="0"/>
                        </a:rPr>
                        <a:t>[225] NR_DualTxRx_MUSIM (45)</a:t>
                      </a:r>
                      <a:endParaRPr lang="en-IE" sz="800">
                        <a:solidFill>
                          <a:srgbClr val="FF0000"/>
                        </a:solidFill>
                        <a:effectLst/>
                        <a:latin typeface="+mj-ea"/>
                        <a:ea typeface="+mj-ea"/>
                        <a:cs typeface="Calibri" panose="020F0502020204030204" pitchFamily="34" charset="0"/>
                      </a:endParaRPr>
                    </a:p>
                    <a:p>
                      <a:pPr marL="0" marR="0" fontAlgn="t">
                        <a:spcBef>
                          <a:spcPts val="0"/>
                        </a:spcBef>
                        <a:spcAft>
                          <a:spcPts val="0"/>
                        </a:spcAft>
                      </a:pPr>
                      <a:r>
                        <a:rPr lang="en-US" sz="800">
                          <a:solidFill>
                            <a:srgbClr val="FF0000"/>
                          </a:solidFill>
                          <a:effectLst/>
                          <a:latin typeface="+mj-ea"/>
                          <a:ea typeface="+mj-ea"/>
                          <a:cs typeface="Calibri" panose="020F0502020204030204" pitchFamily="34" charset="0"/>
                        </a:rPr>
                        <a:t>[226] NR_NTN_enh (31)</a:t>
                      </a:r>
                      <a:endParaRPr lang="en-IE" sz="800">
                        <a:solidFill>
                          <a:srgbClr val="FF0000"/>
                        </a:solidFill>
                        <a:effectLst/>
                        <a:latin typeface="+mj-ea"/>
                        <a:ea typeface="+mj-ea"/>
                        <a:cs typeface="Calibri" panose="020F0502020204030204" pitchFamily="34" charset="0"/>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a:ln>
                            <a:noFill/>
                          </a:ln>
                          <a:solidFill>
                            <a:srgbClr val="0000FF"/>
                          </a:solidFill>
                          <a:effectLst/>
                          <a:latin typeface="+mj-ea"/>
                          <a:ea typeface="+mj-ea"/>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mj-ea"/>
                          <a:ea typeface="+mj-ea"/>
                          <a:cs typeface="+mn-cs"/>
                        </a:rPr>
                        <a:t>[108][312] NR_netcon_repeater_RF AI 8.28.1, 8.28.2, 8.28.3 (19)</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mj-ea"/>
                          <a:ea typeface="+mj-ea"/>
                          <a:cs typeface="+mn-cs"/>
                        </a:rPr>
                        <a:t>[108][313] NR_netcon_repeater_RFConformance AI 8.28.4 (5)</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FF0000"/>
                          </a:solidFill>
                          <a:effectLst/>
                          <a:latin typeface="+mj-ea"/>
                          <a:ea typeface="+mj-ea"/>
                          <a:cs typeface="+mn-cs"/>
                        </a:rPr>
                        <a:t>[108][303] NR_ATG_BSRF </a:t>
                      </a:r>
                      <a:r>
                        <a:rPr lang="en-US" altLang="zh-CN" sz="800" b="0" i="0" u="none" strike="noStrike" kern="1200" dirty="0">
                          <a:solidFill>
                            <a:srgbClr val="FF0000"/>
                          </a:solidFill>
                          <a:effectLst/>
                          <a:latin typeface="+mj-ea"/>
                          <a:ea typeface="+mj-ea"/>
                          <a:cs typeface="+mn-cs"/>
                        </a:rPr>
                        <a:t>AI 8.13.3 (8)</a:t>
                      </a:r>
                      <a:endParaRPr lang="nn-NO" sz="800" b="0" i="0" u="none" strike="noStrike" kern="1200" dirty="0">
                        <a:solidFill>
                          <a:srgbClr val="000000"/>
                        </a:solidFill>
                        <a:effectLst/>
                        <a:latin typeface="+mj-ea"/>
                        <a:ea typeface="+mj-ea"/>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0000FF"/>
                        </a:solidFill>
                        <a:effectLst/>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1" i="0" u="none" strike="noStrike" kern="1200" cap="none" normalizeH="0" baseline="0" dirty="0">
                          <a:ln>
                            <a:noFill/>
                          </a:ln>
                          <a:solidFill>
                            <a:schemeClr val="tx1"/>
                          </a:solidFill>
                          <a:effectLst/>
                          <a:latin typeface="+mj-ea"/>
                          <a:ea typeface="+mj-ea"/>
                          <a:cs typeface="+mn-cs"/>
                        </a:rPr>
                        <a:t>RRM ad-hoc: </a:t>
                      </a:r>
                      <a:r>
                        <a:rPr kumimoji="0" lang="fr-FR" altLang="ja-JP" sz="800" b="0" i="0" u="none" strike="noStrike" kern="1200" cap="none" normalizeH="0" baseline="0" dirty="0">
                          <a:ln>
                            <a:noFill/>
                          </a:ln>
                          <a:solidFill>
                            <a:schemeClr val="tx1"/>
                          </a:solidFill>
                          <a:effectLst/>
                          <a:latin typeface="+mj-ea"/>
                          <a:ea typeface="+mj-ea"/>
                          <a:cs typeface="+mn-cs"/>
                        </a:rPr>
                        <a:t>RRM maintenance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a:ln>
                            <a:noFill/>
                          </a:ln>
                          <a:solidFill>
                            <a:schemeClr val="tx1"/>
                          </a:solidFill>
                          <a:effectLst/>
                          <a:latin typeface="+mj-ea"/>
                          <a:ea typeface="+mj-ea"/>
                          <a:cs typeface="+mn-cs"/>
                        </a:rPr>
                        <a:t>1) [204] </a:t>
                      </a:r>
                      <a:r>
                        <a:rPr kumimoji="0" lang="fr-FR" altLang="ja-JP" sz="800" b="0" i="0" u="none" strike="noStrike" kern="1200" cap="none" normalizeH="0" baseline="0" dirty="0" err="1">
                          <a:ln>
                            <a:noFill/>
                          </a:ln>
                          <a:solidFill>
                            <a:schemeClr val="tx1"/>
                          </a:solidFill>
                          <a:effectLst/>
                          <a:latin typeface="+mj-ea"/>
                          <a:ea typeface="+mj-ea"/>
                          <a:cs typeface="+mn-cs"/>
                        </a:rPr>
                        <a:t>NR_redcap</a:t>
                      </a:r>
                      <a:r>
                        <a:rPr kumimoji="0" lang="fr-FR" altLang="ja-JP" sz="800" b="0" i="0" u="none" strike="noStrike" kern="1200" cap="none" normalizeH="0" baseline="0" dirty="0">
                          <a:ln>
                            <a:noFill/>
                          </a:ln>
                          <a:solidFill>
                            <a:schemeClr val="tx1"/>
                          </a:solidFill>
                          <a:effectLst/>
                          <a:latin typeface="+mj-ea"/>
                          <a:ea typeface="+mj-ea"/>
                          <a:cs typeface="+mn-cs"/>
                        </a:rPr>
                        <a:t> (46) </a:t>
                      </a:r>
                      <a:r>
                        <a:rPr kumimoji="0" lang="fr-FR" altLang="ja-JP" sz="800" b="0" i="0" u="none" strike="noStrike" kern="1200" cap="none" normalizeH="0" baseline="0" dirty="0" err="1">
                          <a:ln>
                            <a:noFill/>
                          </a:ln>
                          <a:solidFill>
                            <a:schemeClr val="tx1"/>
                          </a:solidFill>
                          <a:effectLst/>
                          <a:latin typeface="+mj-ea"/>
                          <a:ea typeface="+mj-ea"/>
                          <a:cs typeface="+mn-cs"/>
                        </a:rPr>
                        <a:t>Chaired</a:t>
                      </a:r>
                      <a:r>
                        <a:rPr kumimoji="0" lang="fr-FR" altLang="ja-JP" sz="800" b="0" i="0" u="none" strike="noStrike" kern="1200" cap="none" normalizeH="0" baseline="0" dirty="0">
                          <a:ln>
                            <a:noFill/>
                          </a:ln>
                          <a:solidFill>
                            <a:schemeClr val="tx1"/>
                          </a:solidFill>
                          <a:effectLst/>
                          <a:latin typeface="+mj-ea"/>
                          <a:ea typeface="+mj-ea"/>
                          <a:cs typeface="+mn-cs"/>
                        </a:rPr>
                        <a:t> by Santhan Thangarasa (Ericsson) – 40min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a:ln>
                            <a:noFill/>
                          </a:ln>
                          <a:solidFill>
                            <a:schemeClr val="tx1"/>
                          </a:solidFill>
                          <a:effectLst/>
                          <a:latin typeface="+mj-ea"/>
                          <a:ea typeface="+mj-ea"/>
                          <a:cs typeface="+mn-cs"/>
                        </a:rPr>
                        <a:t>2) </a:t>
                      </a:r>
                      <a:r>
                        <a:rPr kumimoji="0" lang="en-IE" sz="800" b="0" i="0" u="none" strike="noStrike" kern="1200" cap="none" normalizeH="0" baseline="0" dirty="0">
                          <a:ln>
                            <a:noFill/>
                          </a:ln>
                          <a:solidFill>
                            <a:schemeClr val="tx1"/>
                          </a:solidFill>
                          <a:effectLst/>
                          <a:latin typeface="+mj-ea"/>
                          <a:ea typeface="+mj-ea"/>
                          <a:cs typeface="+mn-cs"/>
                        </a:rPr>
                        <a:t>[201] Maintenance_up_to_R16 </a:t>
                      </a:r>
                      <a:r>
                        <a:rPr kumimoji="0" lang="fr-FR" altLang="ja-JP" sz="800" b="0" i="0" u="none" strike="noStrike" kern="1200" cap="none" normalizeH="0" baseline="0" dirty="0" err="1">
                          <a:ln>
                            <a:noFill/>
                          </a:ln>
                          <a:solidFill>
                            <a:schemeClr val="tx1"/>
                          </a:solidFill>
                          <a:effectLst/>
                          <a:latin typeface="+mj-ea"/>
                          <a:ea typeface="+mj-ea"/>
                          <a:cs typeface="+mn-cs"/>
                        </a:rPr>
                        <a:t>Chaired</a:t>
                      </a:r>
                      <a:r>
                        <a:rPr kumimoji="0" lang="fr-FR" altLang="ja-JP" sz="800" b="0" i="0" u="none" strike="noStrike" kern="1200" cap="none" normalizeH="0" baseline="0" dirty="0">
                          <a:ln>
                            <a:noFill/>
                          </a:ln>
                          <a:solidFill>
                            <a:schemeClr val="tx1"/>
                          </a:solidFill>
                          <a:effectLst/>
                          <a:latin typeface="+mj-ea"/>
                          <a:ea typeface="+mj-ea"/>
                          <a:cs typeface="+mn-cs"/>
                        </a:rPr>
                        <a:t> by Li Zhang (Huawei) (80min)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mj-ea"/>
                          <a:ea typeface="+mj-ea"/>
                          <a:cs typeface="+mn-cs"/>
                        </a:rPr>
                        <a:t>[147] NR_SL_enh2_UERF_part1 AI 8.30.1 (2), AI 8.30.2 (1), AI 8.30.2.1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mj-ea"/>
                          <a:ea typeface="+mj-ea"/>
                          <a:cs typeface="+mn-cs"/>
                        </a:rPr>
                        <a:t>[148] NR_SL_enh2_UERF_part2 AI 8.30.2.2 (5), AI 8.30.2.4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mj-ea"/>
                          <a:ea typeface="+mj-ea"/>
                          <a:cs typeface="+mn-cs"/>
                        </a:rPr>
                        <a:t>[149] NR_SL_enh2_UERF_part3 AI 8.30.2.3 (9)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a:spcBef>
                          <a:spcPts val="0"/>
                        </a:spcBef>
                        <a:spcAft>
                          <a:spcPts val="0"/>
                        </a:spcAft>
                      </a:pPr>
                      <a:r>
                        <a:rPr lang="en-US" sz="800" dirty="0">
                          <a:solidFill>
                            <a:srgbClr val="FF0000"/>
                          </a:solidFill>
                          <a:effectLst/>
                          <a:latin typeface="+mj-ea"/>
                          <a:ea typeface="+mj-ea"/>
                          <a:cs typeface="Calibri" panose="020F0502020204030204" pitchFamily="34" charset="0"/>
                        </a:rPr>
                        <a:t>cont.</a:t>
                      </a:r>
                      <a:endParaRPr lang="en-IE" sz="800" dirty="0">
                        <a:solidFill>
                          <a:srgbClr val="FF0000"/>
                        </a:solidFill>
                        <a:effectLst/>
                        <a:latin typeface="+mj-ea"/>
                        <a:ea typeface="+mj-ea"/>
                        <a:cs typeface="Calibri" panose="020F0502020204030204" pitchFamily="34" charset="0"/>
                      </a:endParaRPr>
                    </a:p>
                    <a:p>
                      <a:pPr marL="0" marR="0">
                        <a:spcBef>
                          <a:spcPts val="0"/>
                        </a:spcBef>
                        <a:spcAft>
                          <a:spcPts val="0"/>
                        </a:spcAft>
                      </a:pPr>
                      <a:r>
                        <a:rPr lang="en-US" sz="800" dirty="0">
                          <a:solidFill>
                            <a:srgbClr val="FF0000"/>
                          </a:solidFill>
                          <a:effectLst/>
                          <a:latin typeface="+mj-ea"/>
                          <a:ea typeface="+mj-ea"/>
                          <a:cs typeface="Calibri" panose="020F0502020204030204" pitchFamily="34" charset="0"/>
                        </a:rPr>
                        <a:t>[236] </a:t>
                      </a:r>
                      <a:r>
                        <a:rPr lang="en-US" sz="800" dirty="0" err="1">
                          <a:solidFill>
                            <a:srgbClr val="FF0000"/>
                          </a:solidFill>
                          <a:effectLst/>
                          <a:latin typeface="+mj-ea"/>
                          <a:ea typeface="+mj-ea"/>
                          <a:cs typeface="Calibri" panose="020F0502020204030204" pitchFamily="34" charset="0"/>
                        </a:rPr>
                        <a:t>IoT_NTN_enh</a:t>
                      </a:r>
                      <a:r>
                        <a:rPr lang="en-US" sz="800" dirty="0">
                          <a:solidFill>
                            <a:srgbClr val="FF0000"/>
                          </a:solidFill>
                          <a:effectLst/>
                          <a:latin typeface="+mj-ea"/>
                          <a:ea typeface="+mj-ea"/>
                          <a:cs typeface="Calibri" panose="020F0502020204030204" pitchFamily="34" charset="0"/>
                        </a:rPr>
                        <a:t> (5)</a:t>
                      </a:r>
                      <a:endParaRPr lang="en-IE" sz="800" dirty="0">
                        <a:solidFill>
                          <a:srgbClr val="FF0000"/>
                        </a:solidFill>
                        <a:effectLst/>
                        <a:latin typeface="+mj-ea"/>
                        <a:ea typeface="+mj-ea"/>
                        <a:cs typeface="Calibri" panose="020F0502020204030204" pitchFamily="34" charset="0"/>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0" i="0" u="none" strike="noStrike" kern="1200" dirty="0">
                          <a:solidFill>
                            <a:srgbClr val="000000"/>
                          </a:solidFill>
                          <a:effectLst/>
                          <a:latin typeface="+mj-ea"/>
                          <a:ea typeface="+mj-ea"/>
                          <a:cs typeface="+mn-cs"/>
                        </a:rPr>
                        <a:t>[108][314] NR_mobile_IAB_RF AI 8.33.2, 8.33.3 (5)</a:t>
                      </a:r>
                    </a:p>
                    <a:p>
                      <a:pPr algn="l" fontAlgn="ctr"/>
                      <a:r>
                        <a:rPr lang="nn-NO" sz="800" b="0" i="0" u="none" strike="noStrike" kern="1200" dirty="0">
                          <a:solidFill>
                            <a:srgbClr val="000000"/>
                          </a:solidFill>
                          <a:effectLst/>
                          <a:latin typeface="+mj-ea"/>
                          <a:ea typeface="+mj-ea"/>
                          <a:cs typeface="+mn-cs"/>
                        </a:rPr>
                        <a:t>[108][315] LTE_terr_bcast_bands_BSRF AI 9.3.4 (3)</a:t>
                      </a:r>
                    </a:p>
                    <a:p>
                      <a:pPr algn="l" fontAlgn="ctr"/>
                      <a:r>
                        <a:rPr lang="nn-NO" sz="800" b="0" i="0" u="none" strike="noStrike" kern="1200" dirty="0">
                          <a:solidFill>
                            <a:srgbClr val="000000"/>
                          </a:solidFill>
                          <a:effectLst/>
                          <a:latin typeface="+mj-ea"/>
                          <a:ea typeface="+mj-ea"/>
                          <a:cs typeface="+mn-cs"/>
                        </a:rPr>
                        <a:t>[108][304] NR_FR1_lessthan_5MHz_BW_BSRF AI 8.14.3 (13)</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baseline="0" dirty="0">
                          <a:solidFill>
                            <a:schemeClr val="tx1"/>
                          </a:solidFill>
                          <a:latin typeface="+mj-ea"/>
                          <a:ea typeface="+mj-ea"/>
                        </a:rPr>
                        <a:t>Main Ad-hoc: </a:t>
                      </a:r>
                      <a:r>
                        <a:rPr kumimoji="0" lang="it-IT" altLang="zh-CN" sz="800" b="0" i="0" u="none" strike="noStrike" kern="1200" cap="none" normalizeH="0" baseline="0" dirty="0">
                          <a:ln>
                            <a:noFill/>
                          </a:ln>
                          <a:solidFill>
                            <a:schemeClr val="tx1"/>
                          </a:solidFill>
                          <a:effectLst/>
                          <a:latin typeface="+mj-ea"/>
                          <a:ea typeface="+mj-ea"/>
                          <a:cs typeface="+mn-cs"/>
                        </a:rPr>
                        <a:t>[134] NonCol_intraB Chaired by Yasuki Suzuki</a:t>
                      </a:r>
                      <a:endParaRPr kumimoji="0" lang="en-GB" altLang="zh-CN" sz="800" b="0" i="0" u="none" strike="noStrike" kern="1200" cap="none" normalizeH="0" baseline="0" dirty="0">
                        <a:ln>
                          <a:noFill/>
                        </a:ln>
                        <a:solidFill>
                          <a:schemeClr val="tx1"/>
                        </a:solidFill>
                        <a:effectLst/>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mj-ea"/>
                          <a:ea typeface="+mj-ea"/>
                          <a:cs typeface="+mn-cs"/>
                        </a:rPr>
                        <a:t>18</a:t>
                      </a:r>
                      <a:r>
                        <a:rPr kumimoji="0" lang="en-US" altLang="zh-CN" sz="800" b="1" i="0" u="none" strike="noStrike" kern="1200" cap="none" normalizeH="0" baseline="0" dirty="0">
                          <a:ln>
                            <a:noFill/>
                          </a:ln>
                          <a:solidFill>
                            <a:schemeClr val="tx1"/>
                          </a:solidFill>
                          <a:effectLst/>
                          <a:latin typeface="+mj-ea"/>
                          <a:ea typeface="+mj-ea"/>
                          <a:cs typeface="+mn-cs"/>
                        </a:rPr>
                        <a:t>:20-19</a:t>
                      </a:r>
                      <a:r>
                        <a:rPr kumimoji="0" lang="en-US" altLang="en-US" sz="800" b="1" i="0" u="none" strike="noStrike" kern="1200" cap="none" normalizeH="0" baseline="0" dirty="0">
                          <a:ln>
                            <a:noFill/>
                          </a:ln>
                          <a:solidFill>
                            <a:schemeClr val="tx1"/>
                          </a:solidFill>
                          <a:effectLst/>
                          <a:latin typeface="+mj-ea"/>
                          <a:ea typeface="+mj-ea"/>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FF0000"/>
                          </a:solidFill>
                          <a:effectLst/>
                          <a:latin typeface="+mj-ea"/>
                          <a:ea typeface="+mj-ea"/>
                          <a:cs typeface="+mn-cs"/>
                        </a:rPr>
                        <a:t>Main Ad-hoc: </a:t>
                      </a:r>
                      <a:r>
                        <a:rPr kumimoji="0" lang="en-GB" altLang="zh-CN" sz="800" b="0" i="0" u="none" strike="noStrike" kern="1200" cap="none" normalizeH="0" baseline="0" dirty="0">
                          <a:ln>
                            <a:noFill/>
                          </a:ln>
                          <a:solidFill>
                            <a:srgbClr val="FF0000"/>
                          </a:solidFill>
                          <a:effectLst/>
                          <a:latin typeface="+mj-ea"/>
                          <a:ea typeface="+mj-ea"/>
                          <a:cs typeface="+mn-cs"/>
                        </a:rPr>
                        <a:t>[105] NR_Baskets_Part_1 Chaired by Dominique Brunel (Skyworks)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mj-ea"/>
                          <a:ea typeface="+mj-ea"/>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mj-ea"/>
                          <a:ea typeface="+mj-ea"/>
                          <a:cs typeface="Calibri" panose="020F0502020204030204" pitchFamily="34" charset="0"/>
                        </a:rPr>
                        <a:t>R18 MUSIM chaired by Xusheng Wei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mj-ea"/>
                          <a:ea typeface="+mj-ea"/>
                          <a:cs typeface="+mn-cs"/>
                        </a:rPr>
                        <a:t>BS </a:t>
                      </a:r>
                      <a:r>
                        <a:rPr kumimoji="1" lang="fr-FR" altLang="ja-JP" sz="800" b="1" i="0" kern="1200" dirty="0" err="1">
                          <a:solidFill>
                            <a:schemeClr val="tx1"/>
                          </a:solidFill>
                          <a:latin typeface="+mj-ea"/>
                          <a:ea typeface="+mj-ea"/>
                          <a:cs typeface="+mn-cs"/>
                        </a:rPr>
                        <a:t>Ad-hoc</a:t>
                      </a:r>
                      <a:r>
                        <a:rPr kumimoji="1" lang="fr-FR" altLang="ja-JP" sz="800" b="1" i="0" kern="1200" dirty="0">
                          <a:solidFill>
                            <a:schemeClr val="tx1"/>
                          </a:solidFill>
                          <a:latin typeface="+mj-ea"/>
                          <a:ea typeface="+mj-ea"/>
                          <a:cs typeface="+mn-cs"/>
                        </a:rPr>
                        <a:t>: </a:t>
                      </a:r>
                      <a:r>
                        <a:rPr lang="en-US" sz="800" b="0" i="0" u="none" strike="noStrike" dirty="0">
                          <a:solidFill>
                            <a:srgbClr val="000000"/>
                          </a:solidFill>
                          <a:effectLst/>
                          <a:latin typeface="+mj-ea"/>
                          <a:ea typeface="+mj-ea"/>
                        </a:rPr>
                        <a:t>[108][308] FS_NR_duplex_evo_Part3</a:t>
                      </a:r>
                      <a:r>
                        <a:rPr lang="en-US" sz="800" b="0" i="0" u="none" strike="noStrike" kern="1200" dirty="0">
                          <a:solidFill>
                            <a:srgbClr val="000000"/>
                          </a:solidFill>
                          <a:effectLst/>
                          <a:latin typeface="+mj-ea"/>
                          <a:ea typeface="+mj-ea"/>
                          <a:cs typeface="+mn-cs"/>
                        </a:rPr>
                        <a:t>  Chaired by </a:t>
                      </a:r>
                      <a:r>
                        <a:rPr lang="en-US" sz="800" b="0" i="0" u="none" strike="noStrike" kern="1200" dirty="0" err="1">
                          <a:solidFill>
                            <a:srgbClr val="000000"/>
                          </a:solidFill>
                          <a:effectLst/>
                          <a:latin typeface="+mj-ea"/>
                          <a:ea typeface="+mj-ea"/>
                          <a:cs typeface="+mn-cs"/>
                        </a:rPr>
                        <a:t>Xiaoran</a:t>
                      </a:r>
                      <a:r>
                        <a:rPr lang="en-US" sz="800" b="0" i="0" u="none" strike="noStrike" kern="1200" dirty="0">
                          <a:solidFill>
                            <a:srgbClr val="000000"/>
                          </a:solidFill>
                          <a:effectLst/>
                          <a:latin typeface="+mj-ea"/>
                          <a:ea typeface="+mj-ea"/>
                          <a:cs typeface="+mn-cs"/>
                        </a:rPr>
                        <a:t> Zhang (CMCC)</a:t>
                      </a:r>
                      <a:endParaRPr kumimoji="1" lang="fr-FR" altLang="ja-JP" sz="800" b="0" i="0" kern="1200" dirty="0">
                        <a:solidFill>
                          <a:schemeClr val="tx1"/>
                        </a:solidFill>
                        <a:latin typeface="+mj-ea"/>
                        <a:ea typeface="+mj-ea"/>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mj-ea"/>
                          <a:ea typeface="+mj-ea"/>
                        </a:rPr>
                        <a:t>Main Ad-hoc: </a:t>
                      </a:r>
                      <a:r>
                        <a:rPr kumimoji="0" lang="en-GB" altLang="zh-CN" sz="800" b="0" i="0" u="none" strike="noStrike" kern="1200" cap="none" normalizeH="0" baseline="0" dirty="0">
                          <a:ln>
                            <a:noFill/>
                          </a:ln>
                          <a:solidFill>
                            <a:schemeClr val="tx1"/>
                          </a:solidFill>
                          <a:effectLst/>
                          <a:latin typeface="+mj-ea"/>
                          <a:ea typeface="+mj-ea"/>
                          <a:cs typeface="+mn-cs"/>
                        </a:rPr>
                        <a:t>[139] FS_NR_LPWUS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3347089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t>Thursday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83943700"/>
              </p:ext>
            </p:extLst>
          </p:nvPr>
        </p:nvGraphicFramePr>
        <p:xfrm>
          <a:off x="281221" y="1273320"/>
          <a:ext cx="11674991" cy="4434901"/>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 NR_redcap_enh_UERF AI 8.31.1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[151] Netw_Energy_NR AI 8.34.2 (4), AI 8.34.3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[153] NR_reply_LS_UE_RF AI 10 (11)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[231] NR_redcap_enh (10)</a:t>
                      </a: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[227] NR_netcon_repeater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[233] NR_mobile_IAB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[234] Netw_Energy_NR (21)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highlight>
                          <a:srgbClr val="FFFF00"/>
                        </a:highligh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Demod</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[108][324] NR_HST_FR2_enh_Demod AI 8.12.5 (25)</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[108][321] NR_RF_FR2_req_Ph3_Demod AI 8.6.4 (8)</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[108][328] NR_netcon_repeater_Demod AI 8.28.6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RRM </a:t>
                      </a:r>
                      <a:r>
                        <a:rPr kumimoji="1" lang="fr-FR" altLang="ja-JP" sz="800" b="1" i="0" u="none" baseline="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a:t>
                      </a:r>
                      <a:r>
                        <a:rPr kumimoji="1" lang="ru-RU" altLang="ja-JP" sz="800" b="1" i="0" u="none" baseline="0" dirty="0">
                          <a:solidFill>
                            <a:schemeClr val="tx1"/>
                          </a:solidFill>
                          <a:latin typeface="微软雅黑" panose="020B0503020204020204" pitchFamily="34" charset="-122"/>
                          <a:ea typeface="微软雅黑" panose="020B0503020204020204" pitchFamily="34" charset="-122"/>
                        </a:rPr>
                        <a:t> </a:t>
                      </a:r>
                      <a:r>
                        <a:rPr kumimoji="1" lang="fr-FR" altLang="ja-JP" sz="800" b="0" i="0" dirty="0">
                          <a:solidFill>
                            <a:schemeClr val="tx1"/>
                          </a:solidFill>
                          <a:latin typeface="微软雅黑" panose="020B0503020204020204" pitchFamily="34" charset="-122"/>
                          <a:ea typeface="微软雅黑" panose="020B0503020204020204" pitchFamily="34" charset="-122"/>
                        </a:rPr>
                        <a:t>RRM maintenance</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sz="800" b="0" i="0" kern="1200" dirty="0">
                          <a:solidFill>
                            <a:schemeClr val="tx1"/>
                          </a:solidFill>
                          <a:latin typeface="微软雅黑" panose="020B0503020204020204" pitchFamily="34" charset="-122"/>
                          <a:ea typeface="微软雅黑" panose="020B0503020204020204" pitchFamily="34" charset="-122"/>
                          <a:cs typeface="+mn-cs"/>
                        </a:rPr>
                        <a:t>1) </a:t>
                      </a:r>
                      <a:r>
                        <a:rPr kumimoji="1" lang="en-IE" sz="800" b="0" i="0" kern="1200" dirty="0">
                          <a:solidFill>
                            <a:schemeClr val="tx1"/>
                          </a:solidFill>
                          <a:latin typeface="微软雅黑" panose="020B0503020204020204" pitchFamily="34" charset="-122"/>
                          <a:ea typeface="微软雅黑" panose="020B0503020204020204" pitchFamily="34" charset="-122"/>
                          <a:cs typeface="+mn-cs"/>
                        </a:rPr>
                        <a:t>[202] Maintenance_R17 </a:t>
                      </a:r>
                      <a:r>
                        <a:rPr kumimoji="1" lang="fr-FR" altLang="ja-JP" sz="800" b="0" i="0" dirty="0" err="1">
                          <a:solidFill>
                            <a:schemeClr val="tx1"/>
                          </a:solidFill>
                          <a:latin typeface="微软雅黑" panose="020B0503020204020204" pitchFamily="34" charset="-122"/>
                          <a:ea typeface="微软雅黑" panose="020B0503020204020204" pitchFamily="34" charset="-122"/>
                        </a:rPr>
                        <a:t>Chaired</a:t>
                      </a:r>
                      <a:r>
                        <a:rPr kumimoji="1" lang="fr-FR" altLang="ja-JP" sz="800" b="0" i="0" dirty="0">
                          <a:solidFill>
                            <a:schemeClr val="tx1"/>
                          </a:solidFill>
                          <a:latin typeface="微软雅黑" panose="020B0503020204020204" pitchFamily="34" charset="-122"/>
                          <a:ea typeface="微软雅黑" panose="020B0503020204020204" pitchFamily="34" charset="-122"/>
                        </a:rPr>
                        <a:t> by Yang Tang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[154]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RAN_task_UERF</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11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AI 8.35 (7), AI 9.7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[135] NR_HST_FR2_enh_UERF AI 8.12.2 (2), AI 8.12.3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NR_ATG_UERF_part1 AI 8.13 (1), AI 8.13.1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[137] NR_ATG_UERF_part2 AI 8.13.2 (21)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[237] Reply_LS (32)</a:t>
                      </a:r>
                    </a:p>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RRM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(101)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Demod</a:t>
                      </a: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[108][317]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4.5, 5.2.6.5, 5.2.4 (71)</a:t>
                      </a:r>
                    </a:p>
                    <a:p>
                      <a:pPr marL="0" marR="0" lvl="0" indent="0" algn="l" defTabSz="914400" rtl="0" eaLnBrk="1" fontAlgn="t" latinLnBrk="0" hangingPunct="1">
                        <a:lnSpc>
                          <a:spcPct val="100000"/>
                        </a:lnSpc>
                        <a:spcBef>
                          <a:spcPct val="0"/>
                        </a:spcBef>
                        <a:spcAft>
                          <a:spcPct val="0"/>
                        </a:spcAft>
                        <a:buClrTx/>
                        <a:buSzTx/>
                        <a:buFontTx/>
                        <a:buNone/>
                        <a:tabLst/>
                        <a:defRPr/>
                      </a:pP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[108][318]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IoT_NTN</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6.8.5 (13)</a:t>
                      </a: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Ad-hoc: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[126]</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FR1_enh2_part1 Chaired by Leo Liu (Huawei) 90min</a:t>
                      </a:r>
                    </a:p>
                    <a:p>
                      <a:pPr marL="0" marR="0" lvl="0" indent="0" algn="l" defTabSz="914354" rtl="0" eaLnBrk="1" fontAlgn="ctr" latinLnBrk="0" hangingPunct="1">
                        <a:lnSpc>
                          <a:spcPct val="100000"/>
                        </a:lnSpc>
                        <a:spcBef>
                          <a:spcPts val="0"/>
                        </a:spcBef>
                        <a:spcAft>
                          <a:spcPts val="0"/>
                        </a:spcAft>
                        <a:buClrTx/>
                        <a:buSzTx/>
                        <a:buFontTx/>
                        <a:buNone/>
                        <a:tabLst/>
                        <a:defRPr/>
                      </a:pP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a:t>
                      </a:r>
                      <a:r>
                        <a:rPr lang="en-GB"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Ad-hoc: </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[128] F</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R1_enh2_part3</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Chaired by Yuta (NTT DOCOMO) 30min</a:t>
                      </a: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Election (if needed)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[138] NR_FR1_lessthan_5MHz_BW AI 8.14.1 (9), AI 8.14.2 (5)</a:t>
                      </a: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Reserve 0.5h for some earlier return to.</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Basket WI</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NR_Baskets_Part_1 AI 7.1 (26)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[106] NR_Baskets_Part_2 AI 7.3~7.8 (75)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[107] NR_Baskets_Part_3 AI 7.9- 7.13 (112)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[108]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LTE_Baskets</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9.1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(104)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[203]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NR_NTN_solutions</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[204]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NR_redcap</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[205]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LTE_NBIOT_eMTC_NTN_req</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[222]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NR_MC_enh</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[108][305] NR_LTE_EMC_enh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AI 4.3, 8.17 (15)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RF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fi-FI" sz="800" b="0" i="0" u="none" strike="noStrike" dirty="0">
                          <a:solidFill>
                            <a:srgbClr val="000000"/>
                          </a:solidFill>
                          <a:effectLst/>
                          <a:latin typeface="微软雅黑" panose="020B0503020204020204" pitchFamily="34" charset="-122"/>
                          <a:ea typeface="微软雅黑" panose="020B0503020204020204" pitchFamily="34" charset="-122"/>
                        </a:rPr>
                        <a:t>[108][316] IoT_NTN_SANRF</a:t>
                      </a:r>
                      <a:r>
                        <a:rPr lang="zh-CN" altLang="en-US" sz="8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AI 6.8.1 (8)</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[108][301] </a:t>
                      </a:r>
                      <a:r>
                        <a:rPr lang="en-US" altLang="zh-CN" sz="800" b="0" i="0" u="none" strike="noStrike" dirty="0" err="1">
                          <a:solidFill>
                            <a:srgbClr val="000000"/>
                          </a:solidFill>
                          <a:effectLst/>
                          <a:latin typeface="微软雅黑" panose="020B0503020204020204" pitchFamily="34" charset="-122"/>
                          <a:ea typeface="微软雅黑" panose="020B0503020204020204" pitchFamily="34" charset="-122"/>
                        </a:rPr>
                        <a:t>BSRF_Maintenance</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 AI 4.2, 5.2.1 (100)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BS Ad-hoc: </a:t>
                      </a:r>
                      <a:r>
                        <a:rPr lang="nn-NO"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[108][324] NR_HST_FR2_enh_Demod Chaired by Yunchuan Yang 60</a:t>
                      </a: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min</a:t>
                      </a:r>
                    </a:p>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0" i="0" u="none" strike="noStrike" kern="1200" dirty="0">
                          <a:solidFill>
                            <a:schemeClr val="tx1"/>
                          </a:solidFill>
                          <a:effectLst/>
                          <a:highlight>
                            <a:srgbClr val="FFFF00"/>
                          </a:highlight>
                          <a:latin typeface="微软雅黑" panose="020B0503020204020204" pitchFamily="34" charset="-122"/>
                          <a:ea typeface="微软雅黑" panose="020B0503020204020204" pitchFamily="34" charset="-122"/>
                          <a:cs typeface="+mn-cs"/>
                        </a:rPr>
                        <a:t>TBD reserved for BS Session</a:t>
                      </a:r>
                      <a:endParaRPr lang="fr-FR" altLang="ja-JP" sz="800" b="0" i="0" u="none" strike="noStrike" kern="1200" dirty="0">
                        <a:solidFill>
                          <a:schemeClr val="tx1"/>
                        </a:solidFill>
                        <a:effectLst/>
                        <a:highlight>
                          <a:srgbClr val="FFFF00"/>
                        </a:highligh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Rel-15/16/17/18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Upto_R16_UERF_maintenance AI 4.1 (155)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[102] R17_spectrum_maintenance AI 5.1 (50)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[103] R17_nonspectrumUERF_maintenance AI 5.2.2 (52)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R18_spectrum_maintenance AI 6 (16)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(cont.)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err="1">
                          <a:solidFill>
                            <a:srgbClr val="0000FF"/>
                          </a:solidFill>
                          <a:latin typeface="微软雅黑" panose="020B0503020204020204" pitchFamily="34" charset="-122"/>
                          <a:ea typeface="微软雅黑" panose="020B0503020204020204" pitchFamily="34" charset="-122"/>
                          <a:cs typeface="+mn-cs"/>
                        </a:rPr>
                        <a:t>Early</a:t>
                      </a:r>
                      <a:r>
                        <a:rPr kumimoji="1" lang="fr-FR" altLang="ja-JP" sz="800" b="1" i="0" kern="1200" dirty="0">
                          <a:solidFill>
                            <a:srgbClr val="0000FF"/>
                          </a:solidFill>
                          <a:latin typeface="微软雅黑" panose="020B0503020204020204" pitchFamily="34" charset="-122"/>
                          <a:ea typeface="微软雅黑" panose="020B0503020204020204" pitchFamily="34" charset="-122"/>
                          <a:cs typeface="+mn-cs"/>
                        </a:rPr>
                        <a:t> 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[132/133] FR2_multiRx_UERF_part1/ Chaired by Steven Chen (Apple)</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 FS_NR_AIML_air Chaired Vali (Qualcomm)</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highlight>
                            <a:srgbClr val="FFFF00"/>
                          </a:highligh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highlight>
                            <a:srgbClr val="FFFF00"/>
                          </a:highlight>
                          <a:latin typeface="微软雅黑" panose="020B0503020204020204" pitchFamily="34" charset="-122"/>
                          <a:ea typeface="微软雅黑" panose="020B0503020204020204" pitchFamily="34" charset="-122"/>
                          <a:cs typeface="Calibri" panose="020F0502020204030204" pitchFamily="34" charset="0"/>
                        </a:rPr>
                        <a:t>Reserved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[108][312] NR_netcon_repeater_RF Chaired by Fei Xue (ZTE)</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Chaired by Johannes Hejselbaek</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08340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Friday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4071949155"/>
              </p:ext>
            </p:extLst>
          </p:nvPr>
        </p:nvGraphicFramePr>
        <p:xfrm>
          <a:off x="281221" y="1273321"/>
          <a:ext cx="11674991" cy="2513520"/>
        </p:xfrm>
        <a:graphic>
          <a:graphicData uri="http://schemas.openxmlformats.org/drawingml/2006/table">
            <a:tbl>
              <a:tblPr/>
              <a:tblGrid>
                <a:gridCol w="755099">
                  <a:extLst>
                    <a:ext uri="{9D8B030D-6E8A-4147-A177-3AD203B41FA5}">
                      <a16:colId xmlns:a16="http://schemas.microsoft.com/office/drawing/2014/main" xmlns="" val="20000"/>
                    </a:ext>
                  </a:extLst>
                </a:gridCol>
                <a:gridCol w="280248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17591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438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5906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1" dirty="0">
                        <a:solidFill>
                          <a:srgbClr val="0000F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570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733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16:00-17:00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 Revision of the Work Plan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 Any other business (Event for Haijie, Andrey)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 Close of the meeting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9908134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a:solidFill>
                  <a:schemeClr val="tx1"/>
                </a:solidFill>
                <a:latin typeface="微软雅黑" panose="020B0503020204020204" pitchFamily="34" charset="-122"/>
                <a:ea typeface="微软雅黑" panose="020B0503020204020204" pitchFamily="34" charset="-122"/>
              </a:rPr>
              <a:t>Appendix</a:t>
            </a:r>
          </a:p>
        </p:txBody>
      </p:sp>
    </p:spTree>
    <p:extLst>
      <p:ext uri="{BB962C8B-B14F-4D97-AF65-F5344CB8AC3E}">
        <p14:creationId xmlns:p14="http://schemas.microsoft.com/office/powerpoint/2010/main" val="4091969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68456" cy="4862559"/>
          </a:xfrm>
        </p:spPr>
        <p:txBody>
          <a:bodyPr/>
          <a:lstStyle/>
          <a:p>
            <a:pPr marL="342882" lvl="1" indent="-342882">
              <a:spcBef>
                <a:spcPts val="0"/>
              </a:spcBef>
              <a:spcAft>
                <a:spcPts val="600"/>
              </a:spcAft>
              <a:buBlip>
                <a:blip r:embed="rId2"/>
              </a:buBlip>
            </a:pPr>
            <a:r>
              <a:rPr lang="en-US" altLang="zh-CN" sz="1400" dirty="0">
                <a:solidFill>
                  <a:srgbClr val="000000"/>
                </a:solidFill>
              </a:rPr>
              <a:t>An election for two Vice Chairs of RAN WG4 will be held during RAN WG4 meeting #108 in Toulouse (FR), 21 to 25 August 2023 using the new 3GPP voting application tool.</a:t>
            </a:r>
          </a:p>
          <a:p>
            <a:pPr lvl="1">
              <a:spcBef>
                <a:spcPts val="0"/>
              </a:spcBef>
              <a:spcAft>
                <a:spcPts val="600"/>
              </a:spcAft>
            </a:pPr>
            <a:r>
              <a:rPr lang="en-GB" altLang="zh-CN" sz="1200" dirty="0"/>
              <a:t>Candidatures (CV + supporting letters) for these positions should be uploaded and should ideally be received by Monday 14 August 2023.</a:t>
            </a:r>
          </a:p>
          <a:p>
            <a:pPr lvl="1">
              <a:spcBef>
                <a:spcPts val="0"/>
              </a:spcBef>
              <a:spcAft>
                <a:spcPts val="600"/>
              </a:spcAft>
            </a:pPr>
            <a:r>
              <a:rPr lang="en-US" altLang="zh-CN" sz="1200" dirty="0"/>
              <a:t>The list of the candidatures received will then be posted on the 3GPP website as well on the usual </a:t>
            </a:r>
            <a:r>
              <a:rPr lang="en-US" altLang="zh-CN" sz="1200" u="sng" dirty="0">
                <a:hlinkClick r:id="rId3"/>
              </a:rPr>
              <a:t>elections page</a:t>
            </a:r>
            <a:r>
              <a:rPr lang="en-US" altLang="zh-CN" sz="1200" dirty="0"/>
              <a:t>.</a:t>
            </a:r>
          </a:p>
          <a:p>
            <a:pPr lvl="1">
              <a:spcBef>
                <a:spcPts val="0"/>
              </a:spcBef>
              <a:spcAft>
                <a:spcPts val="600"/>
              </a:spcAft>
            </a:pPr>
            <a:r>
              <a:rPr lang="en-US" altLang="zh-CN" sz="1200" dirty="0"/>
              <a:t>For more details, please check and refer to the email “Elections to be held in RAN4#108”from MCC in RAN4 reflector and the email “P-CR for corporate group voting restrictions as approved by PCG</a:t>
            </a:r>
            <a:r>
              <a:rPr lang="zh-CN" altLang="en-US" sz="1200" dirty="0"/>
              <a:t>”</a:t>
            </a:r>
            <a:r>
              <a:rPr lang="en-US" altLang="zh-CN" sz="1200" dirty="0"/>
              <a:t>forwarded from PCG in RAN4 reflector.</a:t>
            </a:r>
          </a:p>
          <a:p>
            <a:pPr lvl="1">
              <a:spcBef>
                <a:spcPts val="0"/>
              </a:spcBef>
              <a:spcAft>
                <a:spcPts val="600"/>
              </a:spcAft>
            </a:pPr>
            <a:r>
              <a:rPr lang="en-US" altLang="zh-CN" sz="1200" dirty="0"/>
              <a:t>For 3GPP voting application tool, please refer to the following link for guidance on how to cast a ballot and create a proxy.</a:t>
            </a:r>
          </a:p>
          <a:p>
            <a:pPr lvl="2">
              <a:spcBef>
                <a:spcPts val="0"/>
              </a:spcBef>
              <a:spcAft>
                <a:spcPts val="600"/>
              </a:spcAft>
            </a:pPr>
            <a:r>
              <a:rPr lang="en-US" altLang="zh-CN" sz="1200" dirty="0">
                <a:hlinkClick r:id="rId4"/>
              </a:rPr>
              <a:t>https://help.3gpp.org/index.php?title=3GPP_voting_tool</a:t>
            </a:r>
            <a:endParaRPr lang="en-US" altLang="zh-CN" sz="1200" dirty="0"/>
          </a:p>
          <a:p>
            <a:pPr lvl="1">
              <a:spcBef>
                <a:spcPts val="0"/>
              </a:spcBef>
              <a:spcAft>
                <a:spcPts val="600"/>
              </a:spcAft>
            </a:pPr>
            <a:r>
              <a:rPr lang="en-US" altLang="zh-CN" sz="1200" dirty="0"/>
              <a:t>For the rule of voting, please refer to 3GPP procedure (Article 22, 28)</a:t>
            </a:r>
          </a:p>
          <a:p>
            <a:pPr lvl="1">
              <a:spcBef>
                <a:spcPts val="0"/>
              </a:spcBef>
              <a:spcAft>
                <a:spcPts val="600"/>
              </a:spcAft>
            </a:pPr>
            <a:r>
              <a:rPr lang="en-US" altLang="zh-CN" sz="1200" b="1" dirty="0">
                <a:solidFill>
                  <a:srgbClr val="C00000"/>
                </a:solidFill>
              </a:rPr>
              <a:t>Please make sure that you register and check in timely and correctly.</a:t>
            </a:r>
          </a:p>
          <a:p>
            <a:pPr marL="342882" lvl="1" indent="-342882">
              <a:spcBef>
                <a:spcPts val="0"/>
              </a:spcBef>
              <a:spcAft>
                <a:spcPts val="600"/>
              </a:spcAft>
              <a:buBlip>
                <a:blip r:embed="rId2"/>
              </a:buBlip>
            </a:pPr>
            <a:r>
              <a:rPr lang="en-US" altLang="zh-CN" sz="1400" dirty="0">
                <a:solidFill>
                  <a:srgbClr val="000000"/>
                </a:solidFill>
              </a:rPr>
              <a:t>The arrangements for voting and outcome announcement </a:t>
            </a:r>
          </a:p>
          <a:p>
            <a:pPr lvl="1">
              <a:spcBef>
                <a:spcPts val="0"/>
              </a:spcBef>
              <a:spcAft>
                <a:spcPts val="600"/>
              </a:spcAft>
            </a:pPr>
            <a:r>
              <a:rPr lang="en-US" altLang="zh-CN" sz="1200" dirty="0"/>
              <a:t>The voting is planned to be scheduled during lunch break starting from Monday. One round of voting per day. Please refer to the previous slides.</a:t>
            </a:r>
          </a:p>
          <a:p>
            <a:pPr lvl="1">
              <a:spcBef>
                <a:spcPts val="0"/>
              </a:spcBef>
              <a:spcAft>
                <a:spcPts val="600"/>
              </a:spcAft>
            </a:pPr>
            <a:r>
              <a:rPr lang="en-US" altLang="zh-CN" sz="1200" dirty="0"/>
              <a:t>The voting result is planned to be announced just before the afternoon session, if there is no delay of calculation of voting results. </a:t>
            </a:r>
          </a:p>
          <a:p>
            <a:pPr lvl="1">
              <a:spcBef>
                <a:spcPts val="0"/>
              </a:spcBef>
              <a:spcAft>
                <a:spcPts val="600"/>
              </a:spcAft>
            </a:pPr>
            <a:r>
              <a:rPr lang="en-US" altLang="zh-CN" sz="1200" dirty="0"/>
              <a:t>And if the next round of voting is needed, it will be announced after the afternoon coffee break.</a:t>
            </a:r>
          </a:p>
          <a:p>
            <a:pPr marL="342882" lvl="1" indent="-342882">
              <a:spcBef>
                <a:spcPts val="0"/>
              </a:spcBef>
              <a:spcAft>
                <a:spcPts val="600"/>
              </a:spcAft>
              <a:buBlip>
                <a:blip r:embed="rId2"/>
              </a:buBlip>
            </a:pPr>
            <a:endParaRPr lang="en-US" altLang="zh-CN" sz="1400" dirty="0">
              <a:solidFill>
                <a:srgbClr val="000000"/>
              </a:solidFill>
            </a:endParaRPr>
          </a:p>
          <a:p>
            <a:pPr marL="342882" lvl="1" indent="-342882">
              <a:spcBef>
                <a:spcPts val="0"/>
              </a:spcBef>
              <a:spcAft>
                <a:spcPts val="600"/>
              </a:spcAft>
              <a:buBlip>
                <a:blip r:embed="rId2"/>
              </a:buBlip>
            </a:pPr>
            <a:r>
              <a:rPr lang="en-US" altLang="zh-CN" sz="1400" dirty="0">
                <a:solidFill>
                  <a:srgbClr val="000000"/>
                </a:solidFill>
              </a:rPr>
              <a:t>A social event will be held in the joint session in Main room on Friday afternoon before the end of the meeting to thank Haijie and Andrey great efforts and contributions to RAN4!</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RAN4 Vice Chair elections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958485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August 21</a:t>
            </a:r>
            <a:r>
              <a:rPr lang="en-US" sz="1400" baseline="30000" dirty="0">
                <a:solidFill>
                  <a:srgbClr val="FF0000"/>
                </a:solidFill>
              </a:rPr>
              <a:t>st</a:t>
            </a:r>
            <a:r>
              <a:rPr lang="en-US" sz="1400" dirty="0">
                <a:solidFill>
                  <a:srgbClr val="FF0000"/>
                </a:solidFill>
              </a:rPr>
              <a:t> ~ August 25</a:t>
            </a:r>
            <a:r>
              <a:rPr lang="en-US" sz="1400" baseline="30000" dirty="0">
                <a:solidFill>
                  <a:srgbClr val="FF0000"/>
                </a:solidFill>
              </a:rPr>
              <a:t>th</a:t>
            </a:r>
            <a:r>
              <a:rPr lang="en-US" sz="1400" dirty="0">
                <a:solidFill>
                  <a:srgbClr val="FF0000"/>
                </a:solidFill>
              </a:rPr>
              <a:t>, 2023</a:t>
            </a:r>
            <a:r>
              <a:rPr lang="en-US" sz="1400" dirty="0"/>
              <a:t>.</a:t>
            </a:r>
          </a:p>
          <a:p>
            <a:pPr lvl="1">
              <a:spcBef>
                <a:spcPts val="0"/>
              </a:spcBef>
              <a:spcAft>
                <a:spcPts val="600"/>
              </a:spcAft>
            </a:pPr>
            <a:r>
              <a:rPr lang="en-US" sz="1200" dirty="0"/>
              <a:t>Three sessions in three separate rooms: Main, RRM, </a:t>
            </a:r>
            <a:r>
              <a:rPr lang="en-US" sz="1200" dirty="0" err="1"/>
              <a:t>BSRF_Demod_test</a:t>
            </a:r>
            <a:r>
              <a:rPr lang="en-US" sz="1200" dirty="0"/>
              <a:t>. </a:t>
            </a:r>
            <a:r>
              <a:rPr lang="en-US" sz="1200" dirty="0" err="1"/>
              <a:t>GoToWebinar</a:t>
            </a:r>
            <a:r>
              <a:rPr lang="en-US" sz="1200" dirty="0"/>
              <a:t> (GTW) conference calls will be set each session. And the remote participant can be supported. TOHRU will be used</a:t>
            </a:r>
            <a:r>
              <a:rPr lang="en-US" altLang="zh-CN" sz="1200" dirty="0"/>
              <a:t>. A number of ad hoc sessions will be arranged (see Slide #7).</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2"/>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August 11</a:t>
            </a:r>
            <a:r>
              <a:rPr lang="en-US" sz="1400" baseline="30000" dirty="0">
                <a:solidFill>
                  <a:srgbClr val="FF0000"/>
                </a:solidFill>
                <a:cs typeface="+mn-cs"/>
              </a:rPr>
              <a:t>th</a:t>
            </a:r>
            <a:r>
              <a:rPr lang="en-US" sz="1400" dirty="0">
                <a:solidFill>
                  <a:srgbClr val="FF0000"/>
                </a:solidFill>
                <a:cs typeface="+mn-cs"/>
              </a:rPr>
              <a:t> (Friday) 2023,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One picture of meeting flows. See details in the corresponding slides.</a:t>
            </a:r>
          </a:p>
        </p:txBody>
      </p:sp>
      <p:sp>
        <p:nvSpPr>
          <p:cNvPr id="6" name="Rectangle 77">
            <a:extLst>
              <a:ext uri="{FF2B5EF4-FFF2-40B4-BE49-F238E27FC236}">
                <a16:creationId xmlns:a16="http://schemas.microsoft.com/office/drawing/2014/main" xmlns=""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a16="http://schemas.microsoft.com/office/drawing/2014/main" xmlns=""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a16="http://schemas.microsoft.com/office/drawing/2014/main" xmlns=""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a16="http://schemas.microsoft.com/office/drawing/2014/main" xmlns=""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a16="http://schemas.microsoft.com/office/drawing/2014/main" xmlns=""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a16="http://schemas.microsoft.com/office/drawing/2014/main" xmlns=""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a16="http://schemas.microsoft.com/office/drawing/2014/main" xmlns=""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a16="http://schemas.microsoft.com/office/drawing/2014/main" xmlns=""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a16="http://schemas.microsoft.com/office/drawing/2014/main" xmlns=""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a16="http://schemas.microsoft.com/office/drawing/2014/main" xmlns=""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a16="http://schemas.microsoft.com/office/drawing/2014/main" xmlns=""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a16="http://schemas.microsoft.com/office/drawing/2014/main" xmlns=""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a16="http://schemas.microsoft.com/office/drawing/2014/main" xmlns=""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Pre-meeting (</a:t>
            </a:r>
            <a:r>
              <a:rPr lang="en-GB" sz="800" kern="0" noProof="0" dirty="0">
                <a:solidFill>
                  <a:srgbClr val="FFFFFF"/>
                </a:solidFill>
                <a:latin typeface="微软雅黑" panose="020B0503020204020204" pitchFamily="34" charset="-122"/>
                <a:ea typeface="微软雅黑" panose="020B0503020204020204" pitchFamily="34" charset="-122"/>
              </a:rPr>
              <a:t>August</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 </a:t>
            </a:r>
            <a:r>
              <a:rPr lang="en-GB" sz="800" kern="0" noProof="0" dirty="0">
                <a:solidFill>
                  <a:srgbClr val="FFFFFF"/>
                </a:solidFill>
                <a:latin typeface="微软雅黑" panose="020B0503020204020204" pitchFamily="34" charset="-122"/>
                <a:ea typeface="微软雅黑" panose="020B0503020204020204" pitchFamily="34" charset="-122"/>
              </a:rPr>
              <a:t>14</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~18) </a:t>
            </a:r>
          </a:p>
        </p:txBody>
      </p:sp>
      <p:sp>
        <p:nvSpPr>
          <p:cNvPr id="22" name="Rectangle 67">
            <a:extLst>
              <a:ext uri="{FF2B5EF4-FFF2-40B4-BE49-F238E27FC236}">
                <a16:creationId xmlns:a16="http://schemas.microsoft.com/office/drawing/2014/main" xmlns=""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1</a:t>
            </a:r>
            <a:r>
              <a:rPr lang="en-GB" sz="800" kern="0" baseline="30000" dirty="0">
                <a:solidFill>
                  <a:srgbClr val="FFFFFF"/>
                </a:solidFill>
                <a:latin typeface="微软雅黑" panose="020B0503020204020204" pitchFamily="34" charset="-122"/>
                <a:ea typeface="微软雅黑" panose="020B0503020204020204" pitchFamily="34" charset="-122"/>
              </a:rPr>
              <a:t>st</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a:t>
            </a:r>
            <a:r>
              <a:rPr lang="en-GB" sz="800" kern="0" dirty="0">
                <a:solidFill>
                  <a:srgbClr val="FFFFFF"/>
                </a:solidFill>
                <a:latin typeface="微软雅黑" panose="020B0503020204020204" pitchFamily="34" charset="-122"/>
                <a:ea typeface="微软雅黑" panose="020B0503020204020204" pitchFamily="34" charset="-122"/>
              </a:rPr>
              <a:t> 21~August 24)</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a16="http://schemas.microsoft.com/office/drawing/2014/main" xmlns=""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Post-meeting process</a:t>
            </a:r>
            <a:r>
              <a:rPr lang="en-GB" sz="800" kern="0" noProof="0" dirty="0">
                <a:solidFill>
                  <a:srgbClr val="FFFFFF"/>
                </a:solidFill>
                <a:latin typeface="微软雅黑" panose="020B0503020204020204" pitchFamily="34" charset="-122"/>
                <a:ea typeface="微软雅黑" panose="020B0503020204020204" pitchFamily="34" charset="-122"/>
              </a:rPr>
              <a:t> ( August </a:t>
            </a:r>
            <a:r>
              <a:rPr lang="en-GB" sz="800" kern="0" dirty="0">
                <a:solidFill>
                  <a:srgbClr val="FFFFFF"/>
                </a:solidFill>
                <a:latin typeface="微软雅黑" panose="020B0503020204020204" pitchFamily="34" charset="-122"/>
                <a:ea typeface="微软雅黑" panose="020B0503020204020204" pitchFamily="34" charset="-122"/>
              </a:rPr>
              <a:t>28</a:t>
            </a:r>
            <a:r>
              <a:rPr lang="en-GB" sz="800" kern="0" noProof="0" dirty="0">
                <a:solidFill>
                  <a:srgbClr val="FFFFFF"/>
                </a:solidFill>
                <a:latin typeface="微软雅黑" panose="020B0503020204020204" pitchFamily="34" charset="-122"/>
                <a:ea typeface="微软雅黑" panose="020B0503020204020204" pitchFamily="34" charset="-122"/>
              </a:rPr>
              <a:t>~31)</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a16="http://schemas.microsoft.com/office/drawing/2014/main" xmlns=""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a16="http://schemas.microsoft.com/office/drawing/2014/main" xmlns=""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a16="http://schemas.microsoft.com/office/drawing/2014/main" xmlns=""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a16="http://schemas.microsoft.com/office/drawing/2014/main" xmlns=""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a16="http://schemas.microsoft.com/office/drawing/2014/main" xmlns=""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Rectangle 67">
            <a:extLst>
              <a:ext uri="{FF2B5EF4-FFF2-40B4-BE49-F238E27FC236}">
                <a16:creationId xmlns:a16="http://schemas.microsoft.com/office/drawing/2014/main" xmlns=""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a16="http://schemas.microsoft.com/office/drawing/2014/main" xmlns="" id="{B6CDA6FF-6740-49E7-B14C-1831ED62E0F8}"/>
              </a:ext>
            </a:extLst>
          </p:cNvPr>
          <p:cNvSpPr/>
          <p:nvPr/>
        </p:nvSpPr>
        <p:spPr>
          <a:xfrm>
            <a:off x="255175"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Moderator assignment before Mon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5" name="Rectangle: Rounded Corners 201">
            <a:extLst>
              <a:ext uri="{FF2B5EF4-FFF2-40B4-BE49-F238E27FC236}">
                <a16:creationId xmlns:a16="http://schemas.microsoft.com/office/drawing/2014/main" xmlns="" id="{B6CDA6FF-6740-49E7-B14C-1831ED62E0F8}"/>
              </a:ext>
            </a:extLst>
          </p:cNvPr>
          <p:cNvSpPr/>
          <p:nvPr/>
        </p:nvSpPr>
        <p:spPr>
          <a:xfrm>
            <a:off x="67165" y="391648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err="1">
                <a:ln>
                  <a:noFill/>
                </a:ln>
                <a:solidFill>
                  <a:srgbClr val="FFFFFF"/>
                </a:solidFill>
                <a:effectLst/>
                <a:uLnTx/>
                <a:uFillTx/>
                <a:latin typeface="+mj-ea"/>
                <a:ea typeface="+mj-ea"/>
                <a:cs typeface="+mn-cs"/>
              </a:rPr>
              <a:t>Tdoc</a:t>
            </a:r>
            <a:r>
              <a:rPr kumimoji="0" lang="en-US" sz="800" b="1" i="0" u="none" strike="noStrike" kern="0" cap="none" spc="0" normalizeH="0" baseline="0" noProof="0" dirty="0">
                <a:ln>
                  <a:noFill/>
                </a:ln>
                <a:solidFill>
                  <a:srgbClr val="FFFFFF"/>
                </a:solidFill>
                <a:effectLst/>
                <a:uLnTx/>
                <a:uFillTx/>
                <a:latin typeface="+mj-ea"/>
                <a:ea typeface="+mj-ea"/>
                <a:cs typeface="+mn-cs"/>
              </a:rPr>
              <a:t> number</a:t>
            </a:r>
            <a:r>
              <a:rPr kumimoji="0" lang="en-US" sz="800" b="1" i="0" u="none" strike="noStrike" kern="0" cap="none" spc="0" normalizeH="0" noProof="0" dirty="0">
                <a:ln>
                  <a:noFill/>
                </a:ln>
                <a:solidFill>
                  <a:srgbClr val="FFFFFF"/>
                </a:solidFill>
                <a:effectLst/>
                <a:uLnTx/>
                <a:uFillTx/>
                <a:latin typeface="+mj-ea"/>
                <a:ea typeface="+mj-ea"/>
                <a:cs typeface="+mn-cs"/>
              </a:rPr>
              <a:t> request &amp; submission </a:t>
            </a:r>
            <a:r>
              <a:rPr lang="en-US" sz="800" b="1" kern="0" noProof="0" dirty="0">
                <a:solidFill>
                  <a:schemeClr val="bg1"/>
                </a:solidFill>
                <a:latin typeface="+mj-ea"/>
                <a:ea typeface="+mj-ea"/>
                <a:cs typeface="+mn-cs"/>
              </a:rPr>
              <a:t>August 11</a:t>
            </a:r>
            <a:r>
              <a:rPr lang="en-US" sz="800" b="1" kern="0" baseline="30000" noProof="0" dirty="0">
                <a:solidFill>
                  <a:schemeClr val="bg1"/>
                </a:solidFill>
                <a:latin typeface="+mj-ea"/>
                <a:ea typeface="+mj-ea"/>
                <a:cs typeface="+mn-cs"/>
              </a:rPr>
              <a:t>th</a:t>
            </a:r>
            <a:r>
              <a:rPr lang="en-US" sz="800" b="1" kern="0" noProof="0" dirty="0">
                <a:solidFill>
                  <a:schemeClr val="bg1"/>
                </a:solidFill>
                <a:latin typeface="+mj-ea"/>
                <a:ea typeface="+mj-ea"/>
                <a:cs typeface="+mn-cs"/>
              </a:rPr>
              <a:t> </a:t>
            </a:r>
            <a:r>
              <a:rPr lang="en-US" sz="800" b="1" kern="0" dirty="0">
                <a:solidFill>
                  <a:srgbClr val="FF3300"/>
                </a:solidFill>
                <a:latin typeface="+mj-ea"/>
                <a:ea typeface="+mj-ea"/>
                <a:cs typeface="+mn-cs"/>
              </a:rPr>
              <a:t> </a:t>
            </a:r>
            <a:endParaRPr kumimoji="0" lang="en-US" sz="800" b="1" i="0" u="none" strike="noStrike" kern="0" cap="none" spc="0" normalizeH="0" baseline="0" noProof="0" dirty="0">
              <a:ln>
                <a:noFill/>
              </a:ln>
              <a:solidFill>
                <a:srgbClr val="FF3300"/>
              </a:solidFill>
              <a:effectLst/>
              <a:uLnTx/>
              <a:uFillTx/>
              <a:latin typeface="+mj-ea"/>
              <a:ea typeface="+mj-ea"/>
              <a:cs typeface="+mn-cs"/>
            </a:endParaRPr>
          </a:p>
        </p:txBody>
      </p:sp>
      <p:sp>
        <p:nvSpPr>
          <p:cNvPr id="56" name="Rectangle: Rounded Corners 201">
            <a:extLst>
              <a:ext uri="{FF2B5EF4-FFF2-40B4-BE49-F238E27FC236}">
                <a16:creationId xmlns:a16="http://schemas.microsoft.com/office/drawing/2014/main" xmlns="" id="{B6CDA6FF-6740-49E7-B14C-1831ED62E0F8}"/>
              </a:ext>
            </a:extLst>
          </p:cNvPr>
          <p:cNvSpPr/>
          <p:nvPr/>
        </p:nvSpPr>
        <p:spPr>
          <a:xfrm>
            <a:off x="255175" y="557046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Registration</a:t>
            </a:r>
          </a:p>
        </p:txBody>
      </p:sp>
      <p:sp>
        <p:nvSpPr>
          <p:cNvPr id="57" name="Rectangle: Rounded Corners 201">
            <a:extLst>
              <a:ext uri="{FF2B5EF4-FFF2-40B4-BE49-F238E27FC236}">
                <a16:creationId xmlns:a16="http://schemas.microsoft.com/office/drawing/2014/main" xmlns="" id="{B6CDA6FF-6740-49E7-B14C-1831ED62E0F8}"/>
              </a:ext>
            </a:extLst>
          </p:cNvPr>
          <p:cNvSpPr/>
          <p:nvPr/>
        </p:nvSpPr>
        <p:spPr>
          <a:xfrm>
            <a:off x="1738695" y="4601459"/>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Draft summary for topics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8" name="Rectangle: Rounded Corners 201">
            <a:extLst>
              <a:ext uri="{FF2B5EF4-FFF2-40B4-BE49-F238E27FC236}">
                <a16:creationId xmlns:a16="http://schemas.microsoft.com/office/drawing/2014/main" xmlns="" id="{B6CDA6FF-6740-49E7-B14C-1831ED62E0F8}"/>
              </a:ext>
            </a:extLst>
          </p:cNvPr>
          <p:cNvSpPr/>
          <p:nvPr/>
        </p:nvSpPr>
        <p:spPr>
          <a:xfrm>
            <a:off x="3229343" y="4601459"/>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Formal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a:t>
            </a:r>
            <a:r>
              <a:rPr lang="en-US" sz="800" b="1" kern="0" noProof="0" dirty="0">
                <a:solidFill>
                  <a:srgbClr val="FFFFFF"/>
                </a:solidFill>
                <a:latin typeface="+mj-ea"/>
                <a:ea typeface="+mj-ea"/>
                <a:cs typeface="+mn-cs"/>
              </a:rPr>
              <a:t>summary submission by Saturday</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9" name="Rectangle: Rounded Corners 201">
            <a:extLst>
              <a:ext uri="{FF2B5EF4-FFF2-40B4-BE49-F238E27FC236}">
                <a16:creationId xmlns:a16="http://schemas.microsoft.com/office/drawing/2014/main" xmlns="" id="{B6CDA6FF-6740-49E7-B14C-1831ED62E0F8}"/>
              </a:ext>
            </a:extLst>
          </p:cNvPr>
          <p:cNvSpPr/>
          <p:nvPr/>
        </p:nvSpPr>
        <p:spPr>
          <a:xfrm>
            <a:off x="2484019"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Summary review &amp; 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0" name="Rectangle: Rounded Corners 201">
            <a:extLst>
              <a:ext uri="{FF2B5EF4-FFF2-40B4-BE49-F238E27FC236}">
                <a16:creationId xmlns:a16="http://schemas.microsoft.com/office/drawing/2014/main" xmlns=""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Initial list for block approval for basket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1" name="Rectangle: Rounded Corners 201">
            <a:extLst>
              <a:ext uri="{FF2B5EF4-FFF2-40B4-BE49-F238E27FC236}">
                <a16:creationId xmlns:a16="http://schemas.microsoft.com/office/drawing/2014/main" xmlns=""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Deadline for flag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2" name="Rectangle: Rounded Corners 201">
            <a:extLst>
              <a:ext uri="{FF2B5EF4-FFF2-40B4-BE49-F238E27FC236}">
                <a16:creationId xmlns:a16="http://schemas.microsoft.com/office/drawing/2014/main" xmlns=""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updated list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3" name="Rectangle: Rounded Corners 201">
            <a:extLst>
              <a:ext uri="{FF2B5EF4-FFF2-40B4-BE49-F238E27FC236}">
                <a16:creationId xmlns:a16="http://schemas.microsoft.com/office/drawing/2014/main" xmlns=""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allocation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4" name="Rectangle: Rounded Corners 201">
            <a:extLst>
              <a:ext uri="{FF2B5EF4-FFF2-40B4-BE49-F238E27FC236}">
                <a16:creationId xmlns:a16="http://schemas.microsoft.com/office/drawing/2014/main" xmlns="" id="{B6CDA6FF-6740-49E7-B14C-1831ED62E0F8}"/>
              </a:ext>
            </a:extLst>
          </p:cNvPr>
          <p:cNvSpPr/>
          <p:nvPr/>
        </p:nvSpPr>
        <p:spPr>
          <a:xfrm>
            <a:off x="5659510" y="3916489"/>
            <a:ext cx="1788420"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WF/CR 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Draft TS/TR</a:t>
            </a:r>
          </a:p>
        </p:txBody>
      </p:sp>
      <p:sp>
        <p:nvSpPr>
          <p:cNvPr id="65" name="Rectangle: Rounded Corners 201">
            <a:extLst>
              <a:ext uri="{FF2B5EF4-FFF2-40B4-BE49-F238E27FC236}">
                <a16:creationId xmlns:a16="http://schemas.microsoft.com/office/drawing/2014/main" xmlns="" id="{B6CDA6FF-6740-49E7-B14C-1831ED62E0F8}"/>
              </a:ext>
            </a:extLst>
          </p:cNvPr>
          <p:cNvSpPr/>
          <p:nvPr/>
        </p:nvSpPr>
        <p:spPr>
          <a:xfrm>
            <a:off x="7696717" y="55609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Check-in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6" name="Rectangle: Rounded Corners 201">
            <a:extLst>
              <a:ext uri="{FF2B5EF4-FFF2-40B4-BE49-F238E27FC236}">
                <a16:creationId xmlns:a16="http://schemas.microsoft.com/office/drawing/2014/main" xmlns="" id="{B6CDA6FF-6740-49E7-B14C-1831ED62E0F8}"/>
              </a:ext>
            </a:extLst>
          </p:cNvPr>
          <p:cNvSpPr/>
          <p:nvPr/>
        </p:nvSpPr>
        <p:spPr>
          <a:xfrm>
            <a:off x="5679526" y="4567274"/>
            <a:ext cx="1788420" cy="988771"/>
          </a:xfrm>
          <a:prstGeom prst="roundRect">
            <a:avLst>
              <a:gd name="adj" fmla="val 11677"/>
            </a:avLst>
          </a:prstGeom>
          <a:gradFill flip="none" rotWithShape="1">
            <a:gsLst>
              <a:gs pos="55000">
                <a:srgbClr val="1E9657"/>
              </a:gs>
              <a:gs pos="0">
                <a:srgbClr val="1E9657"/>
              </a:gs>
              <a:gs pos="66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Online discussions &amp;</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GTW conference call</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TOHRU</a:t>
            </a:r>
          </a:p>
          <a:p>
            <a:pPr algn="ctr" defTabSz="514299" eaLnBrk="1" fontAlgn="auto" hangingPunct="1">
              <a:spcBef>
                <a:spcPts val="0"/>
              </a:spcBef>
              <a:spcAft>
                <a:spcPts val="300"/>
              </a:spcAf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request (</a:t>
            </a:r>
            <a:r>
              <a:rPr lang="en-US" sz="800" b="1" kern="0" dirty="0" err="1">
                <a:solidFill>
                  <a:srgbClr val="FFFFFF"/>
                </a:solidFill>
                <a:latin typeface="+mj-ea"/>
                <a:ea typeface="+mj-ea"/>
                <a:cs typeface="+mn-cs"/>
              </a:rPr>
              <a:t>new&amp;revision</a:t>
            </a:r>
            <a:r>
              <a:rPr lang="en-US" sz="800" b="1" kern="0" dirty="0">
                <a:solidFill>
                  <a:srgbClr val="FFFFFF"/>
                </a:solidFill>
                <a:latin typeface="+mj-ea"/>
                <a:ea typeface="+mj-ea"/>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Upload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(10.10.10.10) </a:t>
            </a:r>
            <a:r>
              <a:rPr lang="en-US" altLang="zh-CN" sz="800" b="1" kern="0" dirty="0">
                <a:solidFill>
                  <a:srgbClr val="FFFFFF"/>
                </a:solidFill>
                <a:latin typeface="+mj-ea"/>
                <a:ea typeface="+mj-ea"/>
                <a:cs typeface="+mn-cs"/>
              </a:rPr>
              <a:t>&amp;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How to access contributions</a:t>
            </a:r>
          </a:p>
        </p:txBody>
      </p:sp>
      <p:sp>
        <p:nvSpPr>
          <p:cNvPr id="67" name="Rectangle: Rounded Corners 201">
            <a:extLst>
              <a:ext uri="{FF2B5EF4-FFF2-40B4-BE49-F238E27FC236}">
                <a16:creationId xmlns:a16="http://schemas.microsoft.com/office/drawing/2014/main" xmlns=""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Meeting schedule &amp; Ad hoc chair assignment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8" name="Rectangle 67">
            <a:extLst>
              <a:ext uri="{FF2B5EF4-FFF2-40B4-BE49-F238E27FC236}">
                <a16:creationId xmlns:a16="http://schemas.microsoft.com/office/drawing/2014/main" xmlns=""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2</a:t>
            </a:r>
            <a:r>
              <a:rPr lang="en-GB" sz="800" kern="0" baseline="30000" dirty="0">
                <a:solidFill>
                  <a:srgbClr val="FFFFFF"/>
                </a:solidFill>
                <a:latin typeface="微软雅黑" panose="020B0503020204020204" pitchFamily="34" charset="-122"/>
                <a:ea typeface="微软雅黑" panose="020B0503020204020204" pitchFamily="34" charset="-122"/>
              </a:rPr>
              <a:t>nd</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 24</a:t>
            </a:r>
            <a:r>
              <a:rPr lang="en-GB" sz="800" kern="0" dirty="0">
                <a:solidFill>
                  <a:srgbClr val="FFFFFF"/>
                </a:solidFill>
                <a:latin typeface="微软雅黑" panose="020B0503020204020204" pitchFamily="34" charset="-122"/>
                <a:ea typeface="微软雅黑" panose="020B0503020204020204" pitchFamily="34" charset="-122"/>
              </a:rPr>
              <a:t>~25)</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a16="http://schemas.microsoft.com/office/drawing/2014/main" xmlns="" id="{B6CDA6FF-6740-49E7-B14C-1831ED62E0F8}"/>
              </a:ext>
            </a:extLst>
          </p:cNvPr>
          <p:cNvSpPr/>
          <p:nvPr/>
        </p:nvSpPr>
        <p:spPr>
          <a:xfrm>
            <a:off x="9177146"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List of email threads for post-meeting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1" name="Rectangle: Rounded Corners 201">
            <a:extLst>
              <a:ext uri="{FF2B5EF4-FFF2-40B4-BE49-F238E27FC236}">
                <a16:creationId xmlns:a16="http://schemas.microsoft.com/office/drawing/2014/main" xmlns="" id="{B6CDA6FF-6740-49E7-B14C-1831ED62E0F8}"/>
              </a:ext>
            </a:extLst>
          </p:cNvPr>
          <p:cNvSpPr/>
          <p:nvPr/>
        </p:nvSpPr>
        <p:spPr>
          <a:xfrm>
            <a:off x="9938797"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Submission of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2" name="Rectangle: Rounded Corners 201">
            <a:extLst>
              <a:ext uri="{FF2B5EF4-FFF2-40B4-BE49-F238E27FC236}">
                <a16:creationId xmlns:a16="http://schemas.microsoft.com/office/drawing/2014/main" xmlns="" id="{B6CDA6FF-6740-49E7-B14C-1831ED62E0F8}"/>
              </a:ext>
            </a:extLst>
          </p:cNvPr>
          <p:cNvSpPr/>
          <p:nvPr/>
        </p:nvSpPr>
        <p:spPr>
          <a:xfrm>
            <a:off x="10673040"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3" name="Rectangle: Rounded Corners 201">
            <a:extLst>
              <a:ext uri="{FF2B5EF4-FFF2-40B4-BE49-F238E27FC236}">
                <a16:creationId xmlns:a16="http://schemas.microsoft.com/office/drawing/2014/main" xmlns="" id="{B6CDA6FF-6740-49E7-B14C-1831ED62E0F8}"/>
              </a:ext>
            </a:extLst>
          </p:cNvPr>
          <p:cNvSpPr/>
          <p:nvPr/>
        </p:nvSpPr>
        <p:spPr>
          <a:xfrm>
            <a:off x="11427910"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Approve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for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5" name="Rectangle: Rounded Corners 201">
            <a:extLst>
              <a:ext uri="{FF2B5EF4-FFF2-40B4-BE49-F238E27FC236}">
                <a16:creationId xmlns:a16="http://schemas.microsoft.com/office/drawing/2014/main" xmlns=""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Pre-RAN Action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MCC 3GU parsing tool</a:t>
            </a:r>
          </a:p>
        </p:txBody>
      </p:sp>
      <p:sp>
        <p:nvSpPr>
          <p:cNvPr id="76" name="Rectangle: Rounded Corners 201">
            <a:extLst>
              <a:ext uri="{FF2B5EF4-FFF2-40B4-BE49-F238E27FC236}">
                <a16:creationId xmlns:a16="http://schemas.microsoft.com/office/drawing/2014/main" xmlns=""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a16="http://schemas.microsoft.com/office/drawing/2014/main" xmlns=""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a16="http://schemas.microsoft.com/office/drawing/2014/main" xmlns=""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1614104" y="4337804"/>
            <a:ext cx="2196435" cy="246221"/>
          </a:xfrm>
          <a:prstGeom prst="rect">
            <a:avLst/>
          </a:prstGeom>
          <a:noFill/>
        </p:spPr>
        <p:txBody>
          <a:bodyPr wrap="none" rtlCol="0">
            <a:spAutoFit/>
          </a:bodyPr>
          <a:lstStyle/>
          <a:p>
            <a:r>
              <a:rPr lang="en-US" sz="1000" b="1" dirty="0">
                <a:latin typeface="+mj-ea"/>
                <a:ea typeface="+mj-ea"/>
              </a:rPr>
              <a:t>Topic Moderator &amp; summary: slide #5</a:t>
            </a:r>
          </a:p>
        </p:txBody>
      </p:sp>
      <p:sp>
        <p:nvSpPr>
          <p:cNvPr id="84" name="文本框 83"/>
          <p:cNvSpPr txBox="1"/>
          <p:nvPr/>
        </p:nvSpPr>
        <p:spPr>
          <a:xfrm>
            <a:off x="1863818" y="5766643"/>
            <a:ext cx="2056973" cy="246221"/>
          </a:xfrm>
          <a:prstGeom prst="rect">
            <a:avLst/>
          </a:prstGeom>
          <a:noFill/>
        </p:spPr>
        <p:txBody>
          <a:bodyPr wrap="none" rtlCol="0">
            <a:spAutoFit/>
          </a:bodyPr>
          <a:lstStyle/>
          <a:p>
            <a:r>
              <a:rPr lang="en-US" sz="1000" b="1" dirty="0">
                <a:latin typeface="+mj-ea"/>
                <a:ea typeface="+mj-ea"/>
              </a:rPr>
              <a:t>Basket WIs Block approval: slide #6</a:t>
            </a:r>
          </a:p>
        </p:txBody>
      </p:sp>
      <p:sp>
        <p:nvSpPr>
          <p:cNvPr id="85" name="文本框 84"/>
          <p:cNvSpPr txBox="1"/>
          <p:nvPr/>
        </p:nvSpPr>
        <p:spPr>
          <a:xfrm>
            <a:off x="9906920" y="5132427"/>
            <a:ext cx="1864613" cy="246221"/>
          </a:xfrm>
          <a:prstGeom prst="rect">
            <a:avLst/>
          </a:prstGeom>
          <a:noFill/>
        </p:spPr>
        <p:txBody>
          <a:bodyPr wrap="none" rtlCol="0">
            <a:spAutoFit/>
          </a:bodyPr>
          <a:lstStyle/>
          <a:p>
            <a:r>
              <a:rPr lang="en-US" sz="1000" b="1" dirty="0">
                <a:latin typeface="+mj-ea"/>
                <a:ea typeface="+mj-ea"/>
              </a:rPr>
              <a:t>Post-meeting process: slide #14</a:t>
            </a:r>
          </a:p>
        </p:txBody>
      </p:sp>
      <p:sp>
        <p:nvSpPr>
          <p:cNvPr id="87" name="文本框 86"/>
          <p:cNvSpPr txBox="1"/>
          <p:nvPr/>
        </p:nvSpPr>
        <p:spPr>
          <a:xfrm>
            <a:off x="780585" y="3973708"/>
            <a:ext cx="721672" cy="246221"/>
          </a:xfrm>
          <a:prstGeom prst="rect">
            <a:avLst/>
          </a:prstGeom>
          <a:noFill/>
        </p:spPr>
        <p:txBody>
          <a:bodyPr wrap="none" rtlCol="0">
            <a:spAutoFit/>
          </a:bodyPr>
          <a:lstStyle/>
          <a:p>
            <a:r>
              <a:rPr lang="en-US" sz="1000" b="1" dirty="0">
                <a:latin typeface="+mj-ea"/>
                <a:ea typeface="+mj-ea"/>
              </a:rPr>
              <a:t>Slide #3/4</a:t>
            </a:r>
          </a:p>
        </p:txBody>
      </p:sp>
      <p:sp>
        <p:nvSpPr>
          <p:cNvPr id="88" name="文本框 87"/>
          <p:cNvSpPr txBox="1"/>
          <p:nvPr/>
        </p:nvSpPr>
        <p:spPr>
          <a:xfrm>
            <a:off x="7434785" y="4644982"/>
            <a:ext cx="601447" cy="246221"/>
          </a:xfrm>
          <a:prstGeom prst="rect">
            <a:avLst/>
          </a:prstGeom>
          <a:noFill/>
        </p:spPr>
        <p:txBody>
          <a:bodyPr wrap="none" rtlCol="0">
            <a:spAutoFit/>
          </a:bodyPr>
          <a:lstStyle/>
          <a:p>
            <a:r>
              <a:rPr lang="en-US" sz="1000" b="1" dirty="0">
                <a:latin typeface="+mj-ea"/>
                <a:ea typeface="+mj-ea"/>
              </a:rPr>
              <a:t>Slide #7</a:t>
            </a:r>
          </a:p>
        </p:txBody>
      </p:sp>
      <p:sp>
        <p:nvSpPr>
          <p:cNvPr id="89" name="文本框 88"/>
          <p:cNvSpPr txBox="1"/>
          <p:nvPr/>
        </p:nvSpPr>
        <p:spPr>
          <a:xfrm>
            <a:off x="7434785" y="4871908"/>
            <a:ext cx="667170" cy="246221"/>
          </a:xfrm>
          <a:prstGeom prst="rect">
            <a:avLst/>
          </a:prstGeom>
          <a:noFill/>
        </p:spPr>
        <p:txBody>
          <a:bodyPr wrap="none" rtlCol="0">
            <a:spAutoFit/>
          </a:bodyPr>
          <a:lstStyle/>
          <a:p>
            <a:r>
              <a:rPr lang="en-US" sz="1000" b="1" dirty="0">
                <a:latin typeface="+mj-ea"/>
                <a:ea typeface="+mj-ea"/>
              </a:rPr>
              <a:t>Slide #12</a:t>
            </a:r>
          </a:p>
        </p:txBody>
      </p:sp>
      <p:sp>
        <p:nvSpPr>
          <p:cNvPr id="90" name="文本框 89"/>
          <p:cNvSpPr txBox="1"/>
          <p:nvPr/>
        </p:nvSpPr>
        <p:spPr>
          <a:xfrm>
            <a:off x="7434785" y="5032701"/>
            <a:ext cx="601447" cy="246221"/>
          </a:xfrm>
          <a:prstGeom prst="rect">
            <a:avLst/>
          </a:prstGeom>
          <a:noFill/>
        </p:spPr>
        <p:txBody>
          <a:bodyPr wrap="none" rtlCol="0">
            <a:spAutoFit/>
          </a:bodyPr>
          <a:lstStyle/>
          <a:p>
            <a:r>
              <a:rPr lang="en-US" sz="1000" b="1" dirty="0">
                <a:latin typeface="+mj-ea"/>
                <a:ea typeface="+mj-ea"/>
              </a:rPr>
              <a:t>Slide #8</a:t>
            </a:r>
          </a:p>
        </p:txBody>
      </p:sp>
      <p:sp>
        <p:nvSpPr>
          <p:cNvPr id="91" name="文本框 90"/>
          <p:cNvSpPr txBox="1"/>
          <p:nvPr/>
        </p:nvSpPr>
        <p:spPr>
          <a:xfrm>
            <a:off x="7434785" y="3973708"/>
            <a:ext cx="601447" cy="246221"/>
          </a:xfrm>
          <a:prstGeom prst="rect">
            <a:avLst/>
          </a:prstGeom>
          <a:noFill/>
        </p:spPr>
        <p:txBody>
          <a:bodyPr wrap="none" rtlCol="0">
            <a:spAutoFit/>
          </a:bodyPr>
          <a:lstStyle/>
          <a:p>
            <a:r>
              <a:rPr lang="en-US" sz="1000" b="1" dirty="0">
                <a:latin typeface="+mj-ea"/>
                <a:ea typeface="+mj-ea"/>
              </a:rPr>
              <a:t>Slide #9</a:t>
            </a:r>
          </a:p>
        </p:txBody>
      </p:sp>
      <p:sp>
        <p:nvSpPr>
          <p:cNvPr id="92" name="文本框 91"/>
          <p:cNvSpPr txBox="1"/>
          <p:nvPr/>
        </p:nvSpPr>
        <p:spPr>
          <a:xfrm>
            <a:off x="7434785" y="4159016"/>
            <a:ext cx="853119" cy="246221"/>
          </a:xfrm>
          <a:prstGeom prst="rect">
            <a:avLst/>
          </a:prstGeom>
          <a:noFill/>
        </p:spPr>
        <p:txBody>
          <a:bodyPr wrap="none" rtlCol="0">
            <a:spAutoFit/>
          </a:bodyPr>
          <a:lstStyle/>
          <a:p>
            <a:r>
              <a:rPr lang="en-US" sz="1000" b="1" dirty="0">
                <a:latin typeface="+mj-ea"/>
                <a:ea typeface="+mj-ea"/>
              </a:rPr>
              <a:t>Slide #10/11</a:t>
            </a:r>
          </a:p>
        </p:txBody>
      </p:sp>
      <p:sp>
        <p:nvSpPr>
          <p:cNvPr id="93" name="文本框 92"/>
          <p:cNvSpPr txBox="1"/>
          <p:nvPr/>
        </p:nvSpPr>
        <p:spPr>
          <a:xfrm>
            <a:off x="9713619" y="3963635"/>
            <a:ext cx="667170" cy="246221"/>
          </a:xfrm>
          <a:prstGeom prst="rect">
            <a:avLst/>
          </a:prstGeom>
          <a:noFill/>
        </p:spPr>
        <p:txBody>
          <a:bodyPr wrap="none" rtlCol="0">
            <a:spAutoFit/>
          </a:bodyPr>
          <a:lstStyle/>
          <a:p>
            <a:r>
              <a:rPr lang="en-US" sz="1000" b="1" dirty="0">
                <a:latin typeface="+mj-ea"/>
                <a:ea typeface="+mj-ea"/>
              </a:rPr>
              <a:t>Slide #15</a:t>
            </a:r>
          </a:p>
        </p:txBody>
      </p:sp>
      <p:sp>
        <p:nvSpPr>
          <p:cNvPr id="94" name="文本框 93"/>
          <p:cNvSpPr txBox="1"/>
          <p:nvPr/>
        </p:nvSpPr>
        <p:spPr>
          <a:xfrm>
            <a:off x="938601" y="5681550"/>
            <a:ext cx="667170" cy="246221"/>
          </a:xfrm>
          <a:prstGeom prst="rect">
            <a:avLst/>
          </a:prstGeom>
          <a:noFill/>
        </p:spPr>
        <p:txBody>
          <a:bodyPr wrap="none" rtlCol="0">
            <a:spAutoFit/>
          </a:bodyPr>
          <a:lstStyle/>
          <a:p>
            <a:r>
              <a:rPr lang="en-US" sz="1000" b="1" dirty="0">
                <a:latin typeface="+mj-ea"/>
                <a:ea typeface="+mj-ea"/>
              </a:rPr>
              <a:t>Slide #13</a:t>
            </a:r>
          </a:p>
        </p:txBody>
      </p:sp>
      <p:sp>
        <p:nvSpPr>
          <p:cNvPr id="95" name="文本框 94"/>
          <p:cNvSpPr txBox="1"/>
          <p:nvPr/>
        </p:nvSpPr>
        <p:spPr>
          <a:xfrm>
            <a:off x="8385535" y="5679039"/>
            <a:ext cx="667170" cy="246221"/>
          </a:xfrm>
          <a:prstGeom prst="rect">
            <a:avLst/>
          </a:prstGeom>
          <a:noFill/>
        </p:spPr>
        <p:txBody>
          <a:bodyPr wrap="none" rtlCol="0">
            <a:spAutoFit/>
          </a:bodyPr>
          <a:lstStyle/>
          <a:p>
            <a:r>
              <a:rPr lang="en-US" sz="1000" b="1" dirty="0">
                <a:latin typeface="+mj-ea"/>
                <a:ea typeface="+mj-ea"/>
              </a:rPr>
              <a:t>Slide #13</a:t>
            </a:r>
          </a:p>
        </p:txBody>
      </p:sp>
      <p:sp>
        <p:nvSpPr>
          <p:cNvPr id="96" name="文本框 95"/>
          <p:cNvSpPr txBox="1"/>
          <p:nvPr/>
        </p:nvSpPr>
        <p:spPr>
          <a:xfrm>
            <a:off x="7375239" y="6052103"/>
            <a:ext cx="601447" cy="246221"/>
          </a:xfrm>
          <a:prstGeom prst="rect">
            <a:avLst/>
          </a:prstGeom>
          <a:noFill/>
        </p:spPr>
        <p:txBody>
          <a:bodyPr wrap="none" rtlCol="0">
            <a:spAutoFit/>
          </a:bodyPr>
          <a:lstStyle/>
          <a:p>
            <a:r>
              <a:rPr lang="en-US" sz="1000" b="1" dirty="0">
                <a:latin typeface="+mj-ea"/>
                <a:ea typeface="+mj-ea"/>
              </a:rPr>
              <a:t>Slide #8</a:t>
            </a:r>
          </a:p>
        </p:txBody>
      </p:sp>
      <p:sp>
        <p:nvSpPr>
          <p:cNvPr id="97" name="文本框 96"/>
          <p:cNvSpPr txBox="1"/>
          <p:nvPr/>
        </p:nvSpPr>
        <p:spPr>
          <a:xfrm>
            <a:off x="7436940" y="5258895"/>
            <a:ext cx="667170" cy="246221"/>
          </a:xfrm>
          <a:prstGeom prst="rect">
            <a:avLst/>
          </a:prstGeom>
          <a:noFill/>
        </p:spPr>
        <p:txBody>
          <a:bodyPr wrap="none" rtlCol="0">
            <a:spAutoFit/>
          </a:bodyPr>
          <a:lstStyle/>
          <a:p>
            <a:r>
              <a:rPr lang="en-US" sz="1000" b="1" dirty="0">
                <a:latin typeface="+mj-ea"/>
                <a:ea typeface="+mj-ea"/>
              </a:rPr>
              <a:t>Slide #17</a:t>
            </a:r>
          </a:p>
        </p:txBody>
      </p:sp>
      <p:sp>
        <p:nvSpPr>
          <p:cNvPr id="70" name="文本框 69"/>
          <p:cNvSpPr txBox="1"/>
          <p:nvPr/>
        </p:nvSpPr>
        <p:spPr>
          <a:xfrm>
            <a:off x="4733239" y="5853446"/>
            <a:ext cx="886362" cy="338554"/>
          </a:xfrm>
          <a:prstGeom prst="rect">
            <a:avLst/>
          </a:prstGeom>
          <a:noFill/>
        </p:spPr>
        <p:txBody>
          <a:bodyPr wrap="square" rtlCol="0">
            <a:spAutoFit/>
          </a:bodyPr>
          <a:lstStyle/>
          <a:p>
            <a:r>
              <a:rPr lang="en-US" sz="800" b="1" dirty="0">
                <a:latin typeface="+mj-ea"/>
                <a:ea typeface="+mj-ea"/>
              </a:rPr>
              <a:t>Provided before meeting</a:t>
            </a:r>
          </a:p>
        </p:txBody>
      </p:sp>
      <p:sp>
        <p:nvSpPr>
          <p:cNvPr id="74" name="Rectangle 67">
            <a:extLst>
              <a:ext uri="{FF2B5EF4-FFF2-40B4-BE49-F238E27FC236}">
                <a16:creationId xmlns:a16="http://schemas.microsoft.com/office/drawing/2014/main" xmlns=""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 (</a:t>
            </a:r>
            <a:r>
              <a:rPr lang="en-US" sz="800" kern="0" dirty="0">
                <a:solidFill>
                  <a:srgbClr val="FFFFFF"/>
                </a:solidFill>
                <a:latin typeface="微软雅黑" panose="020B0503020204020204" pitchFamily="34" charset="-122"/>
                <a:ea typeface="微软雅黑" panose="020B0503020204020204" pitchFamily="34" charset="-122"/>
              </a:rPr>
              <a:t>0:00 am ~ 7:00 am meeting venue Local time (UTC+9)</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6955963" y="6441542"/>
            <a:ext cx="2323072" cy="246221"/>
          </a:xfrm>
          <a:prstGeom prst="rect">
            <a:avLst/>
          </a:prstGeom>
          <a:noFill/>
        </p:spPr>
        <p:txBody>
          <a:bodyPr wrap="none" rtlCol="0">
            <a:spAutoFit/>
          </a:bodyPr>
          <a:lstStyle/>
          <a:p>
            <a:r>
              <a:rPr lang="en-US" sz="1000" b="1" dirty="0">
                <a:latin typeface="+mj-ea"/>
                <a:ea typeface="+mj-ea"/>
              </a:rPr>
              <a:t>No email are expected in RAN4 reflector</a:t>
            </a:r>
          </a:p>
        </p:txBody>
      </p:sp>
      <p:sp>
        <p:nvSpPr>
          <p:cNvPr id="86" name="文本框 85"/>
          <p:cNvSpPr txBox="1"/>
          <p:nvPr/>
        </p:nvSpPr>
        <p:spPr>
          <a:xfrm>
            <a:off x="780037" y="4116572"/>
            <a:ext cx="853119" cy="246221"/>
          </a:xfrm>
          <a:prstGeom prst="rect">
            <a:avLst/>
          </a:prstGeom>
          <a:noFill/>
        </p:spPr>
        <p:txBody>
          <a:bodyPr wrap="none" rtlCol="0">
            <a:spAutoFit/>
          </a:bodyPr>
          <a:lstStyle/>
          <a:p>
            <a:r>
              <a:rPr lang="en-US" sz="1000" b="1" dirty="0">
                <a:latin typeface="+mj-ea"/>
                <a:ea typeface="+mj-ea"/>
              </a:rPr>
              <a:t>Slide #18/21</a:t>
            </a:r>
          </a:p>
        </p:txBody>
      </p:sp>
      <p:sp>
        <p:nvSpPr>
          <p:cNvPr id="99" name="Rectangle: Rounded Corners 201">
            <a:extLst>
              <a:ext uri="{FF2B5EF4-FFF2-40B4-BE49-F238E27FC236}">
                <a16:creationId xmlns:a16="http://schemas.microsoft.com/office/drawing/2014/main" xmlns="" id="{B6CDA6FF-6740-49E7-B14C-1831ED62E0F8}"/>
              </a:ext>
            </a:extLst>
          </p:cNvPr>
          <p:cNvSpPr/>
          <p:nvPr/>
        </p:nvSpPr>
        <p:spPr>
          <a:xfrm>
            <a:off x="3955964" y="3870984"/>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Chairs trigger </a:t>
            </a:r>
            <a:r>
              <a:rPr kumimoji="0" lang="en-US" sz="800" b="1" i="0" u="none" strike="noStrike" kern="0" cap="none" spc="0" normalizeH="0" baseline="0" noProof="0" dirty="0" err="1">
                <a:ln>
                  <a:noFill/>
                </a:ln>
                <a:solidFill>
                  <a:srgbClr val="FFFFFF"/>
                </a:solidFill>
                <a:effectLst/>
                <a:uLnTx/>
                <a:uFillTx/>
                <a:latin typeface="+mj-ea"/>
                <a:ea typeface="+mj-ea"/>
                <a:cs typeface="+mn-cs"/>
              </a:rPr>
              <a:t>nwm</a:t>
            </a:r>
            <a:r>
              <a:rPr kumimoji="0" lang="en-US" sz="800" b="1" i="0" u="none" strike="noStrike" kern="0" cap="none" spc="0" normalizeH="0" baseline="0" noProof="0" dirty="0">
                <a:ln>
                  <a:noFill/>
                </a:ln>
                <a:solidFill>
                  <a:srgbClr val="FFFFFF"/>
                </a:solidFill>
                <a:effectLst/>
                <a:uLnTx/>
                <a:uFillTx/>
                <a:latin typeface="+mj-ea"/>
                <a:ea typeface="+mj-ea"/>
                <a:cs typeface="+mn-cs"/>
              </a:rPr>
              <a:t>: feedback  maintenance &amp; sp</a:t>
            </a:r>
            <a:r>
              <a:rPr kumimoji="0" lang="en-US" sz="800" b="1" i="0" u="none" strike="noStrike" kern="0" cap="none" spc="0" normalizeH="0" noProof="0" dirty="0">
                <a:ln>
                  <a:noFill/>
                </a:ln>
                <a:solidFill>
                  <a:srgbClr val="FFFFFF"/>
                </a:solidFill>
                <a:effectLst/>
                <a:uLnTx/>
                <a:uFillTx/>
                <a:latin typeface="+mj-ea"/>
                <a:ea typeface="+mj-ea"/>
                <a:cs typeface="+mn-cs"/>
              </a:rPr>
              <a:t>ectrum related</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100" name="Rectangle: Rounded Corners 201">
            <a:extLst>
              <a:ext uri="{FF2B5EF4-FFF2-40B4-BE49-F238E27FC236}">
                <a16:creationId xmlns:a16="http://schemas.microsoft.com/office/drawing/2014/main" xmlns="" id="{B6CDA6FF-6740-49E7-B14C-1831ED62E0F8}"/>
              </a:ext>
            </a:extLst>
          </p:cNvPr>
          <p:cNvSpPr/>
          <p:nvPr/>
        </p:nvSpPr>
        <p:spPr>
          <a:xfrm>
            <a:off x="4719991" y="3870984"/>
            <a:ext cx="720000"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algn="ctr" defTabSz="514299" eaLnBrk="1" fontAlgn="auto" hangingPunct="1">
              <a:spcBef>
                <a:spcPts val="0"/>
              </a:spcBef>
              <a:spcAft>
                <a:spcPts val="0"/>
              </a:spcAft>
              <a:defRPr/>
            </a:pPr>
            <a:r>
              <a:rPr lang="en-US" altLang="zh-CN" sz="800" b="1" kern="0" dirty="0">
                <a:solidFill>
                  <a:srgbClr val="FFFFFF"/>
                </a:solidFill>
              </a:rPr>
              <a:t>Flag maintenance &amp; spectrum @</a:t>
            </a:r>
            <a:r>
              <a:rPr lang="en-US" altLang="zh-CN" sz="800" b="1" kern="0" dirty="0" err="1">
                <a:solidFill>
                  <a:srgbClr val="FFFFFF"/>
                </a:solidFill>
              </a:rPr>
              <a:t>nwm</a:t>
            </a:r>
            <a:endParaRPr lang="en-US" sz="800" b="1" kern="0" dirty="0">
              <a:solidFill>
                <a:srgbClr val="FFFFFF"/>
              </a:solidFill>
              <a:latin typeface="+mj-ea"/>
              <a:ea typeface="+mj-ea"/>
              <a:cs typeface="+mn-cs"/>
            </a:endParaRPr>
          </a:p>
        </p:txBody>
      </p:sp>
      <p:sp>
        <p:nvSpPr>
          <p:cNvPr id="102" name="文本框 101"/>
          <p:cNvSpPr txBox="1"/>
          <p:nvPr/>
        </p:nvSpPr>
        <p:spPr>
          <a:xfrm>
            <a:off x="2342197" y="3968472"/>
            <a:ext cx="1665841" cy="246221"/>
          </a:xfrm>
          <a:prstGeom prst="rect">
            <a:avLst/>
          </a:prstGeom>
          <a:noFill/>
        </p:spPr>
        <p:txBody>
          <a:bodyPr wrap="none" rtlCol="0">
            <a:spAutoFit/>
          </a:bodyPr>
          <a:lstStyle/>
          <a:p>
            <a:r>
              <a:rPr lang="en-US" sz="1000" b="1" dirty="0">
                <a:latin typeface="+mj-ea"/>
                <a:ea typeface="+mj-ea"/>
              </a:rPr>
              <a:t>NWM flag process Slide #16</a:t>
            </a:r>
          </a:p>
        </p:txBody>
      </p:sp>
      <p:sp>
        <p:nvSpPr>
          <p:cNvPr id="98" name="文本框 97"/>
          <p:cNvSpPr txBox="1"/>
          <p:nvPr/>
        </p:nvSpPr>
        <p:spPr>
          <a:xfrm>
            <a:off x="9712193" y="4098943"/>
            <a:ext cx="667170" cy="246221"/>
          </a:xfrm>
          <a:prstGeom prst="rect">
            <a:avLst/>
          </a:prstGeom>
          <a:noFill/>
        </p:spPr>
        <p:txBody>
          <a:bodyPr wrap="none" rtlCol="0">
            <a:spAutoFit/>
          </a:bodyPr>
          <a:lstStyle/>
          <a:p>
            <a:r>
              <a:rPr lang="en-US" sz="1000" b="1" dirty="0">
                <a:latin typeface="+mj-ea"/>
                <a:ea typeface="+mj-ea"/>
              </a:rPr>
              <a:t>Slide #18</a:t>
            </a:r>
          </a:p>
        </p:txBody>
      </p:sp>
      <p:sp>
        <p:nvSpPr>
          <p:cNvPr id="103" name="文本框 102"/>
          <p:cNvSpPr txBox="1"/>
          <p:nvPr/>
        </p:nvSpPr>
        <p:spPr>
          <a:xfrm>
            <a:off x="9906920" y="5723173"/>
            <a:ext cx="1494320" cy="246221"/>
          </a:xfrm>
          <a:prstGeom prst="rect">
            <a:avLst/>
          </a:prstGeom>
          <a:solidFill>
            <a:srgbClr val="1E9657"/>
          </a:solidFill>
        </p:spPr>
        <p:txBody>
          <a:bodyPr wrap="none" rtlCol="0">
            <a:spAutoFit/>
          </a:bodyPr>
          <a:lstStyle/>
          <a:p>
            <a:r>
              <a:rPr lang="en-US" sz="1000" b="1" dirty="0">
                <a:solidFill>
                  <a:schemeClr val="bg1"/>
                </a:solidFill>
                <a:latin typeface="+mj-ea"/>
                <a:ea typeface="+mj-ea"/>
              </a:rPr>
              <a:t>Meeting room: Slide #22</a:t>
            </a:r>
          </a:p>
        </p:txBody>
      </p:sp>
      <p:sp>
        <p:nvSpPr>
          <p:cNvPr id="104" name="文本框 103"/>
          <p:cNvSpPr txBox="1"/>
          <p:nvPr/>
        </p:nvSpPr>
        <p:spPr>
          <a:xfrm>
            <a:off x="4741635" y="4695485"/>
            <a:ext cx="756465" cy="338554"/>
          </a:xfrm>
          <a:prstGeom prst="rect">
            <a:avLst/>
          </a:prstGeom>
          <a:gradFill flip="none" rotWithShape="1">
            <a:gsLst>
              <a:gs pos="2000">
                <a:srgbClr val="1E9657"/>
              </a:gs>
              <a:gs pos="100000">
                <a:srgbClr val="92D050"/>
              </a:gs>
            </a:gsLst>
            <a:lin ang="0" scaled="1"/>
            <a:tileRect/>
          </a:gradFill>
          <a:effectLst>
            <a:outerShdw blurRad="50800" dist="38100" dir="2700000" algn="tl" rotWithShape="0">
              <a:prstClr val="black">
                <a:alpha val="40000"/>
              </a:prstClr>
            </a:outerShdw>
          </a:effectLst>
        </p:spPr>
        <p:txBody>
          <a:bodyPr wrap="square" rtlCol="0">
            <a:spAutoFit/>
          </a:bodyPr>
          <a:lstStyle/>
          <a:p>
            <a:r>
              <a:rPr lang="en-US" sz="800" b="1" dirty="0">
                <a:solidFill>
                  <a:schemeClr val="bg1"/>
                </a:solidFill>
                <a:latin typeface="+mj-ea"/>
                <a:ea typeface="+mj-ea"/>
              </a:rPr>
              <a:t>VC elections: Slide #23</a:t>
            </a:r>
          </a:p>
        </p:txBody>
      </p:sp>
    </p:spTree>
    <p:extLst>
      <p:ext uri="{BB962C8B-B14F-4D97-AF65-F5344CB8AC3E}">
        <p14:creationId xmlns:p14="http://schemas.microsoft.com/office/powerpoint/2010/main" val="11647163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C68143-B530-4487-9EA7-5BCC5970B48F}">
  <ds:schemaRefs>
    <ds:schemaRef ds:uri="http://purl.org/dc/elements/1.1/"/>
    <ds:schemaRef ds:uri="http://purl.org/dc/terms/"/>
    <ds:schemaRef ds:uri="http://schemas.microsoft.com/office/2006/documentManagement/types"/>
    <ds:schemaRef ds:uri="http://purl.org/dc/dcmitype/"/>
    <ds:schemaRef ds:uri="23d77754-4ccc-4c57-9291-cab09e81894a"/>
    <ds:schemaRef ds:uri="a915fe38-2618-47b6-8303-829fb71466d5"/>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AF070948-0CB2-4F99-ACC8-E715860BC6B9}">
  <ds:schemaRefs>
    <ds:schemaRef ds:uri="http://schemas.microsoft.com/sharepoint/v3/contenttype/forms"/>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List>
</file>

<file path=docProps/app.xml><?xml version="1.0" encoding="utf-8"?>
<Properties xmlns="http://schemas.openxmlformats.org/officeDocument/2006/extended-properties" xmlns:vt="http://schemas.openxmlformats.org/officeDocument/2006/docPropsVTypes">
  <Template/>
  <TotalTime>357632</TotalTime>
  <Words>2838</Words>
  <Application>Microsoft Office PowerPoint</Application>
  <PresentationFormat>宽屏</PresentationFormat>
  <Paragraphs>391</Paragraphs>
  <Slides>10</Slides>
  <Notes>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ＭＳ ゴシック</vt:lpstr>
      <vt:lpstr>黑体</vt:lpstr>
      <vt:lpstr>宋体</vt:lpstr>
      <vt:lpstr>微软雅黑</vt:lpstr>
      <vt:lpstr>Arial</vt:lpstr>
      <vt:lpstr>Arial Black</vt:lpstr>
      <vt:lpstr>Calibri</vt:lpstr>
      <vt:lpstr>Times New Roman</vt:lpstr>
      <vt:lpstr>3gpp</vt:lpstr>
      <vt:lpstr>RAN4#108 meeting schedule</vt:lpstr>
      <vt:lpstr>Monday</vt:lpstr>
      <vt:lpstr>Tuesday</vt:lpstr>
      <vt:lpstr>Wednesday</vt:lpstr>
      <vt:lpstr>Thursday</vt:lpstr>
      <vt:lpstr>Friday</vt:lpstr>
      <vt:lpstr>Appendix</vt:lpstr>
      <vt:lpstr>RAN4 Vice Chair elections</vt:lpstr>
      <vt:lpstr>General Aspects </vt:lpstr>
      <vt:lpstr>Meeting rooms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1711</cp:revision>
  <cp:lastPrinted>2016-09-15T08:31:35Z</cp:lastPrinted>
  <dcterms:created xsi:type="dcterms:W3CDTF">2009-11-27T05:15:11Z</dcterms:created>
  <dcterms:modified xsi:type="dcterms:W3CDTF">2023-08-20T07:54:29Z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(3)QGq+k18UBQ6r1pQaRoYHCPteA/L+DryxmlpQjm9FaKwKe8j6AXu86aFgbEv7E3UlfSRpk8nD
3Y3cxWlleayxkyLBmaJG2AsGamh/ZyP0EMZeBx9ZHJXA1aGDxTJTEKBDs0LG2f/cDhIxksKE
DpG9MIcKcDZItyYOLNhL/MeIp6O3oZ9Kn+hMMYML5QA1ZEw5jXjMSKaxfWWWiS+N17VhR2+T
4DLgmFYxFWtfeitqw3</vt:lpwstr>
  </property>
  <property fmtid="{D5CDD505-2E9C-101B-9397-08002B2CF9AE}" pid="11" name="_2015_ms_pID_7253431">
    <vt:lpwstr>m09TzezovzNKcf/Qw5madBZDHTrpJaqgnYN7juRIAqys1gyvbQ2uQc
rwJUPVQq3q4ZGzkKQedc/rDhC4fOFGlli6EhbxodGsYfk1Ui2xdVU08W5HqWhQHZZCgpX6L1
xgnEv26ig6u/QX4GmOxsshJeCfNAuStmaY2A+Vwh58SUhD7640dHtbC5Vp/aTz9ea6apzlXs
nASPD5SS1B9NOi1B034ywydXpyrv/i/0usmt</vt:lpwstr>
  </property>
  <property fmtid="{D5CDD505-2E9C-101B-9397-08002B2CF9AE}" pid="12" name="_2015_ms_pID_7253432">
    <vt:lpwstr>Cg==</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1692518009</vt:lpwstr>
  </property>
</Properties>
</file>