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9" r:id="rId4"/>
  </p:sldMasterIdLst>
  <p:notesMasterIdLst>
    <p:notesMasterId r:id="rId15"/>
  </p:notesMasterIdLst>
  <p:handoutMasterIdLst>
    <p:handoutMasterId r:id="rId16"/>
  </p:handoutMasterIdLst>
  <p:sldIdLst>
    <p:sldId id="934" r:id="rId5"/>
    <p:sldId id="1003" r:id="rId6"/>
    <p:sldId id="1004" r:id="rId7"/>
    <p:sldId id="1005" r:id="rId8"/>
    <p:sldId id="1008" r:id="rId9"/>
    <p:sldId id="1007" r:id="rId10"/>
    <p:sldId id="1011" r:id="rId11"/>
    <p:sldId id="1014" r:id="rId12"/>
    <p:sldId id="1012" r:id="rId13"/>
    <p:sldId id="1013" r:id="rId14"/>
  </p:sldIdLst>
  <p:sldSz cx="12192000" cy="6858000"/>
  <p:notesSz cx="7010400" cy="9296400"/>
  <p:defaultTextStyle>
    <a:defPPr>
      <a:defRPr lang="en-GB"/>
    </a:defPPr>
    <a:lvl1pPr algn="l" rtl="0" eaLnBrk="0" fontAlgn="base" hangingPunct="0">
      <a:spcBef>
        <a:spcPct val="0"/>
      </a:spcBef>
      <a:spcAft>
        <a:spcPct val="0"/>
      </a:spcAft>
      <a:defRPr sz="2400"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y2" initials="CA" lastIdx="2" clrIdx="0">
    <p:extLst>
      <p:ext uri="{19B8F6BF-5375-455C-9EA6-DF929625EA0E}">
        <p15:presenceInfo xmlns:p15="http://schemas.microsoft.com/office/powerpoint/2012/main" userId="Andrey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0F3F8"/>
    <a:srgbClr val="D1DAE9"/>
    <a:srgbClr val="1E9657"/>
    <a:srgbClr val="72AF2F"/>
    <a:srgbClr val="B1D254"/>
    <a:srgbClr val="FF3300"/>
    <a:srgbClr val="000000"/>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CA90C8-7160-44EC-BDB2-DA08E5E63996}" v="312" dt="2023-08-14T15:10:32.8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6424" autoAdjust="0"/>
  </p:normalViewPr>
  <p:slideViewPr>
    <p:cSldViewPr snapToGrid="0">
      <p:cViewPr varScale="1">
        <p:scale>
          <a:sx n="112" d="100"/>
          <a:sy n="112" d="100"/>
        </p:scale>
        <p:origin x="870" y="11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19" name="Rectangle 3"/>
          <p:cNvSpPr>
            <a:spLocks noGrp="1" noChangeArrowheads="1"/>
          </p:cNvSpPr>
          <p:nvPr>
            <p:ph type="dt" sz="quarter"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9220" name="Rectangle 4"/>
          <p:cNvSpPr>
            <a:spLocks noGrp="1" noChangeArrowheads="1"/>
          </p:cNvSpPr>
          <p:nvPr>
            <p:ph type="ftr" sz="quarter" idx="2"/>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21" name="Rectangle 5"/>
          <p:cNvSpPr>
            <a:spLocks noGrp="1" noChangeArrowheads="1"/>
          </p:cNvSpPr>
          <p:nvPr>
            <p:ph type="sldNum" sz="quarter" idx="3"/>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867FF36F-819D-4D2B-A8BB-AF91032F0C08}" type="slidenum">
              <a:rPr lang="en-GB" altLang="en-US"/>
              <a:pPr/>
              <a:t>‹#›</a:t>
            </a:fld>
            <a:endParaRPr lang="en-GB" altLang="en-US" dirty="0"/>
          </a:p>
        </p:txBody>
      </p:sp>
    </p:spTree>
    <p:extLst>
      <p:ext uri="{BB962C8B-B14F-4D97-AF65-F5344CB8AC3E}">
        <p14:creationId xmlns:p14="http://schemas.microsoft.com/office/powerpoint/2010/main" val="2528693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099" name="Rectangle 3"/>
          <p:cNvSpPr>
            <a:spLocks noGrp="1" noChangeArrowheads="1"/>
          </p:cNvSpPr>
          <p:nvPr>
            <p:ph type="dt"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3076" name="Rectangle 4"/>
          <p:cNvSpPr>
            <a:spLocks noGrp="1" noRot="1" noChangeAspect="1" noChangeArrowheads="1" noTextEdit="1"/>
          </p:cNvSpPr>
          <p:nvPr>
            <p:ph type="sldImg" idx="2"/>
          </p:nvPr>
        </p:nvSpPr>
        <p:spPr bwMode="auto">
          <a:xfrm>
            <a:off x="406400" y="695325"/>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4061" y="4416091"/>
            <a:ext cx="5142280" cy="418397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103" name="Rectangle 7"/>
          <p:cNvSpPr>
            <a:spLocks noGrp="1" noChangeArrowheads="1"/>
          </p:cNvSpPr>
          <p:nvPr>
            <p:ph type="sldNum" sz="quarter" idx="5"/>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459FDB58-73C4-413E-BB6C-BBE882DFCE1B}" type="slidenum">
              <a:rPr lang="en-GB" altLang="en-US"/>
              <a:pPr/>
              <a:t>‹#›</a:t>
            </a:fld>
            <a:endParaRPr lang="en-GB" altLang="en-US" dirty="0"/>
          </a:p>
        </p:txBody>
      </p:sp>
    </p:spTree>
    <p:extLst>
      <p:ext uri="{BB962C8B-B14F-4D97-AF65-F5344CB8AC3E}">
        <p14:creationId xmlns:p14="http://schemas.microsoft.com/office/powerpoint/2010/main" val="3061250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59FDB58-73C4-413E-BB6C-BBE882DFCE1B}" type="slidenum">
              <a:rPr lang="en-GB" altLang="en-US" smtClean="0"/>
              <a:pPr/>
              <a:t>3</a:t>
            </a:fld>
            <a:endParaRPr lang="en-GB" altLang="en-US" dirty="0"/>
          </a:p>
        </p:txBody>
      </p:sp>
    </p:spTree>
    <p:extLst>
      <p:ext uri="{BB962C8B-B14F-4D97-AF65-F5344CB8AC3E}">
        <p14:creationId xmlns:p14="http://schemas.microsoft.com/office/powerpoint/2010/main" val="2200479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lvl1pPr>
              <a:defRPr sz="4000">
                <a:latin typeface="+mj-ea"/>
                <a:ea typeface="+mj-ea"/>
              </a:defRPr>
            </a:lvl1pPr>
          </a:lstStyle>
          <a:p>
            <a:r>
              <a:rPr lang="en-US" dirty="0"/>
              <a:t>Click to edit Master title style</a:t>
            </a:r>
            <a:endParaRPr lang="fi-FI"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mj-ea"/>
                <a:ea typeface="+mj-ea"/>
              </a:defRPr>
            </a:lvl1pPr>
            <a:lvl2pPr marL="457177" indent="0" algn="ctr">
              <a:buNone/>
              <a:defRPr/>
            </a:lvl2pPr>
            <a:lvl3pPr marL="914354" indent="0" algn="ctr">
              <a:buNone/>
              <a:defRPr/>
            </a:lvl3pPr>
            <a:lvl4pPr marL="1371531" indent="0" algn="ctr">
              <a:buNone/>
              <a:defRPr/>
            </a:lvl4pPr>
            <a:lvl5pPr marL="1828709" indent="0" algn="ctr">
              <a:buNone/>
              <a:defRPr/>
            </a:lvl5pPr>
            <a:lvl6pPr marL="2285886" indent="0" algn="ctr">
              <a:buNone/>
              <a:defRPr/>
            </a:lvl6pPr>
            <a:lvl7pPr marL="2743063" indent="0" algn="ctr">
              <a:buNone/>
              <a:defRPr/>
            </a:lvl7pPr>
            <a:lvl8pPr marL="3200240" indent="0" algn="ctr">
              <a:buNone/>
              <a:defRPr/>
            </a:lvl8pPr>
            <a:lvl9pPr marL="3657417" indent="0" algn="ctr">
              <a:buNone/>
              <a:defRPr/>
            </a:lvl9pPr>
          </a:lstStyle>
          <a:p>
            <a:r>
              <a:rPr lang="en-US" dirty="0"/>
              <a:t>Click to edit Master subtitle style</a:t>
            </a:r>
            <a:endParaRPr lang="fi-FI" dirty="0"/>
          </a:p>
        </p:txBody>
      </p:sp>
    </p:spTree>
    <p:extLst>
      <p:ext uri="{BB962C8B-B14F-4D97-AF65-F5344CB8AC3E}">
        <p14:creationId xmlns:p14="http://schemas.microsoft.com/office/powerpoint/2010/main" val="311270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63565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1"/>
            <a:ext cx="27432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609600" y="27465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1992723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9112251"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609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Content Placeholder 4"/>
          <p:cNvSpPr>
            <a:spLocks noGrp="1"/>
          </p:cNvSpPr>
          <p:nvPr>
            <p:ph sz="quarter" idx="3"/>
          </p:nvPr>
        </p:nvSpPr>
        <p:spPr>
          <a:xfrm>
            <a:off x="6197600" y="3938601"/>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255528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9112251"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609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97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340967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Slide Number Placeholder 3">
            <a:extLst>
              <a:ext uri="{FF2B5EF4-FFF2-40B4-BE49-F238E27FC236}">
                <a16:creationId xmlns:a16="http://schemas.microsoft.com/office/drawing/2014/main" xmlns="" id="{FE6C394A-9E02-4841-ACC8-9EFF4DA63394}"/>
              </a:ext>
            </a:extLst>
          </p:cNvPr>
          <p:cNvSpPr>
            <a:spLocks noGrp="1"/>
          </p:cNvSpPr>
          <p:nvPr>
            <p:ph type="sldNum" sz="quarter" idx="10"/>
          </p:nvPr>
        </p:nvSpPr>
        <p:spPr/>
        <p:txBody>
          <a:bodyPr/>
          <a:lstStyle>
            <a:lvl1pPr>
              <a:defRPr>
                <a:latin typeface="+mj-ea"/>
                <a:ea typeface="+mj-ea"/>
              </a:defRPr>
            </a:lvl1pPr>
          </a:lstStyle>
          <a:p>
            <a:fld id="{F5492D28-9CB3-4957-BFD2-683A3D6260A5}" type="slidenum">
              <a:rPr lang="en-GB" altLang="en-US" smtClean="0"/>
              <a:pPr/>
              <a:t>‹#›</a:t>
            </a:fld>
            <a:endParaRPr lang="en-GB" altLang="en-US" dirty="0"/>
          </a:p>
        </p:txBody>
      </p:sp>
      <p:sp>
        <p:nvSpPr>
          <p:cNvPr id="5" name="Title 4">
            <a:extLst>
              <a:ext uri="{FF2B5EF4-FFF2-40B4-BE49-F238E27FC236}">
                <a16:creationId xmlns:a16="http://schemas.microsoft.com/office/drawing/2014/main" xmlns="" id="{DFCFD951-EB5F-444C-A429-749DF9E84C41}"/>
              </a:ext>
            </a:extLst>
          </p:cNvPr>
          <p:cNvSpPr>
            <a:spLocks noGrp="1"/>
          </p:cNvSpPr>
          <p:nvPr>
            <p:ph type="title"/>
          </p:nvPr>
        </p:nvSpPr>
        <p:spPr/>
        <p:txBody>
          <a:bodyPr/>
          <a:lstStyle>
            <a:lvl1pPr>
              <a:defRPr>
                <a:latin typeface="+mj-ea"/>
                <a:ea typeface="+mj-ea"/>
              </a:defRPr>
            </a:lvl1pPr>
          </a:lstStyle>
          <a:p>
            <a:r>
              <a:rPr lang="en-US" dirty="0"/>
              <a:t>Click to edit Master title style</a:t>
            </a:r>
          </a:p>
        </p:txBody>
      </p:sp>
    </p:spTree>
    <p:extLst>
      <p:ext uri="{BB962C8B-B14F-4D97-AF65-F5344CB8AC3E}">
        <p14:creationId xmlns:p14="http://schemas.microsoft.com/office/powerpoint/2010/main" val="97230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atin typeface="微软雅黑" panose="020B0503020204020204" pitchFamily="34" charset="-122"/>
                <a:ea typeface="微软雅黑" panose="020B0503020204020204" pitchFamily="34" charset="-122"/>
              </a:defRPr>
            </a:lvl1pPr>
          </a:lstStyle>
          <a:p>
            <a:r>
              <a:rPr lang="en-US" dirty="0"/>
              <a:t>Click to edit Master title style</a:t>
            </a:r>
            <a:endParaRPr lang="fi-FI"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微软雅黑" panose="020B0503020204020204" pitchFamily="34" charset="-122"/>
                <a:ea typeface="微软雅黑" panose="020B0503020204020204" pitchFamily="34" charset="-122"/>
              </a:defRPr>
            </a:lvl1pPr>
            <a:lvl2pPr marL="457177" indent="0">
              <a:buNone/>
              <a:defRPr sz="1801"/>
            </a:lvl2pPr>
            <a:lvl3pPr marL="914354" indent="0">
              <a:buNone/>
              <a:defRPr sz="1600"/>
            </a:lvl3pPr>
            <a:lvl4pPr marL="1371531" indent="0">
              <a:buNone/>
              <a:defRPr sz="1401"/>
            </a:lvl4pPr>
            <a:lvl5pPr marL="1828709" indent="0">
              <a:buNone/>
              <a:defRPr sz="1401"/>
            </a:lvl5pPr>
            <a:lvl6pPr marL="2285886" indent="0">
              <a:buNone/>
              <a:defRPr sz="1401"/>
            </a:lvl6pPr>
            <a:lvl7pPr marL="2743063" indent="0">
              <a:buNone/>
              <a:defRPr sz="1401"/>
            </a:lvl7pPr>
            <a:lvl8pPr marL="3200240" indent="0">
              <a:buNone/>
              <a:defRPr sz="1401"/>
            </a:lvl8pPr>
            <a:lvl9pPr marL="3657417" indent="0">
              <a:buNone/>
              <a:defRPr sz="1401"/>
            </a:lvl9pPr>
          </a:lstStyle>
          <a:p>
            <a:pPr lvl="0"/>
            <a:r>
              <a:rPr lang="en-US"/>
              <a:t>Click to edit Master text styles</a:t>
            </a:r>
          </a:p>
        </p:txBody>
      </p:sp>
    </p:spTree>
    <p:extLst>
      <p:ext uri="{BB962C8B-B14F-4D97-AF65-F5344CB8AC3E}">
        <p14:creationId xmlns:p14="http://schemas.microsoft.com/office/powerpoint/2010/main" val="174147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微软雅黑" panose="020B0503020204020204" pitchFamily="34" charset="-122"/>
                <a:ea typeface="微软雅黑" panose="020B0503020204020204" pitchFamily="34" charset="-122"/>
              </a:defRPr>
            </a:lvl1pPr>
          </a:lstStyle>
          <a:p>
            <a:r>
              <a:rPr lang="en-US"/>
              <a:t>Click to edit Master title style</a:t>
            </a:r>
            <a:endParaRPr lang="fi-FI"/>
          </a:p>
        </p:txBody>
      </p:sp>
      <p:sp>
        <p:nvSpPr>
          <p:cNvPr id="3" name="Content Placeholder 2"/>
          <p:cNvSpPr>
            <a:spLocks noGrp="1"/>
          </p:cNvSpPr>
          <p:nvPr>
            <p:ph sz="half" idx="1"/>
          </p:nvPr>
        </p:nvSpPr>
        <p:spPr>
          <a:xfrm>
            <a:off x="609600" y="1600206"/>
            <a:ext cx="5384800" cy="4525963"/>
          </a:xfrm>
        </p:spPr>
        <p:txBody>
          <a:bodyPr/>
          <a:lstStyle>
            <a:lvl1pPr>
              <a:defRPr sz="2800">
                <a:latin typeface="微软雅黑" panose="020B0503020204020204" pitchFamily="34" charset="-122"/>
                <a:ea typeface="微软雅黑" panose="020B0503020204020204" pitchFamily="34" charset="-122"/>
              </a:defRPr>
            </a:lvl1pPr>
            <a:lvl2pPr>
              <a:defRPr sz="2400">
                <a:latin typeface="微软雅黑" panose="020B0503020204020204" pitchFamily="34" charset="-122"/>
                <a:ea typeface="微软雅黑" panose="020B0503020204020204" pitchFamily="34" charset="-122"/>
              </a:defRPr>
            </a:lvl2pPr>
            <a:lvl3pPr>
              <a:defRPr sz="20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1801"/>
            </a:lvl6pPr>
            <a:lvl7pPr>
              <a:defRPr sz="1801"/>
            </a:lvl7pPr>
            <a:lvl8pPr>
              <a:defRPr sz="1801"/>
            </a:lvl8pPr>
            <a:lvl9pPr>
              <a:defRPr sz="180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Content Placeholder 3"/>
          <p:cNvSpPr>
            <a:spLocks noGrp="1"/>
          </p:cNvSpPr>
          <p:nvPr>
            <p:ph sz="half" idx="2"/>
          </p:nvPr>
        </p:nvSpPr>
        <p:spPr>
          <a:xfrm>
            <a:off x="6197600" y="1600206"/>
            <a:ext cx="5384800" cy="4525963"/>
          </a:xfrm>
        </p:spPr>
        <p:txBody>
          <a:bodyPr/>
          <a:lstStyle>
            <a:lvl1pPr>
              <a:defRPr sz="2800">
                <a:latin typeface="微软雅黑" panose="020B0503020204020204" pitchFamily="34" charset="-122"/>
                <a:ea typeface="微软雅黑" panose="020B0503020204020204" pitchFamily="34" charset="-122"/>
              </a:defRPr>
            </a:lvl1pPr>
            <a:lvl2pPr>
              <a:defRPr sz="2400">
                <a:latin typeface="微软雅黑" panose="020B0503020204020204" pitchFamily="34" charset="-122"/>
                <a:ea typeface="微软雅黑" panose="020B0503020204020204" pitchFamily="34" charset="-122"/>
              </a:defRPr>
            </a:lvl2pPr>
            <a:lvl3pPr>
              <a:defRPr sz="20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1801"/>
            </a:lvl6pPr>
            <a:lvl7pPr>
              <a:defRPr sz="1801"/>
            </a:lvl7pPr>
            <a:lvl8pPr>
              <a:defRPr sz="1801"/>
            </a:lvl8pPr>
            <a:lvl9pPr>
              <a:defRPr sz="180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Tree>
    <p:extLst>
      <p:ext uri="{BB962C8B-B14F-4D97-AF65-F5344CB8AC3E}">
        <p14:creationId xmlns:p14="http://schemas.microsoft.com/office/powerpoint/2010/main" val="417132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atin typeface="微软雅黑" panose="020B0503020204020204" pitchFamily="34" charset="-122"/>
                <a:ea typeface="微软雅黑" panose="020B0503020204020204" pitchFamily="34" charset="-122"/>
              </a:defRPr>
            </a:lvl1pPr>
          </a:lstStyle>
          <a:p>
            <a:r>
              <a:rPr lang="en-US"/>
              <a:t>Click to edit Master title style</a:t>
            </a:r>
            <a:endParaRPr lang="fi-FI"/>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微软雅黑" panose="020B0503020204020204" pitchFamily="34" charset="-122"/>
                <a:ea typeface="微软雅黑" panose="020B0503020204020204" pitchFamily="34" charset="-122"/>
              </a:defRPr>
            </a:lvl1pPr>
            <a:lvl2pPr>
              <a:defRPr sz="2000">
                <a:latin typeface="微软雅黑" panose="020B0503020204020204" pitchFamily="34" charset="-122"/>
                <a:ea typeface="微软雅黑" panose="020B0503020204020204" pitchFamily="34" charset="-122"/>
              </a:defRPr>
            </a:lvl2pPr>
            <a:lvl3pPr>
              <a:defRPr sz="1801">
                <a:latin typeface="微软雅黑" panose="020B0503020204020204" pitchFamily="34" charset="-122"/>
                <a:ea typeface="微软雅黑" panose="020B0503020204020204" pitchFamily="34" charset="-122"/>
              </a:defRPr>
            </a:lvl3pPr>
            <a:lvl4pPr>
              <a:defRPr sz="1800">
                <a:latin typeface="微软雅黑" panose="020B0503020204020204" pitchFamily="34" charset="-122"/>
                <a:ea typeface="微软雅黑" panose="020B0503020204020204" pitchFamily="34" charset="-122"/>
              </a:defRPr>
            </a:lvl4pPr>
            <a:lvl5pPr>
              <a:defRPr sz="18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atin typeface="微软雅黑" panose="020B0503020204020204" pitchFamily="34" charset="-122"/>
                <a:ea typeface="微软雅黑" panose="020B0503020204020204" pitchFamily="34" charset="-122"/>
              </a:defRPr>
            </a:lvl1pPr>
            <a:lvl2pPr>
              <a:defRPr sz="2000">
                <a:latin typeface="微软雅黑" panose="020B0503020204020204" pitchFamily="34" charset="-122"/>
                <a:ea typeface="微软雅黑" panose="020B0503020204020204" pitchFamily="34" charset="-122"/>
              </a:defRPr>
            </a:lvl2pPr>
            <a:lvl3pPr>
              <a:defRPr sz="1801">
                <a:latin typeface="微软雅黑" panose="020B0503020204020204" pitchFamily="34" charset="-122"/>
                <a:ea typeface="微软雅黑" panose="020B0503020204020204" pitchFamily="34" charset="-122"/>
              </a:defRPr>
            </a:lvl3pPr>
            <a:lvl4pPr>
              <a:defRPr sz="1800">
                <a:latin typeface="微软雅黑" panose="020B0503020204020204" pitchFamily="34" charset="-122"/>
                <a:ea typeface="微软雅黑" panose="020B0503020204020204" pitchFamily="34" charset="-122"/>
              </a:defRPr>
            </a:lvl4pPr>
            <a:lvl5pPr>
              <a:defRPr sz="18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Tree>
    <p:extLst>
      <p:ext uri="{BB962C8B-B14F-4D97-AF65-F5344CB8AC3E}">
        <p14:creationId xmlns:p14="http://schemas.microsoft.com/office/powerpoint/2010/main" val="22085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ea"/>
                <a:ea typeface="+mj-ea"/>
              </a:defRPr>
            </a:lvl1pPr>
          </a:lstStyle>
          <a:p>
            <a:r>
              <a:rPr lang="en-US"/>
              <a:t>Click to edit Master title style</a:t>
            </a:r>
            <a:endParaRPr lang="fi-FI"/>
          </a:p>
        </p:txBody>
      </p:sp>
    </p:spTree>
    <p:extLst>
      <p:ext uri="{BB962C8B-B14F-4D97-AF65-F5344CB8AC3E}">
        <p14:creationId xmlns:p14="http://schemas.microsoft.com/office/powerpoint/2010/main" val="352081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1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t>Click to edit Master text styles</a:t>
            </a:r>
          </a:p>
        </p:txBody>
      </p:sp>
    </p:spTree>
    <p:extLst>
      <p:ext uri="{BB962C8B-B14F-4D97-AF65-F5344CB8AC3E}">
        <p14:creationId xmlns:p14="http://schemas.microsoft.com/office/powerpoint/2010/main" val="16421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77" indent="0">
              <a:buNone/>
              <a:defRPr sz="2800"/>
            </a:lvl2pPr>
            <a:lvl3pPr marL="914354" indent="0">
              <a:buNone/>
              <a:defRPr sz="2400"/>
            </a:lvl3pPr>
            <a:lvl4pPr marL="1371531" indent="0">
              <a:buNone/>
              <a:defRPr sz="2000"/>
            </a:lvl4pPr>
            <a:lvl5pPr marL="1828709" indent="0">
              <a:buNone/>
              <a:defRPr sz="2000"/>
            </a:lvl5pPr>
            <a:lvl6pPr marL="2285886" indent="0">
              <a:buNone/>
              <a:defRPr sz="2000"/>
            </a:lvl6pPr>
            <a:lvl7pPr marL="2743063" indent="0">
              <a:buNone/>
              <a:defRPr sz="2000"/>
            </a:lvl7pPr>
            <a:lvl8pPr marL="3200240" indent="0">
              <a:buNone/>
              <a:defRPr sz="2000"/>
            </a:lvl8pPr>
            <a:lvl9pPr marL="3657417" indent="0">
              <a:buNone/>
              <a:defRPr sz="2000"/>
            </a:lvl9pPr>
          </a:lstStyle>
          <a:p>
            <a:pPr lvl="0"/>
            <a:endParaRPr lang="fi-FI"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t>Click to edit Master text styles</a:t>
            </a:r>
          </a:p>
        </p:txBody>
      </p:sp>
    </p:spTree>
    <p:extLst>
      <p:ext uri="{BB962C8B-B14F-4D97-AF65-F5344CB8AC3E}">
        <p14:creationId xmlns:p14="http://schemas.microsoft.com/office/powerpoint/2010/main" val="328266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green.jpg"/>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84200" y="6456363"/>
            <a:ext cx="618913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609601" y="274638"/>
            <a:ext cx="911225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9" name="Text Placeholder 2"/>
          <p:cNvSpPr>
            <a:spLocks noGrp="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9" name="Slide Number Placeholder 5"/>
          <p:cNvSpPr>
            <a:spLocks noGrp="1"/>
          </p:cNvSpPr>
          <p:nvPr>
            <p:ph type="sldNum" sz="quarter" idx="4"/>
          </p:nvPr>
        </p:nvSpPr>
        <p:spPr>
          <a:xfrm>
            <a:off x="11410960" y="6483350"/>
            <a:ext cx="527049" cy="222250"/>
          </a:xfrm>
          <a:prstGeom prst="rect">
            <a:avLst/>
          </a:prstGeom>
        </p:spPr>
        <p:txBody>
          <a:bodyPr vert="horz" wrap="square" lIns="91440" tIns="45720" rIns="91440" bIns="45720" numCol="1" anchor="t" anchorCtr="0" compatLnSpc="1">
            <a:prstTxWarp prst="textNoShape">
              <a:avLst/>
            </a:prstTxWarp>
          </a:bodyPr>
          <a:lstStyle>
            <a:lvl1pPr eaLnBrk="1" hangingPunct="1">
              <a:defRPr sz="1100">
                <a:solidFill>
                  <a:schemeClr val="bg1"/>
                </a:solidFill>
                <a:latin typeface="Arial" charset="0"/>
              </a:defRPr>
            </a:lvl1pPr>
          </a:lstStyle>
          <a:p>
            <a:fld id="{F5492D28-9CB3-4957-BFD2-683A3D6260A5}" type="slidenum">
              <a:rPr lang="en-GB" altLang="en-US"/>
              <a:pPr/>
              <a:t>‹#›</a:t>
            </a:fld>
            <a:endParaRPr lang="en-GB" altLang="en-US" dirty="0"/>
          </a:p>
        </p:txBody>
      </p:sp>
      <p:sp>
        <p:nvSpPr>
          <p:cNvPr id="1032" name="Rectangle 6"/>
          <p:cNvSpPr>
            <a:spLocks noChangeArrowheads="1"/>
          </p:cNvSpPr>
          <p:nvPr/>
        </p:nvSpPr>
        <p:spPr bwMode="auto">
          <a:xfrm>
            <a:off x="1559984" y="5009401"/>
            <a:ext cx="6102349" cy="246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001" dirty="0">
                <a:solidFill>
                  <a:schemeClr val="bg1"/>
                </a:solidFill>
                <a:latin typeface="Arial" panose="020B0604020202020204" pitchFamily="34" charset="0"/>
              </a:rPr>
              <a:t>© 3GPP 2009     Mobile World Congress, Barcelona, 19</a:t>
            </a:r>
            <a:r>
              <a:rPr lang="en-GB" altLang="en-US" sz="1001" baseline="30000" dirty="0">
                <a:solidFill>
                  <a:schemeClr val="bg1"/>
                </a:solidFill>
                <a:latin typeface="Arial" panose="020B0604020202020204" pitchFamily="34" charset="0"/>
              </a:rPr>
              <a:t>th</a:t>
            </a:r>
            <a:r>
              <a:rPr lang="en-GB" altLang="en-US" sz="1001" dirty="0">
                <a:solidFill>
                  <a:schemeClr val="bg1"/>
                </a:solidFill>
                <a:latin typeface="Arial" panose="020B0604020202020204" pitchFamily="34" charset="0"/>
              </a:rPr>
              <a:t> February 2009</a:t>
            </a:r>
          </a:p>
        </p:txBody>
      </p:sp>
      <p:pic>
        <p:nvPicPr>
          <p:cNvPr id="1033"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3"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6"/>
          <p:cNvSpPr>
            <a:spLocks noChangeArrowheads="1"/>
          </p:cNvSpPr>
          <p:nvPr/>
        </p:nvSpPr>
        <p:spPr bwMode="auto">
          <a:xfrm>
            <a:off x="593777" y="6455545"/>
            <a:ext cx="95715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200" b="1" dirty="0">
                <a:solidFill>
                  <a:schemeClr val="bg1"/>
                </a:solidFill>
                <a:latin typeface="Arial" panose="020B0604020202020204" pitchFamily="34" charset="0"/>
              </a:rPr>
              <a:t>RAN WG4</a:t>
            </a:r>
          </a:p>
        </p:txBody>
      </p:sp>
      <p:sp>
        <p:nvSpPr>
          <p:cNvPr id="56334" name="Slide Number Placeholder 4"/>
          <p:cNvSpPr txBox="1">
            <a:spLocks noGrp="1"/>
          </p:cNvSpPr>
          <p:nvPr userDrawn="1"/>
        </p:nvSpPr>
        <p:spPr bwMode="auto">
          <a:xfrm>
            <a:off x="11432126" y="6464300"/>
            <a:ext cx="527049" cy="222250"/>
          </a:xfrm>
          <a:prstGeom prst="rect">
            <a:avLst/>
          </a:prstGeom>
          <a:noFill/>
          <a:ln w="9525">
            <a:noFill/>
            <a:miter lim="800000"/>
            <a:headEnd/>
            <a:tailEnd/>
          </a:ln>
        </p:spPr>
        <p:txBody>
          <a:bodyPr/>
          <a:lstStyle>
            <a:lvl1pPr>
              <a:defRPr sz="2400">
                <a:solidFill>
                  <a:schemeClr val="tx1"/>
                </a:solidFill>
                <a:latin typeface="Calibri" pitchFamily="34" charset="0"/>
                <a:cs typeface="Arial" charset="0"/>
              </a:defRPr>
            </a:lvl1pPr>
            <a:lvl2pPr marL="742950" indent="-285750">
              <a:defRPr sz="2400">
                <a:solidFill>
                  <a:schemeClr val="tx1"/>
                </a:solidFill>
                <a:latin typeface="Calibri" pitchFamily="34" charset="0"/>
                <a:cs typeface="Arial" charset="0"/>
              </a:defRPr>
            </a:lvl2pPr>
            <a:lvl3pPr marL="1143000" indent="-228600">
              <a:defRPr sz="2400">
                <a:solidFill>
                  <a:schemeClr val="tx1"/>
                </a:solidFill>
                <a:latin typeface="Calibri" pitchFamily="34" charset="0"/>
                <a:cs typeface="Arial" charset="0"/>
              </a:defRPr>
            </a:lvl3pPr>
            <a:lvl4pPr marL="1600200" indent="-228600">
              <a:defRPr sz="2400">
                <a:solidFill>
                  <a:schemeClr val="tx1"/>
                </a:solidFill>
                <a:latin typeface="Calibri" pitchFamily="34" charset="0"/>
                <a:cs typeface="Arial" charset="0"/>
              </a:defRPr>
            </a:lvl4pPr>
            <a:lvl5pPr marL="2057400" indent="-228600">
              <a:defRPr sz="2400">
                <a:solidFill>
                  <a:schemeClr val="tx1"/>
                </a:solidFill>
                <a:latin typeface="Calibri" pitchFamily="34" charset="0"/>
                <a:cs typeface="Arial" charset="0"/>
              </a:defRPr>
            </a:lvl5pPr>
            <a:lvl6pPr marL="2514600" indent="-228600" eaLnBrk="0" fontAlgn="base" hangingPunct="0">
              <a:spcBef>
                <a:spcPct val="0"/>
              </a:spcBef>
              <a:spcAft>
                <a:spcPct val="0"/>
              </a:spcAft>
              <a:defRPr sz="2400">
                <a:solidFill>
                  <a:schemeClr val="tx1"/>
                </a:solidFill>
                <a:latin typeface="Calibri" pitchFamily="34" charset="0"/>
                <a:cs typeface="Arial" charset="0"/>
              </a:defRPr>
            </a:lvl6pPr>
            <a:lvl7pPr marL="2971800" indent="-228600" eaLnBrk="0" fontAlgn="base" hangingPunct="0">
              <a:spcBef>
                <a:spcPct val="0"/>
              </a:spcBef>
              <a:spcAft>
                <a:spcPct val="0"/>
              </a:spcAft>
              <a:defRPr sz="2400">
                <a:solidFill>
                  <a:schemeClr val="tx1"/>
                </a:solidFill>
                <a:latin typeface="Calibri" pitchFamily="34" charset="0"/>
                <a:cs typeface="Arial" charset="0"/>
              </a:defRPr>
            </a:lvl7pPr>
            <a:lvl8pPr marL="3429000" indent="-228600" eaLnBrk="0" fontAlgn="base" hangingPunct="0">
              <a:spcBef>
                <a:spcPct val="0"/>
              </a:spcBef>
              <a:spcAft>
                <a:spcPct val="0"/>
              </a:spcAft>
              <a:defRPr sz="2400">
                <a:solidFill>
                  <a:schemeClr val="tx1"/>
                </a:solidFill>
                <a:latin typeface="Calibri" pitchFamily="34" charset="0"/>
                <a:cs typeface="Arial" charset="0"/>
              </a:defRPr>
            </a:lvl8pPr>
            <a:lvl9pPr marL="3886200" indent="-228600" eaLnBrk="0" fontAlgn="base" hangingPunct="0">
              <a:spcBef>
                <a:spcPct val="0"/>
              </a:spcBef>
              <a:spcAft>
                <a:spcPct val="0"/>
              </a:spcAft>
              <a:defRPr sz="2400">
                <a:solidFill>
                  <a:schemeClr val="tx1"/>
                </a:solidFill>
                <a:latin typeface="Calibri" pitchFamily="34" charset="0"/>
                <a:cs typeface="Arial" charset="0"/>
              </a:defRPr>
            </a:lvl9pPr>
          </a:lstStyle>
          <a:p>
            <a:pPr eaLnBrk="1" hangingPunct="1"/>
            <a:fld id="{E4DF48D0-4F83-437C-BDD1-C6E5F5F353CD}" type="slidenum">
              <a:rPr lang="en-GB" altLang="en-US" sz="1100">
                <a:solidFill>
                  <a:schemeClr val="bg1"/>
                </a:solidFill>
                <a:latin typeface="Arial" charset="0"/>
              </a:rPr>
              <a:pPr eaLnBrk="1" hangingPunct="1"/>
              <a:t>‹#›</a:t>
            </a:fld>
            <a:endParaRPr lang="en-GB" altLang="en-US" sz="1100" dirty="0">
              <a:solidFill>
                <a:schemeClr val="bg1"/>
              </a:solidFill>
              <a:latin typeface="Arial" charset="0"/>
            </a:endParaRPr>
          </a:p>
        </p:txBody>
      </p:sp>
      <p:pic>
        <p:nvPicPr>
          <p:cNvPr id="14" name="Picture 6" descr="3GPP_TM_RD.jpg"/>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0088563" y="373075"/>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5" r:id="rId1"/>
    <p:sldLayoutId id="2147484556" r:id="rId2"/>
    <p:sldLayoutId id="2147484557" r:id="rId3"/>
    <p:sldLayoutId id="2147484558" r:id="rId4"/>
    <p:sldLayoutId id="2147484559" r:id="rId5"/>
    <p:sldLayoutId id="2147484560" r:id="rId6"/>
    <p:sldLayoutId id="2147484561" r:id="rId7"/>
    <p:sldLayoutId id="2147484562" r:id="rId8"/>
    <p:sldLayoutId id="2147484563" r:id="rId9"/>
    <p:sldLayoutId id="2147484564" r:id="rId10"/>
    <p:sldLayoutId id="2147484565" r:id="rId11"/>
    <p:sldLayoutId id="2147484566" r:id="rId12"/>
    <p:sldLayoutId id="2147484567" r:id="rId13"/>
  </p:sldLayoutIdLst>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177" algn="ctr" rtl="0" eaLnBrk="0" fontAlgn="base" hangingPunct="0">
        <a:spcBef>
          <a:spcPct val="0"/>
        </a:spcBef>
        <a:spcAft>
          <a:spcPct val="0"/>
        </a:spcAft>
        <a:defRPr sz="3200">
          <a:solidFill>
            <a:srgbClr val="FF0000"/>
          </a:solidFill>
          <a:latin typeface="Calibri" pitchFamily="34" charset="0"/>
        </a:defRPr>
      </a:lvl6pPr>
      <a:lvl7pPr marL="914354" algn="ctr" rtl="0" eaLnBrk="0" fontAlgn="base" hangingPunct="0">
        <a:spcBef>
          <a:spcPct val="0"/>
        </a:spcBef>
        <a:spcAft>
          <a:spcPct val="0"/>
        </a:spcAft>
        <a:defRPr sz="3200">
          <a:solidFill>
            <a:srgbClr val="FF0000"/>
          </a:solidFill>
          <a:latin typeface="Calibri" pitchFamily="34" charset="0"/>
        </a:defRPr>
      </a:lvl7pPr>
      <a:lvl8pPr marL="1371531" algn="ctr" rtl="0" eaLnBrk="0" fontAlgn="base" hangingPunct="0">
        <a:spcBef>
          <a:spcPct val="0"/>
        </a:spcBef>
        <a:spcAft>
          <a:spcPct val="0"/>
        </a:spcAft>
        <a:defRPr sz="3200">
          <a:solidFill>
            <a:srgbClr val="FF0000"/>
          </a:solidFill>
          <a:latin typeface="Calibri" pitchFamily="34" charset="0"/>
        </a:defRPr>
      </a:lvl8pPr>
      <a:lvl9pPr marL="1828709" algn="ctr" rtl="0" eaLnBrk="0" fontAlgn="base" hangingPunct="0">
        <a:spcBef>
          <a:spcPct val="0"/>
        </a:spcBef>
        <a:spcAft>
          <a:spcPct val="0"/>
        </a:spcAft>
        <a:defRPr sz="3200">
          <a:solidFill>
            <a:srgbClr val="FF0000"/>
          </a:solidFill>
          <a:latin typeface="Calibri" pitchFamily="34" charset="0"/>
        </a:defRPr>
      </a:lvl9pPr>
    </p:titleStyle>
    <p:bodyStyle>
      <a:lvl1pPr marL="342882" indent="-342882" algn="l" rtl="0" eaLnBrk="0" fontAlgn="base" hangingPunct="0">
        <a:spcBef>
          <a:spcPct val="20000"/>
        </a:spcBef>
        <a:spcAft>
          <a:spcPct val="0"/>
        </a:spcAft>
        <a:buBlip>
          <a:blip r:embed="rId18"/>
        </a:buBlip>
        <a:defRPr sz="2800">
          <a:solidFill>
            <a:schemeClr val="tx1"/>
          </a:solidFill>
          <a:latin typeface="+mn-lt"/>
          <a:ea typeface="+mn-ea"/>
          <a:cs typeface="+mn-cs"/>
        </a:defRPr>
      </a:lvl1pPr>
      <a:lvl2pPr marL="742913" indent="-285737" algn="l" rtl="0" eaLnBrk="0" fontAlgn="base" hangingPunct="0">
        <a:spcBef>
          <a:spcPct val="20000"/>
        </a:spcBef>
        <a:spcAft>
          <a:spcPct val="0"/>
        </a:spcAft>
        <a:buClr>
          <a:srgbClr val="C00000"/>
        </a:buClr>
        <a:buFont typeface="Arial" charset="0"/>
        <a:buChar char="•"/>
        <a:defRPr sz="2400">
          <a:solidFill>
            <a:schemeClr val="tx1"/>
          </a:solidFill>
          <a:latin typeface="+mn-lt"/>
        </a:defRPr>
      </a:lvl2pPr>
      <a:lvl3pPr marL="1142943" indent="-228589" algn="l" rtl="0" eaLnBrk="0" fontAlgn="base" hangingPunct="0">
        <a:spcBef>
          <a:spcPct val="20000"/>
        </a:spcBef>
        <a:spcAft>
          <a:spcPct val="0"/>
        </a:spcAft>
        <a:buFont typeface="Arial" charset="0"/>
        <a:buChar char="•"/>
        <a:defRPr sz="2000">
          <a:solidFill>
            <a:schemeClr val="tx1"/>
          </a:solidFill>
          <a:latin typeface="+mn-lt"/>
        </a:defRPr>
      </a:lvl3pPr>
      <a:lvl4pPr marL="1600121" indent="-228589" algn="l" rtl="0" eaLnBrk="0" fontAlgn="base" hangingPunct="0">
        <a:spcBef>
          <a:spcPct val="20000"/>
        </a:spcBef>
        <a:spcAft>
          <a:spcPct val="0"/>
        </a:spcAft>
        <a:buFont typeface="Arial" charset="0"/>
        <a:buChar char="–"/>
        <a:defRPr>
          <a:solidFill>
            <a:schemeClr val="tx1"/>
          </a:solidFill>
          <a:latin typeface="+mn-lt"/>
        </a:defRPr>
      </a:lvl4pPr>
      <a:lvl5pPr marL="2057298" indent="-228589" algn="l" rtl="0" eaLnBrk="0" fontAlgn="base" hangingPunct="0">
        <a:spcBef>
          <a:spcPct val="20000"/>
        </a:spcBef>
        <a:spcAft>
          <a:spcPct val="0"/>
        </a:spcAft>
        <a:buFont typeface="Arial" charset="0"/>
        <a:buChar char="»"/>
        <a:defRPr sz="1600">
          <a:solidFill>
            <a:schemeClr val="tx1"/>
          </a:solidFill>
          <a:latin typeface="+mn-lt"/>
        </a:defRPr>
      </a:lvl5pPr>
      <a:lvl6pPr marL="2514476" indent="-228589" algn="l" rtl="0" eaLnBrk="0" fontAlgn="base" hangingPunct="0">
        <a:spcBef>
          <a:spcPct val="20000"/>
        </a:spcBef>
        <a:spcAft>
          <a:spcPct val="0"/>
        </a:spcAft>
        <a:buFont typeface="Arial" pitchFamily="34" charset="0"/>
        <a:buChar char="»"/>
        <a:defRPr sz="1600">
          <a:solidFill>
            <a:schemeClr val="tx1"/>
          </a:solidFill>
          <a:latin typeface="+mn-lt"/>
        </a:defRPr>
      </a:lvl6pPr>
      <a:lvl7pPr marL="2971652" indent="-228589" algn="l" rtl="0" eaLnBrk="0" fontAlgn="base" hangingPunct="0">
        <a:spcBef>
          <a:spcPct val="20000"/>
        </a:spcBef>
        <a:spcAft>
          <a:spcPct val="0"/>
        </a:spcAft>
        <a:buFont typeface="Arial" pitchFamily="34" charset="0"/>
        <a:buChar char="»"/>
        <a:defRPr sz="1600">
          <a:solidFill>
            <a:schemeClr val="tx1"/>
          </a:solidFill>
          <a:latin typeface="+mn-lt"/>
        </a:defRPr>
      </a:lvl7pPr>
      <a:lvl8pPr marL="3428829" indent="-228589" algn="l" rtl="0" eaLnBrk="0" fontAlgn="base" hangingPunct="0">
        <a:spcBef>
          <a:spcPct val="20000"/>
        </a:spcBef>
        <a:spcAft>
          <a:spcPct val="0"/>
        </a:spcAft>
        <a:buFont typeface="Arial" pitchFamily="34" charset="0"/>
        <a:buChar char="»"/>
        <a:defRPr sz="1600">
          <a:solidFill>
            <a:schemeClr val="tx1"/>
          </a:solidFill>
          <a:latin typeface="+mn-lt"/>
        </a:defRPr>
      </a:lvl8pPr>
      <a:lvl9pPr marL="3886007" indent="-228589" algn="l" rtl="0" eaLnBrk="0" fontAlgn="base" hangingPunct="0">
        <a:spcBef>
          <a:spcPct val="20000"/>
        </a:spcBef>
        <a:spcAft>
          <a:spcPct val="0"/>
        </a:spcAft>
        <a:buFont typeface="Arial" pitchFamily="34" charset="0"/>
        <a:buChar char="»"/>
        <a:defRPr sz="1600">
          <a:solidFill>
            <a:schemeClr val="tx1"/>
          </a:solidFill>
          <a:latin typeface="+mn-lt"/>
        </a:defRPr>
      </a:lvl9pPr>
    </p:bodyStyle>
    <p:otherStyle>
      <a:defPPr>
        <a:defRPr lang="fi-FI"/>
      </a:defPPr>
      <a:lvl1pPr marL="0" algn="l" defTabSz="914354" rtl="0" eaLnBrk="1" latinLnBrk="0" hangingPunct="1">
        <a:defRPr sz="1801" kern="1200">
          <a:solidFill>
            <a:schemeClr val="tx1"/>
          </a:solidFill>
          <a:latin typeface="+mn-lt"/>
          <a:ea typeface="+mn-ea"/>
          <a:cs typeface="+mn-cs"/>
        </a:defRPr>
      </a:lvl1pPr>
      <a:lvl2pPr marL="457177" algn="l" defTabSz="914354" rtl="0" eaLnBrk="1" latinLnBrk="0" hangingPunct="1">
        <a:defRPr sz="1801" kern="1200">
          <a:solidFill>
            <a:schemeClr val="tx1"/>
          </a:solidFill>
          <a:latin typeface="+mn-lt"/>
          <a:ea typeface="+mn-ea"/>
          <a:cs typeface="+mn-cs"/>
        </a:defRPr>
      </a:lvl2pPr>
      <a:lvl3pPr marL="914354" algn="l" defTabSz="914354" rtl="0" eaLnBrk="1" latinLnBrk="0" hangingPunct="1">
        <a:defRPr sz="1801" kern="1200">
          <a:solidFill>
            <a:schemeClr val="tx1"/>
          </a:solidFill>
          <a:latin typeface="+mn-lt"/>
          <a:ea typeface="+mn-ea"/>
          <a:cs typeface="+mn-cs"/>
        </a:defRPr>
      </a:lvl3pPr>
      <a:lvl4pPr marL="1371531" algn="l" defTabSz="914354" rtl="0" eaLnBrk="1" latinLnBrk="0" hangingPunct="1">
        <a:defRPr sz="1801" kern="1200">
          <a:solidFill>
            <a:schemeClr val="tx1"/>
          </a:solidFill>
          <a:latin typeface="+mn-lt"/>
          <a:ea typeface="+mn-ea"/>
          <a:cs typeface="+mn-cs"/>
        </a:defRPr>
      </a:lvl4pPr>
      <a:lvl5pPr marL="1828709" algn="l" defTabSz="914354" rtl="0" eaLnBrk="1" latinLnBrk="0" hangingPunct="1">
        <a:defRPr sz="1801" kern="1200">
          <a:solidFill>
            <a:schemeClr val="tx1"/>
          </a:solidFill>
          <a:latin typeface="+mn-lt"/>
          <a:ea typeface="+mn-ea"/>
          <a:cs typeface="+mn-cs"/>
        </a:defRPr>
      </a:lvl5pPr>
      <a:lvl6pPr marL="2285886" algn="l" defTabSz="914354" rtl="0" eaLnBrk="1" latinLnBrk="0" hangingPunct="1">
        <a:defRPr sz="1801" kern="1200">
          <a:solidFill>
            <a:schemeClr val="tx1"/>
          </a:solidFill>
          <a:latin typeface="+mn-lt"/>
          <a:ea typeface="+mn-ea"/>
          <a:cs typeface="+mn-cs"/>
        </a:defRPr>
      </a:lvl6pPr>
      <a:lvl7pPr marL="2743063" algn="l" defTabSz="914354" rtl="0" eaLnBrk="1" latinLnBrk="0" hangingPunct="1">
        <a:defRPr sz="1801" kern="1200">
          <a:solidFill>
            <a:schemeClr val="tx1"/>
          </a:solidFill>
          <a:latin typeface="+mn-lt"/>
          <a:ea typeface="+mn-ea"/>
          <a:cs typeface="+mn-cs"/>
        </a:defRPr>
      </a:lvl7pPr>
      <a:lvl8pPr marL="3200240" algn="l" defTabSz="914354" rtl="0" eaLnBrk="1" latinLnBrk="0" hangingPunct="1">
        <a:defRPr sz="1801" kern="1200">
          <a:solidFill>
            <a:schemeClr val="tx1"/>
          </a:solidFill>
          <a:latin typeface="+mn-lt"/>
          <a:ea typeface="+mn-ea"/>
          <a:cs typeface="+mn-cs"/>
        </a:defRPr>
      </a:lvl8pPr>
      <a:lvl9pPr marL="3657417" algn="l" defTabSz="914354"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3gpp.org/news-events/elections"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help.3gpp.org/index.php?title=3GPP_voting_tool"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30B7C3F-3D32-4F2D-8FDD-60718C51D42B}"/>
              </a:ext>
            </a:extLst>
          </p:cNvPr>
          <p:cNvSpPr>
            <a:spLocks noGrp="1"/>
          </p:cNvSpPr>
          <p:nvPr>
            <p:ph type="ctrTitle"/>
          </p:nvPr>
        </p:nvSpPr>
        <p:spPr/>
        <p:txBody>
          <a:bodyPr/>
          <a:lstStyle/>
          <a:p>
            <a:r>
              <a:rPr lang="en-US" b="1" dirty="0">
                <a:latin typeface="微软雅黑" panose="020B0503020204020204" pitchFamily="34" charset="-122"/>
                <a:ea typeface="微软雅黑" panose="020B0503020204020204" pitchFamily="34" charset="-122"/>
              </a:rPr>
              <a:t>RAN4#108 meeting schedule</a:t>
            </a:r>
          </a:p>
        </p:txBody>
      </p:sp>
      <p:sp>
        <p:nvSpPr>
          <p:cNvPr id="5" name="Subtitle 4">
            <a:extLst>
              <a:ext uri="{FF2B5EF4-FFF2-40B4-BE49-F238E27FC236}">
                <a16:creationId xmlns:a16="http://schemas.microsoft.com/office/drawing/2014/main" xmlns="" id="{EBB0B9E5-9838-4AA8-B169-89A3469C2EB4}"/>
              </a:ext>
            </a:extLst>
          </p:cNvPr>
          <p:cNvSpPr>
            <a:spLocks noGrp="1"/>
          </p:cNvSpPr>
          <p:nvPr>
            <p:ph type="subTitle" idx="1"/>
          </p:nvPr>
        </p:nvSpPr>
        <p:spPr>
          <a:xfrm>
            <a:off x="1068224" y="4717686"/>
            <a:ext cx="9998580" cy="1036178"/>
          </a:xfrm>
        </p:spPr>
        <p:txBody>
          <a:bodyPr/>
          <a:lstStyle/>
          <a:p>
            <a:r>
              <a:rPr lang="en-US" dirty="0">
                <a:latin typeface="+mj-ea"/>
                <a:ea typeface="+mj-ea"/>
              </a:rPr>
              <a:t>RAN4 Chair: </a:t>
            </a:r>
            <a:r>
              <a:rPr lang="en-US" dirty="0"/>
              <a:t>Xizeng</a:t>
            </a:r>
            <a:r>
              <a:rPr lang="en-US" dirty="0">
                <a:latin typeface="+mj-ea"/>
                <a:ea typeface="+mj-ea"/>
              </a:rPr>
              <a:t> Dai</a:t>
            </a:r>
          </a:p>
          <a:p>
            <a:r>
              <a:rPr lang="en-US" dirty="0">
                <a:latin typeface="+mj-ea"/>
                <a:ea typeface="+mj-ea"/>
              </a:rPr>
              <a:t>Vice Chair: Haijie Qiu, </a:t>
            </a:r>
            <a:r>
              <a:rPr lang="en-US" dirty="0"/>
              <a:t>Andrey </a:t>
            </a:r>
            <a:r>
              <a:rPr lang="en-US" altLang="zh-CN" dirty="0"/>
              <a:t>Chervyakov</a:t>
            </a:r>
            <a:r>
              <a:rPr lang="en-US" dirty="0"/>
              <a:t> </a:t>
            </a:r>
            <a:endParaRPr lang="en-US" dirty="0">
              <a:latin typeface="+mj-ea"/>
              <a:ea typeface="+mj-ea"/>
            </a:endParaRPr>
          </a:p>
        </p:txBody>
      </p:sp>
      <p:sp>
        <p:nvSpPr>
          <p:cNvPr id="6" name="TextBox 1">
            <a:extLst>
              <a:ext uri="{FF2B5EF4-FFF2-40B4-BE49-F238E27FC236}">
                <a16:creationId xmlns:a16="http://schemas.microsoft.com/office/drawing/2014/main" xmlns="" id="{E4CE5DCD-72B3-468A-A585-E6721DD18679}"/>
              </a:ext>
            </a:extLst>
          </p:cNvPr>
          <p:cNvSpPr txBox="1"/>
          <p:nvPr/>
        </p:nvSpPr>
        <p:spPr>
          <a:xfrm>
            <a:off x="236841" y="274551"/>
            <a:ext cx="5830673" cy="738664"/>
          </a:xfrm>
          <a:prstGeom prst="rect">
            <a:avLst/>
          </a:prstGeom>
          <a:noFill/>
        </p:spPr>
        <p:txBody>
          <a:bodyPr wrap="square" rtlCol="0">
            <a:spAutoFit/>
          </a:bodyPr>
          <a:lstStyle/>
          <a:p>
            <a:r>
              <a:rPr lang="en-US" sz="1400" b="1" dirty="0">
                <a:latin typeface="微软雅黑" panose="020B0503020204020204" pitchFamily="34" charset="-122"/>
                <a:ea typeface="微软雅黑" panose="020B0503020204020204" pitchFamily="34" charset="-122"/>
              </a:rPr>
              <a:t>3GPP TSG-RAN WG4 Meeting #108	</a:t>
            </a:r>
            <a:endParaRPr lang="en-US" sz="1400" dirty="0">
              <a:latin typeface="微软雅黑" panose="020B0503020204020204" pitchFamily="34" charset="-122"/>
              <a:ea typeface="微软雅黑" panose="020B0503020204020204" pitchFamily="34" charset="-122"/>
            </a:endParaRPr>
          </a:p>
          <a:p>
            <a:r>
              <a:rPr lang="fr-FR" sz="1400" b="1" dirty="0">
                <a:latin typeface="微软雅黑" panose="020B0503020204020204" pitchFamily="34" charset="-122"/>
                <a:ea typeface="微软雅黑" panose="020B0503020204020204" pitchFamily="34" charset="-122"/>
              </a:rPr>
              <a:t>Toulouse, France, August 21 – August 25, 2023</a:t>
            </a:r>
            <a:endParaRPr lang="en-US" sz="1400" b="1" dirty="0">
              <a:latin typeface="微软雅黑" panose="020B0503020204020204" pitchFamily="34" charset="-122"/>
              <a:ea typeface="微软雅黑" panose="020B0503020204020204" pitchFamily="34" charset="-122"/>
            </a:endParaRPr>
          </a:p>
          <a:p>
            <a:r>
              <a:rPr lang="en-US" sz="1400" b="1" dirty="0">
                <a:latin typeface="微软雅黑" panose="020B0503020204020204" pitchFamily="34" charset="-122"/>
                <a:ea typeface="微软雅黑" panose="020B0503020204020204" pitchFamily="34" charset="-122"/>
              </a:rPr>
              <a:t>Agenda Item: 2</a:t>
            </a:r>
            <a:endParaRPr 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75197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6094382" y="2502709"/>
            <a:ext cx="6022101" cy="2865403"/>
          </a:xfrm>
          <a:prstGeom prst="rect">
            <a:avLst/>
          </a:prstGeom>
        </p:spPr>
      </p:pic>
      <p:pic>
        <p:nvPicPr>
          <p:cNvPr id="5" name="图片 4"/>
          <p:cNvPicPr>
            <a:picLocks noChangeAspect="1"/>
          </p:cNvPicPr>
          <p:nvPr/>
        </p:nvPicPr>
        <p:blipFill>
          <a:blip r:embed="rId3"/>
          <a:stretch>
            <a:fillRect/>
          </a:stretch>
        </p:blipFill>
        <p:spPr>
          <a:xfrm>
            <a:off x="401652" y="2502709"/>
            <a:ext cx="5452217" cy="3906667"/>
          </a:xfrm>
          <a:prstGeom prst="rect">
            <a:avLst/>
          </a:prstGeom>
        </p:spPr>
      </p:pic>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2" y="1273321"/>
            <a:ext cx="4905286" cy="1726253"/>
          </a:xfrm>
        </p:spPr>
        <p:txBody>
          <a:bodyPr/>
          <a:lstStyle/>
          <a:p>
            <a:pPr marL="342882" lvl="2" indent="-342882">
              <a:spcBef>
                <a:spcPts val="0"/>
              </a:spcBef>
              <a:spcAft>
                <a:spcPts val="600"/>
              </a:spcAft>
              <a:buBlip>
                <a:blip r:embed="rId4"/>
              </a:buBlip>
            </a:pPr>
            <a:r>
              <a:rPr lang="en-US" altLang="zh-CN" sz="1400" dirty="0">
                <a:cs typeface="+mn-cs"/>
              </a:rPr>
              <a:t>RAN4 meeting rooms: @ MEETE</a:t>
            </a:r>
          </a:p>
          <a:p>
            <a:pPr lvl="1">
              <a:spcBef>
                <a:spcPts val="0"/>
              </a:spcBef>
              <a:spcAft>
                <a:spcPts val="600"/>
              </a:spcAft>
            </a:pPr>
            <a:r>
              <a:rPr lang="en-GB" altLang="zh-CN" sz="1200" dirty="0"/>
              <a:t>Main </a:t>
            </a:r>
            <a:r>
              <a:rPr lang="en-GB" altLang="zh-CN" sz="1200" dirty="0" err="1"/>
              <a:t>Sessi</a:t>
            </a:r>
            <a:r>
              <a:rPr lang="en-US" altLang="zh-CN" sz="1200" dirty="0"/>
              <a:t>on: Room 7-8-9 (350) on 1</a:t>
            </a:r>
            <a:r>
              <a:rPr lang="en-US" altLang="zh-CN" sz="1200" baseline="30000" dirty="0"/>
              <a:t>st</a:t>
            </a:r>
            <a:r>
              <a:rPr lang="en-US" altLang="zh-CN" sz="1200" dirty="0"/>
              <a:t> Floor</a:t>
            </a:r>
            <a:endParaRPr lang="en-GB" altLang="zh-CN" sz="1200" dirty="0"/>
          </a:p>
          <a:p>
            <a:pPr lvl="1">
              <a:spcBef>
                <a:spcPts val="0"/>
              </a:spcBef>
              <a:spcAft>
                <a:spcPts val="600"/>
              </a:spcAft>
            </a:pPr>
            <a:r>
              <a:rPr lang="en-GB" altLang="zh-CN" sz="1200" dirty="0"/>
              <a:t>RRM Session: </a:t>
            </a:r>
            <a:r>
              <a:rPr lang="en-US" altLang="zh-CN" sz="1200" dirty="0"/>
              <a:t>Room 4B (150) on the Ground Floor</a:t>
            </a:r>
            <a:endParaRPr lang="en-GB" altLang="zh-CN" sz="1200" dirty="0"/>
          </a:p>
          <a:p>
            <a:pPr lvl="1">
              <a:spcBef>
                <a:spcPts val="0"/>
              </a:spcBef>
              <a:spcAft>
                <a:spcPts val="600"/>
              </a:spcAft>
            </a:pPr>
            <a:r>
              <a:rPr lang="en-US" altLang="zh-CN" sz="1200" dirty="0" err="1"/>
              <a:t>BSRF_Demod_test</a:t>
            </a:r>
            <a:r>
              <a:rPr lang="en-US" altLang="zh-CN" sz="1200" dirty="0"/>
              <a:t>: Room 3 (80) on the 1</a:t>
            </a:r>
            <a:r>
              <a:rPr lang="en-US" altLang="zh-CN" sz="1200" baseline="30000" dirty="0"/>
              <a:t>st</a:t>
            </a:r>
            <a:r>
              <a:rPr lang="en-US" altLang="zh-CN" sz="1200" dirty="0"/>
              <a:t> Floor</a:t>
            </a:r>
            <a:endParaRPr lang="en-GB" altLang="zh-CN" sz="1200" dirty="0">
              <a:solidFill>
                <a:srgbClr val="000000"/>
              </a:solidFill>
              <a:latin typeface="Arial" panose="020B0604020202020204" pitchFamily="34" charset="0"/>
            </a:endParaRPr>
          </a:p>
        </p:txBody>
      </p:sp>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altLang="zh-CN" b="1" dirty="0">
                <a:latin typeface="微软雅黑" panose="020B0503020204020204" pitchFamily="34" charset="-122"/>
                <a:ea typeface="微软雅黑" panose="020B0503020204020204" pitchFamily="34" charset="-122"/>
              </a:rPr>
              <a:t>Meeting rooms</a:t>
            </a:r>
            <a:r>
              <a:rPr lang="en-US" b="1" dirty="0">
                <a:latin typeface="微软雅黑" panose="020B0503020204020204" pitchFamily="34" charset="-122"/>
                <a:ea typeface="微软雅黑" panose="020B0503020204020204" pitchFamily="34" charset="-122"/>
              </a:rPr>
              <a:t> </a:t>
            </a:r>
            <a:endParaRPr lang="ru-RU" b="1" dirty="0">
              <a:latin typeface="微软雅黑" panose="020B0503020204020204" pitchFamily="34" charset="-122"/>
              <a:ea typeface="微软雅黑" panose="020B0503020204020204" pitchFamily="34" charset="-122"/>
            </a:endParaRPr>
          </a:p>
        </p:txBody>
      </p:sp>
      <p:sp>
        <p:nvSpPr>
          <p:cNvPr id="2" name="椭圆 1"/>
          <p:cNvSpPr/>
          <p:nvPr/>
        </p:nvSpPr>
        <p:spPr bwMode="auto">
          <a:xfrm>
            <a:off x="2478421" y="3060682"/>
            <a:ext cx="1375731" cy="1263489"/>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0" name="Content Placeholder 2">
            <a:extLst>
              <a:ext uri="{FF2B5EF4-FFF2-40B4-BE49-F238E27FC236}">
                <a16:creationId xmlns:a16="http://schemas.microsoft.com/office/drawing/2014/main" xmlns="" id="{B1BE6906-4FA3-42DA-8E86-BA4DD12F41A6}"/>
              </a:ext>
            </a:extLst>
          </p:cNvPr>
          <p:cNvSpPr txBox="1">
            <a:spLocks/>
          </p:cNvSpPr>
          <p:nvPr/>
        </p:nvSpPr>
        <p:spPr bwMode="auto">
          <a:xfrm>
            <a:off x="6161456" y="1273321"/>
            <a:ext cx="4905286" cy="172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82" indent="-342882" algn="l" rtl="0" eaLnBrk="0" fontAlgn="base" hangingPunct="0">
              <a:spcBef>
                <a:spcPct val="20000"/>
              </a:spcBef>
              <a:spcAft>
                <a:spcPct val="0"/>
              </a:spcAft>
              <a:buBlip>
                <a:blip r:embed="rId4"/>
              </a:buBlip>
              <a:defRPr sz="2800">
                <a:solidFill>
                  <a:schemeClr val="tx1"/>
                </a:solidFill>
                <a:latin typeface="微软雅黑" panose="020B0503020204020204" pitchFamily="34" charset="-122"/>
                <a:ea typeface="微软雅黑" panose="020B0503020204020204" pitchFamily="34" charset="-122"/>
                <a:cs typeface="+mn-cs"/>
              </a:defRPr>
            </a:lvl1pPr>
            <a:lvl2pPr marL="742913" indent="-285737" algn="l" rtl="0" eaLnBrk="0" fontAlgn="base" hangingPunct="0">
              <a:spcBef>
                <a:spcPct val="20000"/>
              </a:spcBef>
              <a:spcAft>
                <a:spcPct val="0"/>
              </a:spcAft>
              <a:buClr>
                <a:srgbClr val="C00000"/>
              </a:buClr>
              <a:buFont typeface="Arial" charset="0"/>
              <a:buChar char="•"/>
              <a:defRPr sz="2400">
                <a:solidFill>
                  <a:schemeClr val="tx1"/>
                </a:solidFill>
                <a:latin typeface="微软雅黑" panose="020B0503020204020204" pitchFamily="34" charset="-122"/>
                <a:ea typeface="微软雅黑" panose="020B0503020204020204" pitchFamily="34" charset="-122"/>
              </a:defRPr>
            </a:lvl2pPr>
            <a:lvl3pPr marL="1142943"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3pPr>
            <a:lvl4pPr marL="1600121"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4pPr>
            <a:lvl5pPr marL="2057298"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5pPr>
            <a:lvl6pPr marL="2514476" indent="-228589" algn="l" rtl="0" eaLnBrk="0" fontAlgn="base" hangingPunct="0">
              <a:spcBef>
                <a:spcPct val="20000"/>
              </a:spcBef>
              <a:spcAft>
                <a:spcPct val="0"/>
              </a:spcAft>
              <a:buFont typeface="Arial" pitchFamily="34" charset="0"/>
              <a:buChar char="»"/>
              <a:defRPr sz="1600">
                <a:solidFill>
                  <a:schemeClr val="tx1"/>
                </a:solidFill>
                <a:latin typeface="+mn-lt"/>
              </a:defRPr>
            </a:lvl6pPr>
            <a:lvl7pPr marL="2971652" indent="-228589" algn="l" rtl="0" eaLnBrk="0" fontAlgn="base" hangingPunct="0">
              <a:spcBef>
                <a:spcPct val="20000"/>
              </a:spcBef>
              <a:spcAft>
                <a:spcPct val="0"/>
              </a:spcAft>
              <a:buFont typeface="Arial" pitchFamily="34" charset="0"/>
              <a:buChar char="»"/>
              <a:defRPr sz="1600">
                <a:solidFill>
                  <a:schemeClr val="tx1"/>
                </a:solidFill>
                <a:latin typeface="+mn-lt"/>
              </a:defRPr>
            </a:lvl7pPr>
            <a:lvl8pPr marL="3428829" indent="-228589" algn="l" rtl="0" eaLnBrk="0" fontAlgn="base" hangingPunct="0">
              <a:spcBef>
                <a:spcPct val="20000"/>
              </a:spcBef>
              <a:spcAft>
                <a:spcPct val="0"/>
              </a:spcAft>
              <a:buFont typeface="Arial" pitchFamily="34" charset="0"/>
              <a:buChar char="»"/>
              <a:defRPr sz="1600">
                <a:solidFill>
                  <a:schemeClr val="tx1"/>
                </a:solidFill>
                <a:latin typeface="+mn-lt"/>
              </a:defRPr>
            </a:lvl8pPr>
            <a:lvl9pPr marL="3886007" indent="-228589"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342882" lvl="2" indent="-342882">
              <a:spcBef>
                <a:spcPts val="0"/>
              </a:spcBef>
              <a:spcAft>
                <a:spcPts val="600"/>
              </a:spcAft>
              <a:buFont typeface="Arial" charset="0"/>
              <a:buBlip>
                <a:blip r:embed="rId4"/>
              </a:buBlip>
            </a:pPr>
            <a:r>
              <a:rPr lang="en-US" altLang="zh-CN" sz="1400" kern="0" dirty="0">
                <a:cs typeface="+mn-cs"/>
              </a:rPr>
              <a:t>RAN4 ad hoc meeting room: @ MEETE</a:t>
            </a:r>
          </a:p>
          <a:p>
            <a:pPr lvl="1">
              <a:spcBef>
                <a:spcPts val="0"/>
              </a:spcBef>
              <a:spcAft>
                <a:spcPts val="600"/>
              </a:spcAft>
            </a:pPr>
            <a:r>
              <a:rPr lang="en-GB" altLang="zh-CN" sz="1200" kern="0" dirty="0">
                <a:solidFill>
                  <a:srgbClr val="000000"/>
                </a:solidFill>
                <a:latin typeface="Arial" panose="020B0604020202020204" pitchFamily="34" charset="0"/>
              </a:rPr>
              <a:t>Ad hoc room: RAN4 offline session (50) on the 1</a:t>
            </a:r>
            <a:r>
              <a:rPr lang="en-GB" altLang="zh-CN" sz="1200" kern="0" baseline="30000" dirty="0">
                <a:solidFill>
                  <a:srgbClr val="000000"/>
                </a:solidFill>
                <a:latin typeface="Arial" panose="020B0604020202020204" pitchFamily="34" charset="0"/>
              </a:rPr>
              <a:t>st</a:t>
            </a:r>
            <a:r>
              <a:rPr lang="en-GB" altLang="zh-CN" sz="1200" kern="0" dirty="0">
                <a:solidFill>
                  <a:srgbClr val="000000"/>
                </a:solidFill>
                <a:latin typeface="Arial" panose="020B0604020202020204" pitchFamily="34" charset="0"/>
              </a:rPr>
              <a:t> floor</a:t>
            </a:r>
            <a:endParaRPr lang="en-US" altLang="zh-CN" sz="1200" kern="0" dirty="0"/>
          </a:p>
          <a:p>
            <a:pPr marL="0" indent="0">
              <a:spcBef>
                <a:spcPts val="0"/>
              </a:spcBef>
              <a:spcAft>
                <a:spcPts val="600"/>
              </a:spcAft>
              <a:buFontTx/>
              <a:buNone/>
            </a:pPr>
            <a:endParaRPr lang="en-US" altLang="zh-CN" sz="1600" kern="0" dirty="0"/>
          </a:p>
        </p:txBody>
      </p:sp>
      <p:sp>
        <p:nvSpPr>
          <p:cNvPr id="12" name="椭圆 11"/>
          <p:cNvSpPr/>
          <p:nvPr/>
        </p:nvSpPr>
        <p:spPr bwMode="auto">
          <a:xfrm>
            <a:off x="9291414" y="3482341"/>
            <a:ext cx="1375731" cy="1923724"/>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4" name="椭圆 13"/>
          <p:cNvSpPr/>
          <p:nvPr/>
        </p:nvSpPr>
        <p:spPr bwMode="auto">
          <a:xfrm>
            <a:off x="7498081" y="3482341"/>
            <a:ext cx="731520" cy="1885771"/>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3" name="TextBox 6">
            <a:extLst>
              <a:ext uri="{FF2B5EF4-FFF2-40B4-BE49-F238E27FC236}">
                <a16:creationId xmlns:a16="http://schemas.microsoft.com/office/drawing/2014/main" xmlns="" id="{7A7DECDA-0D52-4175-869B-DA423C8BD8D9}"/>
              </a:ext>
            </a:extLst>
          </p:cNvPr>
          <p:cNvSpPr txBox="1"/>
          <p:nvPr/>
        </p:nvSpPr>
        <p:spPr>
          <a:xfrm>
            <a:off x="3265865" y="4324171"/>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RRM Session</a:t>
            </a:r>
            <a:endParaRPr lang="en-GB" sz="1400" b="1" dirty="0">
              <a:solidFill>
                <a:schemeClr val="bg1"/>
              </a:solidFill>
              <a:latin typeface="+mj-ea"/>
              <a:ea typeface="+mj-ea"/>
            </a:endParaRPr>
          </a:p>
        </p:txBody>
      </p:sp>
      <p:sp>
        <p:nvSpPr>
          <p:cNvPr id="15" name="TextBox 6">
            <a:extLst>
              <a:ext uri="{FF2B5EF4-FFF2-40B4-BE49-F238E27FC236}">
                <a16:creationId xmlns:a16="http://schemas.microsoft.com/office/drawing/2014/main" xmlns="" id="{7A7DECDA-0D52-4175-869B-DA423C8BD8D9}"/>
              </a:ext>
            </a:extLst>
          </p:cNvPr>
          <p:cNvSpPr txBox="1"/>
          <p:nvPr/>
        </p:nvSpPr>
        <p:spPr>
          <a:xfrm>
            <a:off x="9401470" y="5550774"/>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Main Session</a:t>
            </a:r>
            <a:endParaRPr lang="en-GB" sz="1400" b="1" dirty="0">
              <a:solidFill>
                <a:schemeClr val="bg1"/>
              </a:solidFill>
              <a:latin typeface="+mj-ea"/>
              <a:ea typeface="+mj-ea"/>
            </a:endParaRPr>
          </a:p>
        </p:txBody>
      </p:sp>
      <p:sp>
        <p:nvSpPr>
          <p:cNvPr id="16" name="TextBox 6">
            <a:extLst>
              <a:ext uri="{FF2B5EF4-FFF2-40B4-BE49-F238E27FC236}">
                <a16:creationId xmlns:a16="http://schemas.microsoft.com/office/drawing/2014/main" xmlns="" id="{7A7DECDA-0D52-4175-869B-DA423C8BD8D9}"/>
              </a:ext>
            </a:extLst>
          </p:cNvPr>
          <p:cNvSpPr txBox="1"/>
          <p:nvPr/>
        </p:nvSpPr>
        <p:spPr>
          <a:xfrm>
            <a:off x="7338464" y="5550774"/>
            <a:ext cx="1596692" cy="523220"/>
          </a:xfrm>
          <a:prstGeom prst="rect">
            <a:avLst/>
          </a:prstGeom>
          <a:solidFill>
            <a:srgbClr val="C00000"/>
          </a:solidFill>
        </p:spPr>
        <p:txBody>
          <a:bodyPr wrap="square" rtlCol="0">
            <a:spAutoFit/>
          </a:bodyPr>
          <a:lstStyle/>
          <a:p>
            <a:r>
              <a:rPr lang="en-US" sz="1400" b="1" dirty="0" err="1">
                <a:solidFill>
                  <a:schemeClr val="bg1"/>
                </a:solidFill>
                <a:latin typeface="+mj-ea"/>
                <a:ea typeface="+mj-ea"/>
              </a:rPr>
              <a:t>BSRF_Demod_Test</a:t>
            </a:r>
            <a:r>
              <a:rPr lang="en-US" sz="1400" b="1" dirty="0">
                <a:solidFill>
                  <a:schemeClr val="bg1"/>
                </a:solidFill>
                <a:latin typeface="+mj-ea"/>
                <a:ea typeface="+mj-ea"/>
              </a:rPr>
              <a:t> Session</a:t>
            </a:r>
            <a:endParaRPr lang="en-GB" sz="1400" b="1" dirty="0">
              <a:solidFill>
                <a:schemeClr val="bg1"/>
              </a:solidFill>
              <a:latin typeface="+mj-ea"/>
              <a:ea typeface="+mj-ea"/>
            </a:endParaRPr>
          </a:p>
        </p:txBody>
      </p:sp>
      <p:sp>
        <p:nvSpPr>
          <p:cNvPr id="17" name="椭圆 16"/>
          <p:cNvSpPr/>
          <p:nvPr/>
        </p:nvSpPr>
        <p:spPr bwMode="auto">
          <a:xfrm>
            <a:off x="6035128" y="2600823"/>
            <a:ext cx="1025009" cy="980165"/>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8" name="TextBox 6">
            <a:extLst>
              <a:ext uri="{FF2B5EF4-FFF2-40B4-BE49-F238E27FC236}">
                <a16:creationId xmlns:a16="http://schemas.microsoft.com/office/drawing/2014/main" xmlns="" id="{7A7DECDA-0D52-4175-869B-DA423C8BD8D9}"/>
              </a:ext>
            </a:extLst>
          </p:cNvPr>
          <p:cNvSpPr txBox="1"/>
          <p:nvPr/>
        </p:nvSpPr>
        <p:spPr>
          <a:xfrm>
            <a:off x="5695005" y="3660623"/>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Ad hoc room</a:t>
            </a:r>
            <a:endParaRPr lang="en-GB" sz="1400" b="1" dirty="0">
              <a:solidFill>
                <a:schemeClr val="bg1"/>
              </a:solidFill>
              <a:latin typeface="+mj-ea"/>
              <a:ea typeface="+mj-ea"/>
            </a:endParaRPr>
          </a:p>
        </p:txBody>
      </p:sp>
    </p:spTree>
    <p:extLst>
      <p:ext uri="{BB962C8B-B14F-4D97-AF65-F5344CB8AC3E}">
        <p14:creationId xmlns:p14="http://schemas.microsoft.com/office/powerpoint/2010/main" val="3876318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Monday</a:t>
            </a:r>
            <a:endParaRPr lang="ru-RU" b="1" dirty="0">
              <a:latin typeface="微软雅黑" panose="020B0503020204020204" pitchFamily="34" charset="-122"/>
              <a:ea typeface="微软雅黑" panose="020B0503020204020204" pitchFamily="34" charset="-122"/>
            </a:endParaRPr>
          </a:p>
        </p:txBody>
      </p:sp>
      <p:graphicFrame>
        <p:nvGraphicFramePr>
          <p:cNvPr id="5" name="Table 4"/>
          <p:cNvGraphicFramePr>
            <a:graphicFrameLocks noGrp="1"/>
          </p:cNvGraphicFramePr>
          <p:nvPr>
            <p:extLst>
              <p:ext uri="{D42A27DB-BD31-4B8C-83A1-F6EECF244321}">
                <p14:modId xmlns:p14="http://schemas.microsoft.com/office/powerpoint/2010/main" val="2426660898"/>
              </p:ext>
            </p:extLst>
          </p:nvPr>
        </p:nvGraphicFramePr>
        <p:xfrm>
          <a:off x="285750" y="1273321"/>
          <a:ext cx="11670462" cy="4511040"/>
        </p:xfrm>
        <a:graphic>
          <a:graphicData uri="http://schemas.openxmlformats.org/drawingml/2006/table">
            <a:tbl>
              <a:tblPr/>
              <a:tblGrid>
                <a:gridCol w="781050">
                  <a:extLst>
                    <a:ext uri="{9D8B030D-6E8A-4147-A177-3AD203B41FA5}">
                      <a16:colId xmlns:a16="http://schemas.microsoft.com/office/drawing/2014/main" xmlns="" val="20000"/>
                    </a:ext>
                  </a:extLst>
                </a:gridCol>
                <a:gridCol w="277200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5168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9:00-9:20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 Opening of the meeting </a:t>
                      </a: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 Approval of the agenda</a:t>
                      </a:r>
                    </a:p>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 Letters / reports from other groups / meetings</a:t>
                      </a:r>
                    </a:p>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AI 13 R4-2311288</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GB" altLang="zh-CN"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1"/>
                  </a:ext>
                </a:extLst>
              </a:tr>
              <a:tr h="4448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9:30-10:30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Spectrum related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[109] LTE_NR_HPUE_FWVM AI 7.16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[110]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HPUE_Basket_EN</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-DC AI 7.17 (28)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[111]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HPUE_Basket_Intra</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-CA_TDD AI 7.18 (3), AI 7.19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[112]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HPUE_Basket_inter</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-CA_SUL AI 7.20 (18)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[113]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HPUE_Basket_FDD</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7.21 (3), AI 7.22 (16</a:t>
                      </a:r>
                      <a:r>
                        <a:rPr kumimoji="0" lang="en-GB"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[114] LTE_NR_Other_WI AI 7.14 (4)</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IE"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Rel-18 RRM</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[206] NR_ENDC_ RF_FR1_enh2 (1)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[218] NR_FR1_lessthan_5MHz_BW (12)</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R18 </a:t>
                      </a:r>
                      <a:r>
                        <a:rPr lang="en-US" sz="800" b="1" i="0" u="none" strike="noStrike" kern="1200" dirty="0" err="1">
                          <a:solidFill>
                            <a:srgbClr val="0000FF"/>
                          </a:solidFill>
                          <a:effectLst/>
                          <a:latin typeface="微软雅黑" panose="020B0503020204020204" pitchFamily="34" charset="-122"/>
                          <a:ea typeface="微软雅黑" panose="020B0503020204020204" pitchFamily="34" charset="-122"/>
                          <a:cs typeface="+mn-cs"/>
                        </a:rPr>
                        <a:t>Demod</a:t>
                      </a:r>
                      <a:endParaRPr lang="en-US"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dirty="0">
                          <a:solidFill>
                            <a:srgbClr val="000000"/>
                          </a:solidFill>
                          <a:effectLst/>
                          <a:latin typeface="微软雅黑" panose="020B0503020204020204" pitchFamily="34" charset="-122"/>
                          <a:ea typeface="微软雅黑" panose="020B0503020204020204" pitchFamily="34" charset="-122"/>
                        </a:rPr>
                        <a:t>[108][322] NR_FR2_multiRX_DL_Demod AI 8.7.4 (22)</a:t>
                      </a:r>
                    </a:p>
                    <a:p>
                      <a:pPr marL="0" marR="0" lvl="0" indent="0" algn="l" defTabSz="914400" rtl="0" eaLnBrk="1" fontAlgn="t" latinLnBrk="0" hangingPunct="1">
                        <a:lnSpc>
                          <a:spcPct val="100000"/>
                        </a:lnSpc>
                        <a:spcBef>
                          <a:spcPct val="0"/>
                        </a:spcBef>
                        <a:spcAft>
                          <a:spcPct val="0"/>
                        </a:spcAft>
                        <a:buClrTx/>
                        <a:buSzTx/>
                        <a:buFontTx/>
                        <a:buNone/>
                        <a:tabLst/>
                        <a:defRPr/>
                      </a:pPr>
                      <a:endParaRPr lang="en-US"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[144]</a:t>
                      </a:r>
                      <a:r>
                        <a:rPr kumimoji="0" lang="en-US"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r>
                        <a:rPr kumimoji="0" lang="en-GB"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[145] NR_cov_enh2_part1/2 Chaired by Xiang Gao (Huawei)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2"/>
                  </a:ext>
                </a:extLst>
              </a:tr>
              <a:tr h="4448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[114] LTE_NR_Other_WI </a:t>
                      </a:r>
                      <a:r>
                        <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AI </a:t>
                      </a: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7.23 (2), AI 7.24 (3), AI 7.25 (3), 7.26 (11), 7.27 (3), AI 9.2 (1)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[118] NR_FDD_ULn28_DLn75_n76 AI 7.32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[119] US_900MHz AI 7.33 (30)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[120] NR_NTN_channel_30MHz AI 7.34 (10)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l-NL"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[121] LTE_terr_bcast_bands_UERF AI 9.3.3 (2)</a:t>
                      </a:r>
                      <a:endPar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[207] FR2_multiRx_part1 (35)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[208] FR2_multiRx_part2 (31)</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fr-FR"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000000"/>
                          </a:solidFill>
                          <a:effectLst/>
                          <a:latin typeface="微软雅黑" panose="020B0503020204020204" pitchFamily="34" charset="-122"/>
                          <a:ea typeface="微软雅黑" panose="020B0503020204020204" pitchFamily="34" charset="-122"/>
                        </a:rPr>
                        <a:t>[108][326] NR_demod_enh3_Part1 AI 8.18.1 (32)</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000000"/>
                          </a:solidFill>
                          <a:effectLst/>
                          <a:latin typeface="微软雅黑" panose="020B0503020204020204" pitchFamily="34" charset="-122"/>
                          <a:ea typeface="微软雅黑" panose="020B0503020204020204" pitchFamily="34" charset="-122"/>
                        </a:rPr>
                        <a:t>[108][327] NR_demod_enh3_Part2 AI 8.18.2 (4)</a:t>
                      </a:r>
                    </a:p>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nn-NO"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[142] NR_MC_enh_UERF </a:t>
                      </a:r>
                      <a:r>
                        <a:rPr kumimoji="0" lang="en-US"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Chaired by Shan Yang (China Telecom)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a16="http://schemas.microsoft.com/office/drawing/2014/main" xmlns="" val="10007"/>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:00-14:30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RAN4 Vice Chair Election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it-IT" sz="800" b="0" i="0" u="none" strike="noStrike" kern="1200" cap="none" normalizeH="0" baseline="0" dirty="0">
                        <a:ln>
                          <a:noFill/>
                        </a:ln>
                        <a:solidFill>
                          <a:schemeClr val="bg2">
                            <a:lumMod val="50000"/>
                          </a:schemeClr>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altLang="zh-CN" sz="800" b="1" i="0" u="none" strike="noStrike" kern="1200" dirty="0">
                        <a:solidFill>
                          <a:schemeClr val="bg2">
                            <a:lumMod val="50000"/>
                          </a:schemeClr>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i="0" u="none" dirty="0">
                        <a:solidFill>
                          <a:schemeClr val="bg2">
                            <a:lumMod val="50000"/>
                          </a:schemeClr>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3"/>
                  </a:ext>
                </a:extLst>
              </a:tr>
              <a:tr h="4684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[116] NR_700800900_combo_enh AI 7.30 (25)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[125] FS_NR_sub1GHz_combo_enh AI 8.3 (7)</a:t>
                      </a:r>
                    </a:p>
                    <a:p>
                      <a:pPr marL="0" marR="0" lvl="0" indent="0" algn="l" defTabSz="914400" rtl="0" eaLnBrk="1" fontAlgn="t" latinLnBrk="0" hangingPunct="1">
                        <a:lnSpc>
                          <a:spcPct val="100000"/>
                        </a:lnSpc>
                        <a:spcBef>
                          <a:spcPct val="0"/>
                        </a:spcBef>
                        <a:spcAft>
                          <a:spcPct val="0"/>
                        </a:spcAft>
                        <a:buClrTx/>
                        <a:buSzTx/>
                        <a:buFontTx/>
                        <a:buNone/>
                        <a:tabLst/>
                        <a:defRPr/>
                      </a:pPr>
                      <a:endPar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Non-spectrum related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[132] FR2_multiRx_UERF_part1 AI 8.7.1 (3), AI 8.7.2 (4), AI 8.7.2.2 (12)</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[215] NR_HST_FR2_enh_part1 (16)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[216] NR_HST_FR2_enh_part2 (14)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[235] NR_IDC_enh (7)</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FR2-2 BS conformance</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[108][302] NR_ext_to_71GHz_BSRF_Maintenance AI 5.2.6.1, 5.2.6.2 (19)</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lang="pt-BR" sz="800" b="0" i="0" u="none" strike="noStrike" dirty="0">
                          <a:solidFill>
                            <a:srgbClr val="000000"/>
                          </a:solidFill>
                          <a:effectLst/>
                          <a:latin typeface="微软雅黑" panose="020B0503020204020204" pitchFamily="34" charset="-122"/>
                          <a:ea typeface="微软雅黑" panose="020B0503020204020204" pitchFamily="34" charset="-122"/>
                        </a:rPr>
                        <a:t>[108][332] LS_NTN_R5-233672 AI 10.2.3 (10)</a:t>
                      </a:r>
                      <a:endPar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[108][309] NR_NTN_enh_Part1 AI 8.26.1 (9)</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R18 NR Mobility </a:t>
                      </a:r>
                      <a:r>
                        <a:rPr kumimoji="0" lang="en-US"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enh</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 WI</a:t>
                      </a:r>
                      <a:b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Chaired by Qiming Li (Apple)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a16="http://schemas.microsoft.com/office/drawing/2014/main" xmlns="" val="10004"/>
                  </a:ext>
                </a:extLst>
              </a:tr>
              <a:tr h="3154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[133] FR2_multiRx_UERF_part2 AI 8.7.2.1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[130] FR2_enh_req_Ph3_part1 AI 8.6.1 (1), AI 8.6.3 (21)</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[214] NonCol_intraB_ENDC_NR_CA (3)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[217] NR_ATG (29)</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000000"/>
                          </a:solidFill>
                          <a:effectLst/>
                          <a:latin typeface="微软雅黑" panose="020B0503020204020204" pitchFamily="34" charset="-122"/>
                          <a:ea typeface="微软雅黑" panose="020B0503020204020204" pitchFamily="34" charset="-122"/>
                        </a:rPr>
                        <a:t>[108][311] NR_NTN_enh_Part3 AI 8.26.2 (11)</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000000"/>
                          </a:solidFill>
                          <a:effectLst/>
                          <a:latin typeface="微软雅黑" panose="020B0503020204020204" pitchFamily="34" charset="-122"/>
                          <a:ea typeface="微软雅黑" panose="020B0503020204020204" pitchFamily="34" charset="-122"/>
                        </a:rPr>
                        <a:t>[108][310] NR_NTN_enh_Part2 AI 8.26.3 (2)</a:t>
                      </a:r>
                      <a:endPar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BS Ad 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a:t>
                      </a: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108][322] NR_FR2_multiRX_DL_Demod </a:t>
                      </a:r>
                      <a:r>
                        <a:rPr lang="en-GB"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Chaired by Jahidur Rahman (Qualcomm)</a:t>
                      </a:r>
                      <a:endPar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5"/>
                  </a:ext>
                </a:extLst>
              </a:tr>
              <a:tr h="4552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-19:20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[143] </a:t>
                      </a:r>
                      <a:r>
                        <a:rPr kumimoji="0" lang="en-GB" altLang="zh-CN" sz="800" b="0" i="0" u="none" strike="noStrike" kern="1200" cap="none" normalizeH="0" baseline="0" dirty="0" err="1">
                          <a:ln>
                            <a:noFill/>
                          </a:ln>
                          <a:solidFill>
                            <a:srgbClr val="FF0000"/>
                          </a:solidFill>
                          <a:effectLst/>
                          <a:latin typeface="微软雅黑" panose="020B0503020204020204" pitchFamily="34" charset="-122"/>
                          <a:ea typeface="微软雅黑" panose="020B0503020204020204" pitchFamily="34" charset="-122"/>
                          <a:cs typeface="+mn-cs"/>
                        </a:rPr>
                        <a:t>NR_NTN_enh_UERF</a:t>
                      </a:r>
                      <a:r>
                        <a:rPr kumimoji="0" lang="en-GB"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 </a:t>
                      </a:r>
                      <a:r>
                        <a:rPr kumimoji="0" lang="en-US"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Chaired by </a:t>
                      </a:r>
                      <a:r>
                        <a:rPr kumimoji="0" lang="en-US" altLang="zh-CN" sz="800" b="0" i="0" u="none" strike="noStrike" kern="1200" cap="none" normalizeH="0" baseline="0" dirty="0" err="1">
                          <a:ln>
                            <a:noFill/>
                          </a:ln>
                          <a:solidFill>
                            <a:srgbClr val="FF0000"/>
                          </a:solidFill>
                          <a:effectLst/>
                          <a:latin typeface="微软雅黑" panose="020B0503020204020204" pitchFamily="34" charset="-122"/>
                          <a:ea typeface="微软雅黑" panose="020B0503020204020204" pitchFamily="34" charset="-122"/>
                          <a:cs typeface="+mn-cs"/>
                        </a:rPr>
                        <a:t>Fei</a:t>
                      </a:r>
                      <a:r>
                        <a:rPr kumimoji="0" lang="en-US"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 </a:t>
                      </a:r>
                      <a:r>
                        <a:rPr kumimoji="0" lang="en-US" altLang="zh-CN" sz="800" b="0" i="0" u="none" strike="noStrike" kern="1200" cap="none" normalizeH="0" baseline="0" dirty="0" err="1">
                          <a:ln>
                            <a:noFill/>
                          </a:ln>
                          <a:solidFill>
                            <a:srgbClr val="FF0000"/>
                          </a:solidFill>
                          <a:effectLst/>
                          <a:latin typeface="微软雅黑" panose="020B0503020204020204" pitchFamily="34" charset="-122"/>
                          <a:ea typeface="微软雅黑" panose="020B0503020204020204" pitchFamily="34" charset="-122"/>
                          <a:cs typeface="+mn-cs"/>
                        </a:rPr>
                        <a:t>Xue</a:t>
                      </a:r>
                      <a:r>
                        <a:rPr kumimoji="0" lang="en-US"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 (ZTE)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R18 MGs enhancement WI </a:t>
                      </a:r>
                      <a:b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Chaired by </a:t>
                      </a:r>
                      <a:r>
                        <a:rPr kumimoji="0" lang="en-US"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Calibri" panose="020F0502020204030204" pitchFamily="34" charset="0"/>
                        </a:rPr>
                        <a:t>Ato Yu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(MediaTek)</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altLang="zh-CN" sz="800" b="0" i="0" u="none" strike="noStrike" kern="1200" cap="none" normalizeH="0" baseline="0" dirty="0">
                        <a:ln>
                          <a:noFill/>
                        </a:ln>
                        <a:solidFill>
                          <a:schemeClr val="bg2">
                            <a:lumMod val="50000"/>
                          </a:schemeClr>
                        </a:solidFill>
                        <a:effectLst/>
                        <a:latin typeface="微软雅黑" panose="020B0503020204020204" pitchFamily="34" charset="-122"/>
                        <a:ea typeface="微软雅黑" panose="020B0503020204020204" pitchFamily="34" charset="-122"/>
                        <a:cs typeface="Calibri" panose="020F0502020204030204" pitchFamily="34"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BS Ad hoc: </a:t>
                      </a:r>
                      <a:r>
                        <a:rPr lang="nn-NO" sz="800" b="0" i="0" u="none" strike="noStrike" dirty="0">
                          <a:solidFill>
                            <a:srgbClr val="000000"/>
                          </a:solidFill>
                          <a:effectLst/>
                          <a:latin typeface="微软雅黑" panose="020B0503020204020204" pitchFamily="34" charset="-122"/>
                          <a:ea typeface="微软雅黑" panose="020B0503020204020204" pitchFamily="34" charset="-122"/>
                        </a:rPr>
                        <a:t>[108][329] FS_NR_FR2_OTA_enh Chaired by Bin Han (Qualcomm)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BS Ad hoc: </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[108][319] RF_FR1_enh2_Demod_Part1 </a:t>
                      </a:r>
                      <a:r>
                        <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Chaired by Tricia Li (Huawei)</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590635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Tuesday</a:t>
            </a:r>
            <a:endParaRPr lang="ru-RU" b="1" dirty="0">
              <a:latin typeface="微软雅黑" panose="020B0503020204020204" pitchFamily="34" charset="-122"/>
              <a:ea typeface="微软雅黑" panose="020B0503020204020204" pitchFamily="34" charset="-122"/>
            </a:endParaRPr>
          </a:p>
        </p:txBody>
      </p:sp>
      <p:graphicFrame>
        <p:nvGraphicFramePr>
          <p:cNvPr id="7" name="Table 4"/>
          <p:cNvGraphicFramePr>
            <a:graphicFrameLocks noGrp="1"/>
          </p:cNvGraphicFramePr>
          <p:nvPr>
            <p:extLst>
              <p:ext uri="{D42A27DB-BD31-4B8C-83A1-F6EECF244321}">
                <p14:modId xmlns:p14="http://schemas.microsoft.com/office/powerpoint/2010/main" val="4242111244"/>
              </p:ext>
            </p:extLst>
          </p:nvPr>
        </p:nvGraphicFramePr>
        <p:xfrm>
          <a:off x="281221" y="1273320"/>
          <a:ext cx="11674991" cy="2702415"/>
        </p:xfrm>
        <a:graphic>
          <a:graphicData uri="http://schemas.openxmlformats.org/drawingml/2006/table">
            <a:tbl>
              <a:tblPr/>
              <a:tblGrid>
                <a:gridCol w="777959">
                  <a:extLst>
                    <a:ext uri="{9D8B030D-6E8A-4147-A177-3AD203B41FA5}">
                      <a16:colId xmlns:a16="http://schemas.microsoft.com/office/drawing/2014/main" xmlns="" val="20000"/>
                    </a:ext>
                  </a:extLst>
                </a:gridCol>
                <a:gridCol w="277962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276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[130] FR2_enh_req_Ph3_part1 AI 8.6.1 (1), AI 8.6.3 (</a:t>
                      </a:r>
                      <a:r>
                        <a:rPr kumimoji="0" lang="fr-FR"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Cont</a:t>
                      </a: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[131] FR2_enh_req_Ph3_part2 AI 8.6.2 (14)</a:t>
                      </a:r>
                      <a:endPar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[146] NR_MIMO_evo_DL_UL_UERF AI 8.29.2 (12)</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algn="just">
                        <a:spcBef>
                          <a:spcPts val="0"/>
                        </a:spcBef>
                        <a:spcAft>
                          <a:spcPts val="0"/>
                        </a:spcAft>
                      </a:pPr>
                      <a:r>
                        <a:rPr lang="nn-NO" sz="900">
                          <a:solidFill>
                            <a:srgbClr val="FF0000"/>
                          </a:solidFill>
                          <a:effectLst/>
                          <a:latin typeface="Calibri" panose="020F0502020204030204" pitchFamily="34" charset="0"/>
                          <a:ea typeface="Calibri" panose="020F0502020204030204" pitchFamily="34" charset="0"/>
                        </a:rPr>
                        <a:t>[211] NR_MG_enh2_part1 (43)</a:t>
                      </a:r>
                      <a:endParaRPr lang="en-IE" sz="1100">
                        <a:solidFill>
                          <a:srgbClr val="FF0000"/>
                        </a:solidFill>
                        <a:effectLst/>
                        <a:latin typeface="Calibri" panose="020F0502020204030204" pitchFamily="34" charset="0"/>
                        <a:ea typeface="Calibri" panose="020F0502020204030204" pitchFamily="34" charset="0"/>
                      </a:endParaRPr>
                    </a:p>
                    <a:p>
                      <a:pPr marL="0" marR="0" algn="just">
                        <a:spcBef>
                          <a:spcPts val="0"/>
                        </a:spcBef>
                        <a:spcAft>
                          <a:spcPts val="0"/>
                        </a:spcAft>
                      </a:pPr>
                      <a:r>
                        <a:rPr lang="nn-NO" sz="900">
                          <a:solidFill>
                            <a:srgbClr val="FF0000"/>
                          </a:solidFill>
                          <a:effectLst/>
                          <a:latin typeface="Calibri" panose="020F0502020204030204" pitchFamily="34" charset="0"/>
                          <a:ea typeface="Calibri" panose="020F0502020204030204" pitchFamily="34" charset="0"/>
                        </a:rPr>
                        <a:t>[212] NR_MG_enh2_part2 (31)</a:t>
                      </a:r>
                      <a:endParaRPr lang="en-IE" sz="1100">
                        <a:solidFill>
                          <a:srgbClr val="FF0000"/>
                        </a:solidFill>
                        <a:effectLst/>
                        <a:latin typeface="Calibri" panose="020F0502020204030204" pitchFamily="34" charset="0"/>
                        <a:ea typeface="Calibri" panose="020F0502020204030204" pitchFamily="34" charset="0"/>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354" rtl="0" eaLnBrk="1" fontAlgn="ctr" latinLnBrk="0" hangingPunct="1">
                        <a:lnSpc>
                          <a:spcPct val="100000"/>
                        </a:lnSpc>
                        <a:spcBef>
                          <a:spcPts val="0"/>
                        </a:spcBef>
                        <a:spcAft>
                          <a:spcPts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[108][306] FS_NR_duplex_evo_Part1 AI 8.19.1, 8.19.2.2.1, 8.19.2.2.2, 8.19.2.3, 8.19.3 (28)</a:t>
                      </a:r>
                    </a:p>
                    <a:p>
                      <a:pPr algn="l" fontAlgn="ct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RRM </a:t>
                      </a:r>
                      <a:r>
                        <a:rPr kumimoji="1" lang="fr-FR" altLang="ja-JP" sz="800" b="1" i="0" u="none" baseline="0" dirty="0" err="1">
                          <a:solidFill>
                            <a:schemeClr val="tx1"/>
                          </a:solidFill>
                          <a:latin typeface="微软雅黑" panose="020B0503020204020204" pitchFamily="34" charset="-122"/>
                          <a:ea typeface="微软雅黑" panose="020B0503020204020204" pitchFamily="34" charset="-122"/>
                        </a:rPr>
                        <a:t>Ad-hoc</a:t>
                      </a: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a:t>
                      </a:r>
                      <a:r>
                        <a:rPr kumimoji="1" lang="ru-RU" altLang="ja-JP" sz="800" b="1" i="0" u="none" baseline="0" dirty="0">
                          <a:solidFill>
                            <a:schemeClr val="tx1"/>
                          </a:solidFill>
                          <a:latin typeface="微软雅黑" panose="020B0503020204020204" pitchFamily="34" charset="-122"/>
                          <a:ea typeface="微软雅黑" panose="020B0503020204020204" pitchFamily="34" charset="-122"/>
                        </a:rPr>
                        <a:t>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R18 NR FR2 multi-Rx chain WI Chaired by Qian Yang (vivo)</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4773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[129] NR_channel_raster_enh AI 8.5 (14)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[142] NR_MC_enh_UERF AI 8.23.1 (2), AI 8.23.2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[124] FS_SimBC AI 8.1 (20)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algn="just">
                        <a:spcBef>
                          <a:spcPts val="0"/>
                        </a:spcBef>
                        <a:spcAft>
                          <a:spcPts val="0"/>
                        </a:spcAft>
                      </a:pPr>
                      <a:r>
                        <a:rPr lang="en-US" sz="900" dirty="0">
                          <a:solidFill>
                            <a:srgbClr val="FF0000"/>
                          </a:solidFill>
                          <a:effectLst/>
                          <a:latin typeface="Calibri" panose="020F0502020204030204" pitchFamily="34" charset="0"/>
                          <a:ea typeface="Calibri" panose="020F0502020204030204" pitchFamily="34" charset="0"/>
                        </a:rPr>
                        <a:t>[223] NR_Mob_enh2_part1 (56)</a:t>
                      </a:r>
                      <a:endParaRPr lang="en-IE" sz="1100" dirty="0">
                        <a:solidFill>
                          <a:srgbClr val="FF0000"/>
                        </a:solidFill>
                        <a:effectLst/>
                        <a:latin typeface="Calibri" panose="020F0502020204030204" pitchFamily="34" charset="0"/>
                        <a:ea typeface="Calibri" panose="020F0502020204030204" pitchFamily="34" charset="0"/>
                      </a:endParaRPr>
                    </a:p>
                    <a:p>
                      <a:pPr marL="0" marR="0" algn="just">
                        <a:spcBef>
                          <a:spcPts val="0"/>
                        </a:spcBef>
                        <a:spcAft>
                          <a:spcPts val="0"/>
                        </a:spcAft>
                      </a:pPr>
                      <a:r>
                        <a:rPr lang="en-US" sz="900" dirty="0">
                          <a:solidFill>
                            <a:srgbClr val="FF0000"/>
                          </a:solidFill>
                          <a:effectLst/>
                          <a:latin typeface="Calibri" panose="020F0502020204030204" pitchFamily="34" charset="0"/>
                          <a:ea typeface="Calibri" panose="020F0502020204030204" pitchFamily="34" charset="0"/>
                        </a:rPr>
                        <a:t>[224] NR_Mob_enh2_part2 (31)</a:t>
                      </a:r>
                      <a:endParaRPr lang="en-IE" sz="1100" dirty="0">
                        <a:solidFill>
                          <a:srgbClr val="FF0000"/>
                        </a:solidFill>
                        <a:effectLst/>
                        <a:latin typeface="Calibri" panose="020F0502020204030204" pitchFamily="34" charset="0"/>
                        <a:ea typeface="Calibri" panose="020F0502020204030204" pitchFamily="34" charset="0"/>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l" fontAlgn="ct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[108][307] FS_NR_duplex_evo_Part2 AI 8.19.2.2.3, 8.19.2.2.4, 8.19.2.4 (9)</a:t>
                      </a:r>
                    </a:p>
                    <a:p>
                      <a:pPr marL="0" marR="0" lvl="0" indent="0" algn="l" defTabSz="914354"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微软雅黑" panose="020B0503020204020204" pitchFamily="34" charset="-122"/>
                          <a:ea typeface="微软雅黑" panose="020B0503020204020204" pitchFamily="34" charset="-122"/>
                        </a:rPr>
                        <a:t>[108][308] FS_NR_duplex_evo_Part3</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8.19.2.1 (16)</a:t>
                      </a: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chemeClr val="tx1"/>
                          </a:solidFill>
                          <a:latin typeface="微软雅黑" panose="020B0503020204020204" pitchFamily="34" charset="-122"/>
                          <a:ea typeface="微软雅黑" panose="020B0503020204020204" pitchFamily="34" charset="-122"/>
                        </a:rPr>
                        <a:t>BS Ad hoc:  </a:t>
                      </a:r>
                      <a:r>
                        <a:rPr lang="nn-NO" altLang="ja-JP"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[108][330] NR_FR1_TRP_TRS_enh Chaired by Ruixin Wang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1748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RAN4 Vice Chair Election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[126] FR1_enh2_part1 AI 8.4.1.3 (21)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[127] FR1_enh2_part2 AI 8.4.1.1 (9)</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[128] FR1_enh2_part3 AI 8.4.1.2 (13)</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 </a:t>
                      </a:r>
                      <a:r>
                        <a:rPr kumimoji="0" lang="nn-NO" sz="800" b="0" i="0" u="none" strike="noStrike" kern="1200" cap="none" normalizeH="0" baseline="0" noProof="0" dirty="0">
                          <a:ln>
                            <a:noFill/>
                          </a:ln>
                          <a:solidFill>
                            <a:srgbClr val="FF0000"/>
                          </a:solidFill>
                          <a:effectLst/>
                          <a:latin typeface="微软雅黑" panose="020B0503020204020204" pitchFamily="34" charset="-122"/>
                          <a:ea typeface="微软雅黑" panose="020B0503020204020204" pitchFamily="34" charset="-122"/>
                          <a:cs typeface="+mn-cs"/>
                        </a:rPr>
                        <a:t> cont.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FF0000"/>
                          </a:solidFill>
                          <a:effectLst/>
                          <a:latin typeface="微软雅黑" panose="020B0503020204020204" pitchFamily="34" charset="-122"/>
                          <a:ea typeface="微软雅黑" panose="020B0503020204020204" pitchFamily="34" charset="-122"/>
                          <a:cs typeface="+mn-cs"/>
                        </a:rPr>
                        <a:t> [209] NR_RRM_enh3_part1 (26)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FF0000"/>
                          </a:solidFill>
                          <a:effectLst/>
                          <a:latin typeface="微软雅黑" panose="020B0503020204020204" pitchFamily="34" charset="-122"/>
                          <a:ea typeface="微软雅黑" panose="020B0503020204020204" pitchFamily="34" charset="-122"/>
                          <a:cs typeface="+mn-cs"/>
                        </a:rPr>
                        <a:t> [210] NR_RRM_enh3_part2 (6)</a:t>
                      </a: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nn-NO"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R18 Demod</a:t>
                      </a:r>
                    </a:p>
                    <a:p>
                      <a:pPr marL="0" marR="0" lvl="0" indent="0" algn="l" defTabSz="914354" rtl="0" eaLnBrk="1" fontAlgn="ctr" latinLnBrk="0" hangingPunct="1">
                        <a:lnSpc>
                          <a:spcPct val="100000"/>
                        </a:lnSpc>
                        <a:spcBef>
                          <a:spcPts val="0"/>
                        </a:spcBef>
                        <a:spcAft>
                          <a:spcPts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[108][325] NR_ATG_Demod AI 8.13.5 (25)</a:t>
                      </a:r>
                    </a:p>
                    <a:p>
                      <a:pPr marL="0" marR="0" lvl="0" indent="0" algn="l" defTabSz="914354" rtl="0" eaLnBrk="1" fontAlgn="ctr" latinLnBrk="0" hangingPunct="1">
                        <a:lnSpc>
                          <a:spcPct val="100000"/>
                        </a:lnSpc>
                        <a:spcBef>
                          <a:spcPts val="0"/>
                        </a:spcBef>
                        <a:spcAft>
                          <a:spcPts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[108][323] NonCol_intraB_ENDC_NR_CA_Demod AI 8.11.4 (8)</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Ad hoc: </a:t>
                      </a:r>
                      <a:r>
                        <a:rPr lang="fr-FR" altLang="ja-JP"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[108][331] </a:t>
                      </a:r>
                      <a:r>
                        <a:rPr lang="fr-FR" altLang="ja-JP"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NR_MIMO_OTA_enh</a:t>
                      </a:r>
                      <a:r>
                        <a:rPr lang="fr-FR" altLang="ja-JP"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t>
                      </a:r>
                      <a:r>
                        <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Chaired by Xuan Yi (CAICT)</a:t>
                      </a:r>
                      <a:endParaRPr lang="fr-FR" altLang="ja-JP"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i="0" dirty="0">
                        <a:solidFill>
                          <a:schemeClr val="tx1"/>
                        </a:solidFill>
                        <a:highlight>
                          <a:srgbClr val="FFFF00"/>
                        </a:highligh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[134] NonCol_intraB AI 8.11.1 (2), AI 8.11.2 (13)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[115] NR_3Tx-4Rx_WI AI 7.28 (3), AI 7.29 (35)</a:t>
                      </a:r>
                      <a:endPar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[213] NR_BWP_wor (40)</a:t>
                      </a:r>
                    </a:p>
                    <a:p>
                      <a:pPr marL="0" marR="0" lvl="0" indent="0" algn="l" defTabSz="914354" rtl="0" eaLnBrk="1" fontAlgn="ctr" latinLnBrk="0" hangingPunct="1">
                        <a:lnSpc>
                          <a:spcPct val="100000"/>
                        </a:lnSpc>
                        <a:spcBef>
                          <a:spcPts val="0"/>
                        </a:spcBef>
                        <a:spcAft>
                          <a:spcPts val="0"/>
                        </a:spcAft>
                        <a:buClrTx/>
                        <a:buSzTx/>
                        <a:buFontTx/>
                        <a:buNone/>
                        <a:tabLst/>
                        <a:defRPr/>
                      </a:pPr>
                      <a:endPar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[108][319] RF_FR1_enh2_Demod_Part1 AI 8.4.3.1 (41)</a:t>
                      </a:r>
                    </a:p>
                    <a:p>
                      <a:pPr algn="l" fontAlgn="ct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[108][320] RF_FR1_enh2_Demod_Part2 8.4.3.2 (8)</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[130]/[131] FR2_enh_req_Ph3_part1/2 Chaired by Hisashi Onozawa (Nokia)</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:20-19</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ja-JP"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[101] Upto_R16_UERF_maintenance </a:t>
                      </a:r>
                      <a:r>
                        <a:rPr kumimoji="0" lang="en-US"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Chaired by Jinqiang Xing (OPPO)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 </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R18 NR ATG WI / </a:t>
                      </a:r>
                      <a:r>
                        <a:rPr kumimoji="1" lang="fr-FR" altLang="ja-JP" sz="800" b="0" i="0" kern="1200" dirty="0" err="1">
                          <a:solidFill>
                            <a:schemeClr val="tx1"/>
                          </a:solidFill>
                          <a:latin typeface="微软雅黑" panose="020B0503020204020204" pitchFamily="34" charset="-122"/>
                          <a:ea typeface="微软雅黑" panose="020B0503020204020204" pitchFamily="34" charset="-122"/>
                          <a:cs typeface="+mn-cs"/>
                        </a:rPr>
                        <a:t>Chaired</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 by </a:t>
                      </a:r>
                      <a:r>
                        <a:rPr kumimoji="1" lang="fr-FR" altLang="ja-JP" sz="800" b="0" i="0" kern="1200" dirty="0" err="1">
                          <a:solidFill>
                            <a:schemeClr val="tx1"/>
                          </a:solidFill>
                          <a:latin typeface="微软雅黑" panose="020B0503020204020204" pitchFamily="34" charset="-122"/>
                          <a:ea typeface="微软雅黑" panose="020B0503020204020204" pitchFamily="34" charset="-122"/>
                          <a:cs typeface="+mn-cs"/>
                        </a:rPr>
                        <a:t>Xiaoran</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 Zhang (CMCC) </a:t>
                      </a: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t>
                      </a:r>
                      <a:r>
                        <a:rPr kumimoji="1" lang="fr-FR" altLang="ja-JP" sz="800" b="1" i="0" kern="1200" dirty="0" err="1">
                          <a:solidFill>
                            <a:schemeClr val="tx1"/>
                          </a:solidFill>
                          <a:latin typeface="微软雅黑" panose="020B0503020204020204" pitchFamily="34" charset="-122"/>
                          <a:ea typeface="微软雅黑" panose="020B0503020204020204" pitchFamily="34" charset="-122"/>
                          <a:cs typeface="+mn-cs"/>
                        </a:rPr>
                        <a:t>Ad-hoc</a:t>
                      </a: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 </a:t>
                      </a:r>
                      <a:r>
                        <a:rPr lang="en-US" sz="800" b="0" i="0" u="none" strike="noStrike" dirty="0">
                          <a:solidFill>
                            <a:srgbClr val="000000"/>
                          </a:solidFill>
                          <a:effectLst/>
                          <a:latin typeface="微软雅黑" panose="020B0503020204020204" pitchFamily="34" charset="-122"/>
                          <a:ea typeface="微软雅黑" panose="020B0503020204020204" pitchFamily="34" charset="-122"/>
                        </a:rPr>
                        <a:t>[108][326] NR_demod_enh3_Part1  Chaired by Shan Yang (CTC)</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en-US" altLang="zh-CN" sz="800" b="1" i="0" kern="1200" dirty="0">
                          <a:solidFill>
                            <a:schemeClr val="tx1"/>
                          </a:solidFill>
                          <a:latin typeface="微软雅黑" panose="020B0503020204020204" pitchFamily="34" charset="-122"/>
                          <a:ea typeface="微软雅黑" panose="020B0503020204020204" pitchFamily="34" charset="-122"/>
                          <a:cs typeface="+mn-cs"/>
                        </a:rPr>
                        <a:t>RRM Ad-hoc: </a:t>
                      </a:r>
                      <a:r>
                        <a:rPr kumimoji="1" lang="en-US" altLang="zh-CN" sz="800" b="0" i="0" kern="1200" dirty="0">
                          <a:solidFill>
                            <a:schemeClr val="tx1"/>
                          </a:solidFill>
                          <a:latin typeface="微软雅黑" panose="020B0503020204020204" pitchFamily="34" charset="-122"/>
                          <a:ea typeface="微软雅黑" panose="020B0503020204020204" pitchFamily="34" charset="-122"/>
                          <a:cs typeface="+mn-cs"/>
                        </a:rPr>
                        <a:t>R18 FR2 HST / Chaired by Jackson (Samsung)</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15422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Wednesday</a:t>
            </a:r>
            <a:endParaRPr lang="ru-RU" b="1" dirty="0">
              <a:latin typeface="微软雅黑" panose="020B0503020204020204" pitchFamily="34" charset="-122"/>
              <a:ea typeface="微软雅黑" panose="020B0503020204020204" pitchFamily="34" charset="-122"/>
            </a:endParaRPr>
          </a:p>
        </p:txBody>
      </p:sp>
      <p:graphicFrame>
        <p:nvGraphicFramePr>
          <p:cNvPr id="5" name="Table 4"/>
          <p:cNvGraphicFramePr>
            <a:graphicFrameLocks noGrp="1"/>
          </p:cNvGraphicFramePr>
          <p:nvPr>
            <p:extLst>
              <p:ext uri="{D42A27DB-BD31-4B8C-83A1-F6EECF244321}">
                <p14:modId xmlns:p14="http://schemas.microsoft.com/office/powerpoint/2010/main" val="3501007208"/>
              </p:ext>
            </p:extLst>
          </p:nvPr>
        </p:nvGraphicFramePr>
        <p:xfrm>
          <a:off x="281221" y="1273320"/>
          <a:ext cx="11674991" cy="3734074"/>
        </p:xfrm>
        <a:graphic>
          <a:graphicData uri="http://schemas.openxmlformats.org/drawingml/2006/table">
            <a:tbl>
              <a:tblPr/>
              <a:tblGrid>
                <a:gridCol w="777959">
                  <a:extLst>
                    <a:ext uri="{9D8B030D-6E8A-4147-A177-3AD203B41FA5}">
                      <a16:colId xmlns:a16="http://schemas.microsoft.com/office/drawing/2014/main" xmlns="" val="20000"/>
                    </a:ext>
                  </a:extLst>
                </a:gridCol>
                <a:gridCol w="277962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30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[140] </a:t>
                      </a:r>
                      <a:r>
                        <a:rPr kumimoji="0" lang="fr-FR" altLang="zh-CN" sz="800" b="0" i="0" u="none" strike="noStrike" kern="1200" cap="none" normalizeH="0" baseline="0" dirty="0" err="1">
                          <a:ln>
                            <a:noFill/>
                          </a:ln>
                          <a:solidFill>
                            <a:srgbClr val="FF0000"/>
                          </a:solidFill>
                          <a:effectLst/>
                          <a:latin typeface="微软雅黑" panose="020B0503020204020204" pitchFamily="34" charset="-122"/>
                          <a:ea typeface="微软雅黑" panose="020B0503020204020204" pitchFamily="34" charset="-122"/>
                          <a:cs typeface="+mn-cs"/>
                        </a:rPr>
                        <a:t>FS_NR_AIML_air</a:t>
                      </a:r>
                      <a:r>
                        <a:rPr kumimoji="0" lang="fr-FR"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 AI 8.21 (40)</a:t>
                      </a:r>
                      <a:endParaRPr kumimoji="0" lang="en-GB"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[143] </a:t>
                      </a:r>
                      <a:r>
                        <a:rPr kumimoji="0" lang="en-GB" altLang="zh-CN" sz="800" b="0" i="0" u="none" strike="noStrike" kern="1200" cap="none" normalizeH="0" baseline="0" dirty="0" err="1">
                          <a:ln>
                            <a:noFill/>
                          </a:ln>
                          <a:solidFill>
                            <a:srgbClr val="FF0000"/>
                          </a:solidFill>
                          <a:effectLst/>
                          <a:latin typeface="微软雅黑" panose="020B0503020204020204" pitchFamily="34" charset="-122"/>
                          <a:ea typeface="微软雅黑" panose="020B0503020204020204" pitchFamily="34" charset="-122"/>
                          <a:cs typeface="+mn-cs"/>
                        </a:rPr>
                        <a:t>NR_NTN_enh_UERF</a:t>
                      </a:r>
                      <a:r>
                        <a:rPr kumimoji="0" lang="en-GB"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 AI 8.26.4 (6)</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[228] NR_MIMO_evo_DL_UL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[229] NR_SL_enh2_part1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[230] NR_SL_enh2_part2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[232] NR_SL_relay_enh (6)</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nn-NO"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OTA </a:t>
                      </a:r>
                    </a:p>
                    <a:p>
                      <a:pPr algn="l" fontAlgn="ct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[108][329] FS_NR_FR2_OTA_enh AI 5.2.5 (R4-2311231), 8.2 (15)</a:t>
                      </a:r>
                    </a:p>
                    <a:p>
                      <a:pPr algn="l" fontAlgn="ct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[108][330] NR_FR1_TRP_TRS_enh AI 8.15 (34)</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 </a:t>
                      </a:r>
                      <a:b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1) R18 NR Positioning </a:t>
                      </a:r>
                      <a:b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Chaired by Muhammad Kazmi (Ericsson) </a:t>
                      </a:r>
                      <a:r>
                        <a:rPr kumimoji="0" lang="en-US"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Calibri" panose="020F0502020204030204" pitchFamily="34" charset="0"/>
                        </a:rPr>
                        <a:t>(1h 45min)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Calibri" panose="020F0502020204030204" pitchFamily="34" charset="0"/>
                        </a:rPr>
                        <a:t>2) R18 Network Energy Saving chaired </a:t>
                      </a:r>
                      <a:r>
                        <a:rPr kumimoji="0" lang="en-US" altLang="zh-CN" sz="800" b="0" i="0" u="none" strike="noStrike" kern="1200" cap="none" normalizeH="0" baseline="0" dirty="0" err="1">
                          <a:ln>
                            <a:noFill/>
                          </a:ln>
                          <a:solidFill>
                            <a:srgbClr val="FF0000"/>
                          </a:solidFill>
                          <a:effectLst/>
                          <a:latin typeface="微软雅黑" panose="020B0503020204020204" pitchFamily="34" charset="-122"/>
                          <a:ea typeface="微软雅黑" panose="020B0503020204020204" pitchFamily="34" charset="-122"/>
                          <a:cs typeface="Calibri" panose="020F0502020204030204" pitchFamily="34" charset="0"/>
                        </a:rPr>
                        <a:t>Zhongyi</a:t>
                      </a:r>
                      <a:r>
                        <a:rPr kumimoji="0" lang="en-US"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Calibri" panose="020F0502020204030204" pitchFamily="34" charset="0"/>
                        </a:rPr>
                        <a:t> Shen (45min)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i="0" dirty="0">
                        <a:solidFill>
                          <a:schemeClr val="tx1"/>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4773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[117] LTE_NR_NTN_LSband AI 7.31 (16)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[122] IoT_NTN_extLband AI 9.4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[123] </a:t>
                      </a:r>
                      <a:r>
                        <a:rPr kumimoji="0" lang="en-GB" altLang="zh-CN" sz="800" b="0" i="0" u="none" strike="noStrike" kern="1200" cap="none" normalizeH="0" baseline="0" dirty="0" err="1">
                          <a:ln>
                            <a:noFill/>
                          </a:ln>
                          <a:solidFill>
                            <a:srgbClr val="FF0000"/>
                          </a:solidFill>
                          <a:effectLst/>
                          <a:latin typeface="微软雅黑" panose="020B0503020204020204" pitchFamily="34" charset="-122"/>
                          <a:ea typeface="微软雅黑" panose="020B0503020204020204" pitchFamily="34" charset="-122"/>
                          <a:cs typeface="+mn-cs"/>
                        </a:rPr>
                        <a:t>IoT_NTN_FDD_LS_band</a:t>
                      </a:r>
                      <a:r>
                        <a:rPr kumimoji="0" lang="en-GB"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 AI 9.5 (10)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l" fontAlgn="ct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[219] NR_pos_enh2_part1 (37)</a:t>
                      </a:r>
                    </a:p>
                    <a:p>
                      <a:pPr algn="l" fontAlgn="ct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[220] NR_pos_enh2_part2 (26)</a:t>
                      </a:r>
                    </a:p>
                    <a:p>
                      <a:pPr marL="0" marR="0" lvl="0" indent="0" algn="l" defTabSz="914354" rtl="0" eaLnBrk="1" fontAlgn="ctr" latinLnBrk="0" hangingPunct="1">
                        <a:lnSpc>
                          <a:spcPct val="100000"/>
                        </a:lnSpc>
                        <a:spcBef>
                          <a:spcPts val="0"/>
                        </a:spcBef>
                        <a:spcAft>
                          <a:spcPts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[221] NR_pos_enh2_part3 (8)</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[330] continued</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[108][331] </a:t>
                      </a:r>
                      <a:r>
                        <a:rPr lang="en-US"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NR_MIMO_OTA_enh</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5.2.5, 8.16 (25)</a:t>
                      </a:r>
                    </a:p>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chemeClr val="tx1"/>
                          </a:solidFill>
                          <a:latin typeface="微软雅黑" panose="020B0503020204020204" pitchFamily="34" charset="-122"/>
                          <a:ea typeface="微软雅黑" panose="020B0503020204020204" pitchFamily="34" charset="-122"/>
                        </a:rPr>
                        <a:t>BS </a:t>
                      </a:r>
                      <a:r>
                        <a:rPr kumimoji="1" lang="fr-FR" altLang="ja-JP" sz="800" b="1" i="0" dirty="0" err="1">
                          <a:solidFill>
                            <a:schemeClr val="tx1"/>
                          </a:solidFill>
                          <a:latin typeface="微软雅黑" panose="020B0503020204020204" pitchFamily="34" charset="-122"/>
                          <a:ea typeface="微软雅黑" panose="020B0503020204020204" pitchFamily="34" charset="-122"/>
                        </a:rPr>
                        <a:t>Ad-hoc</a:t>
                      </a:r>
                      <a:r>
                        <a:rPr kumimoji="1" lang="fr-FR" altLang="ja-JP" sz="800" b="1" i="0" dirty="0">
                          <a:solidFill>
                            <a:schemeClr val="tx1"/>
                          </a:solidFill>
                          <a:latin typeface="微软雅黑" panose="020B0503020204020204" pitchFamily="34" charset="-122"/>
                          <a:ea typeface="微软雅黑" panose="020B0503020204020204" pitchFamily="34" charset="-122"/>
                        </a:rPr>
                        <a:t>: </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[108][306] FS_NR_duplex_evo_Part1  Chaired by Jackson Wang (Samsung)</a:t>
                      </a:r>
                      <a:endParaRPr kumimoji="1" lang="fr-FR" altLang="ja-JP" sz="800" b="0" i="0" dirty="0">
                        <a:solidFill>
                          <a:schemeClr val="tx1"/>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2239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RAN4 Vice Chair Election (if needed)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4949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[139] FS_NR_LPWUS AI 8.20 (13)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[144] NR_cov_enh2_part1 AI 8.27.1 (7)</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[145] NR_cov_enh2_part2 AI 8.27.2 (10)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[141] NR_pos_enh2_UERF AI 8.22.1 (11), AI 8.22.2 (1)</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fontAlgn="t">
                        <a:spcBef>
                          <a:spcPts val="0"/>
                        </a:spcBef>
                        <a:spcAft>
                          <a:spcPts val="0"/>
                        </a:spcAft>
                      </a:pPr>
                      <a:r>
                        <a:rPr lang="en-US" sz="800">
                          <a:solidFill>
                            <a:srgbClr val="FF0000"/>
                          </a:solidFill>
                          <a:effectLst/>
                          <a:latin typeface="Microsoft YaHei" panose="020B0503020204020204" pitchFamily="34" charset="-122"/>
                          <a:ea typeface="Gulim" panose="020B0600000101010101" pitchFamily="34" charset="-127"/>
                          <a:cs typeface="Calibri" panose="020F0502020204030204" pitchFamily="34" charset="0"/>
                        </a:rPr>
                        <a:t>cont.</a:t>
                      </a:r>
                      <a:endParaRPr lang="en-IE" sz="1000">
                        <a:solidFill>
                          <a:srgbClr val="FF0000"/>
                        </a:solidFill>
                        <a:effectLst/>
                        <a:latin typeface="Times New Roman" panose="02020603050405020304" pitchFamily="18" charset="0"/>
                        <a:ea typeface="Gulim" panose="020B0600000101010101" pitchFamily="34" charset="-127"/>
                        <a:cs typeface="Calibri" panose="020F0502020204030204" pitchFamily="34" charset="0"/>
                      </a:endParaRPr>
                    </a:p>
                    <a:p>
                      <a:pPr marL="0" marR="0" fontAlgn="t">
                        <a:spcBef>
                          <a:spcPts val="0"/>
                        </a:spcBef>
                        <a:spcAft>
                          <a:spcPts val="0"/>
                        </a:spcAft>
                      </a:pPr>
                      <a:r>
                        <a:rPr lang="en-US" sz="800">
                          <a:solidFill>
                            <a:srgbClr val="FF0000"/>
                          </a:solidFill>
                          <a:effectLst/>
                          <a:highlight>
                            <a:srgbClr val="FFFF00"/>
                          </a:highlight>
                          <a:latin typeface="Microsoft YaHei" panose="020B0503020204020204" pitchFamily="34" charset="-122"/>
                          <a:ea typeface="Gulim" panose="020B0600000101010101" pitchFamily="34" charset="-127"/>
                          <a:cs typeface="Calibri" panose="020F0502020204030204" pitchFamily="34" charset="0"/>
                        </a:rPr>
                        <a:t>[225] NR_DualTxRx_MUSIM (45)</a:t>
                      </a:r>
                      <a:endParaRPr lang="en-IE" sz="1000">
                        <a:solidFill>
                          <a:srgbClr val="FF0000"/>
                        </a:solidFill>
                        <a:effectLst/>
                        <a:latin typeface="Times New Roman" panose="02020603050405020304" pitchFamily="18" charset="0"/>
                        <a:ea typeface="Gulim" panose="020B0600000101010101" pitchFamily="34" charset="-127"/>
                        <a:cs typeface="Calibri" panose="020F0502020204030204" pitchFamily="34" charset="0"/>
                      </a:endParaRPr>
                    </a:p>
                    <a:p>
                      <a:pPr marL="0" marR="0" fontAlgn="t">
                        <a:spcBef>
                          <a:spcPts val="0"/>
                        </a:spcBef>
                        <a:spcAft>
                          <a:spcPts val="0"/>
                        </a:spcAft>
                      </a:pPr>
                      <a:r>
                        <a:rPr lang="en-US" sz="800">
                          <a:solidFill>
                            <a:srgbClr val="FF0000"/>
                          </a:solidFill>
                          <a:effectLst/>
                          <a:latin typeface="Microsoft YaHei" panose="020B0503020204020204" pitchFamily="34" charset="-122"/>
                          <a:ea typeface="Gulim" panose="020B0600000101010101" pitchFamily="34" charset="-127"/>
                          <a:cs typeface="Calibri" panose="020F0502020204030204" pitchFamily="34" charset="0"/>
                        </a:rPr>
                        <a:t>[226] NR_NTN_enh (31)</a:t>
                      </a:r>
                      <a:endParaRPr lang="en-IE" sz="1000">
                        <a:solidFill>
                          <a:srgbClr val="FF0000"/>
                        </a:solidFill>
                        <a:effectLst/>
                        <a:latin typeface="Times New Roman" panose="02020603050405020304" pitchFamily="18" charset="0"/>
                        <a:ea typeface="Gulim" panose="020B0600000101010101" pitchFamily="34" charset="-127"/>
                        <a:cs typeface="Calibri" panose="020F0502020204030204" pitchFamily="34" charset="0"/>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[108][312] NR_netcon_repeater_RF AI 8.28.1, 8.28.2, 8.28.3 (19)</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[108][313] NR_netcon_repeater_RFConformance AI 8.28.4 (5)</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RRM ad-hoc: </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RRM maintenance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 [204] </a:t>
                      </a:r>
                      <a:r>
                        <a:rPr kumimoji="0" lang="fr-FR" altLang="ja-JP"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NR_redcap</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(46) </a:t>
                      </a:r>
                      <a:r>
                        <a:rPr kumimoji="0" lang="fr-FR" altLang="ja-JP"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Chaired</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by Santhan Thangarasa (Ericsson) – 40min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 </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 Maintenance_up_to_R16 </a:t>
                      </a:r>
                      <a:r>
                        <a:rPr kumimoji="0" lang="fr-FR" altLang="ja-JP"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Chaired</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by Li Zhang (Huawei) (80min)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[147] NR_SL_enh2_UERF_part1 AI 8.30.1 (2), AI 8.30.2 (1), AI 8.30.2.1 (18)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[148] NR_SL_enh2_UERF_part2 AI 8.30.2.2 (5), AI 8.30.2.4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[149] NR_SL_enh2_UERF_part3 AI 8.30.2.3 (9)</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a:spcBef>
                          <a:spcPts val="0"/>
                        </a:spcBef>
                        <a:spcAft>
                          <a:spcPts val="0"/>
                        </a:spcAft>
                      </a:pPr>
                      <a:r>
                        <a:rPr lang="en-US" sz="800" dirty="0">
                          <a:solidFill>
                            <a:srgbClr val="FF0000"/>
                          </a:solidFill>
                          <a:effectLst/>
                          <a:latin typeface="Microsoft YaHei" panose="020B0503020204020204" pitchFamily="34" charset="-122"/>
                          <a:ea typeface="Gulim" panose="020B0600000101010101" pitchFamily="34" charset="-127"/>
                          <a:cs typeface="Calibri" panose="020F0502020204030204" pitchFamily="34" charset="0"/>
                        </a:rPr>
                        <a:t>cont.</a:t>
                      </a:r>
                      <a:endParaRPr lang="en-IE" sz="1000" dirty="0">
                        <a:solidFill>
                          <a:srgbClr val="FF0000"/>
                        </a:solidFill>
                        <a:effectLst/>
                        <a:latin typeface="Times New Roman" panose="02020603050405020304" pitchFamily="18" charset="0"/>
                        <a:ea typeface="Gulim" panose="020B0600000101010101" pitchFamily="34" charset="-127"/>
                        <a:cs typeface="Calibri" panose="020F0502020204030204" pitchFamily="34" charset="0"/>
                      </a:endParaRPr>
                    </a:p>
                    <a:p>
                      <a:pPr marL="0" marR="0">
                        <a:spcBef>
                          <a:spcPts val="0"/>
                        </a:spcBef>
                        <a:spcAft>
                          <a:spcPts val="0"/>
                        </a:spcAft>
                      </a:pPr>
                      <a:r>
                        <a:rPr lang="en-US" sz="800" dirty="0">
                          <a:solidFill>
                            <a:srgbClr val="FF0000"/>
                          </a:solidFill>
                          <a:effectLst/>
                          <a:latin typeface="Microsoft YaHei" panose="020B0503020204020204" pitchFamily="34" charset="-122"/>
                          <a:ea typeface="Gulim" panose="020B0600000101010101" pitchFamily="34" charset="-127"/>
                          <a:cs typeface="Calibri" panose="020F0502020204030204" pitchFamily="34" charset="0"/>
                        </a:rPr>
                        <a:t>[236] </a:t>
                      </a:r>
                      <a:r>
                        <a:rPr lang="en-US" sz="800" dirty="0" err="1">
                          <a:solidFill>
                            <a:srgbClr val="FF0000"/>
                          </a:solidFill>
                          <a:effectLst/>
                          <a:latin typeface="Microsoft YaHei" panose="020B0503020204020204" pitchFamily="34" charset="-122"/>
                          <a:ea typeface="Gulim" panose="020B0600000101010101" pitchFamily="34" charset="-127"/>
                          <a:cs typeface="Calibri" panose="020F0502020204030204" pitchFamily="34" charset="0"/>
                        </a:rPr>
                        <a:t>IoT_NTN_enh</a:t>
                      </a:r>
                      <a:r>
                        <a:rPr lang="en-US" sz="800" dirty="0">
                          <a:solidFill>
                            <a:srgbClr val="FF0000"/>
                          </a:solidFill>
                          <a:effectLst/>
                          <a:latin typeface="Microsoft YaHei" panose="020B0503020204020204" pitchFamily="34" charset="-122"/>
                          <a:ea typeface="Gulim" panose="020B0600000101010101" pitchFamily="34" charset="-127"/>
                          <a:cs typeface="Calibri" panose="020F0502020204030204" pitchFamily="34" charset="0"/>
                        </a:rPr>
                        <a:t> (5)</a:t>
                      </a:r>
                      <a:endParaRPr lang="en-IE" sz="1000" dirty="0">
                        <a:solidFill>
                          <a:srgbClr val="FF0000"/>
                        </a:solidFill>
                        <a:effectLst/>
                        <a:latin typeface="Times New Roman" panose="02020603050405020304" pitchFamily="18" charset="0"/>
                        <a:ea typeface="Gulim" panose="020B0600000101010101" pitchFamily="34" charset="-127"/>
                        <a:cs typeface="Calibri" panose="020F0502020204030204" pitchFamily="34" charset="0"/>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[108][314] NR_mobile_IAB_RF AI 8.33.2, 8.33.3 (5)</a:t>
                      </a:r>
                    </a:p>
                    <a:p>
                      <a:pPr algn="l" fontAlgn="ct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[108][315] LTE_terr_bcast_bands_BSRF AI 9.3.4 (3)</a:t>
                      </a:r>
                    </a:p>
                    <a:p>
                      <a:pPr algn="l" fontAlgn="ct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[108][304] NR_FR1_lessthan_5MHz_BW_BSRF AI 8.14.3 (13)</a:t>
                      </a:r>
                    </a:p>
                  </a:txBody>
                  <a:tcPr marL="7620" marR="7620" marT="762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baseline="0" dirty="0">
                          <a:solidFill>
                            <a:schemeClr val="tx1"/>
                          </a:solidFill>
                          <a:latin typeface="微软雅黑" panose="020B0503020204020204" pitchFamily="34" charset="-122"/>
                          <a:ea typeface="微软雅黑" panose="020B0503020204020204" pitchFamily="34" charset="-122"/>
                        </a:rPr>
                        <a:t>Main Ad-hoc: </a:t>
                      </a: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[134] NonCol_intraB Chaired by Yasuki Suzuki</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:20-19</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1"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rPr>
                        <a:t>[105] NR_Baskets_Part_1 Chaired by Dominique Brunel (Skyworks)</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R18 MUSIM chaired by Xusheng Wei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t>
                      </a:r>
                      <a:r>
                        <a:rPr kumimoji="1" lang="fr-FR" altLang="ja-JP" sz="800" b="1" i="0" kern="1200" dirty="0" err="1">
                          <a:solidFill>
                            <a:schemeClr val="tx1"/>
                          </a:solidFill>
                          <a:latin typeface="微软雅黑" panose="020B0503020204020204" pitchFamily="34" charset="-122"/>
                          <a:ea typeface="微软雅黑" panose="020B0503020204020204" pitchFamily="34" charset="-122"/>
                          <a:cs typeface="+mn-cs"/>
                        </a:rPr>
                        <a:t>Ad-hoc</a:t>
                      </a: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 </a:t>
                      </a:r>
                      <a:r>
                        <a:rPr lang="en-US" sz="800" b="0" i="0" u="none" strike="noStrike" dirty="0">
                          <a:solidFill>
                            <a:srgbClr val="000000"/>
                          </a:solidFill>
                          <a:effectLst/>
                          <a:latin typeface="微软雅黑" panose="020B0503020204020204" pitchFamily="34" charset="-122"/>
                          <a:ea typeface="微软雅黑" panose="020B0503020204020204" pitchFamily="34" charset="-122"/>
                        </a:rPr>
                        <a:t>[108][308] FS_NR_duplex_evo_Part3</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Chaired by </a:t>
                      </a:r>
                      <a:r>
                        <a:rPr lang="en-US"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Xiaoran</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Zhang (CMCC)</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chemeClr val="tx1"/>
                          </a:solidFill>
                          <a:latin typeface="微软雅黑" panose="020B0503020204020204" pitchFamily="34" charset="-122"/>
                          <a:ea typeface="微软雅黑" panose="020B0503020204020204" pitchFamily="34" charset="-122"/>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[139] FS_NR_LPWUS Chaired by Ruixin Wang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334708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altLang="zh-CN" b="1" dirty="0"/>
              <a:t>Thursday</a:t>
            </a:r>
            <a:endParaRPr lang="ru-RU" b="1" dirty="0">
              <a:latin typeface="微软雅黑" panose="020B0503020204020204" pitchFamily="34" charset="-122"/>
              <a:ea typeface="微软雅黑" panose="020B0503020204020204" pitchFamily="34" charset="-122"/>
            </a:endParaRPr>
          </a:p>
        </p:txBody>
      </p:sp>
      <p:graphicFrame>
        <p:nvGraphicFramePr>
          <p:cNvPr id="4" name="Table 4"/>
          <p:cNvGraphicFramePr>
            <a:graphicFrameLocks noGrp="1"/>
          </p:cNvGraphicFramePr>
          <p:nvPr>
            <p:extLst>
              <p:ext uri="{D42A27DB-BD31-4B8C-83A1-F6EECF244321}">
                <p14:modId xmlns:p14="http://schemas.microsoft.com/office/powerpoint/2010/main" val="3429682855"/>
              </p:ext>
            </p:extLst>
          </p:nvPr>
        </p:nvGraphicFramePr>
        <p:xfrm>
          <a:off x="281221" y="1273320"/>
          <a:ext cx="11674991" cy="4434901"/>
        </p:xfrm>
        <a:graphic>
          <a:graphicData uri="http://schemas.openxmlformats.org/drawingml/2006/table">
            <a:tbl>
              <a:tblPr/>
              <a:tblGrid>
                <a:gridCol w="777959">
                  <a:extLst>
                    <a:ext uri="{9D8B030D-6E8A-4147-A177-3AD203B41FA5}">
                      <a16:colId xmlns:a16="http://schemas.microsoft.com/office/drawing/2014/main" xmlns="" val="20000"/>
                    </a:ext>
                  </a:extLst>
                </a:gridCol>
                <a:gridCol w="277962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30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[150] NR_redcap_enh_UERF AI 8.31.1 (14)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[151] Netw_Energy_NR AI 8.34.2 (4), AI 8.34.3 (11)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[153] NR_reply_LS_UE_RF AI 10 (11)</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[231] NR_redcap_enh (10)</a:t>
                      </a: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[227] NR_netcon_repeater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[233] NR_mobile_IAB (6)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[234] Netw_Energy_NR (21)</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highlight>
                          <a:srgbClr val="FFFF00"/>
                        </a:highligh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R18 Demod</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[108][324] NR_HST_FR2_enh_Demod AI 8.12.5 (25)</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[108][321] NR_RF_FR2_req_Ph3_Demod AI 8.6.4 (8)</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[108][328] NR_netcon_repeater_Demod AI 8.28.6 (7)</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RRM </a:t>
                      </a:r>
                      <a:r>
                        <a:rPr kumimoji="1" lang="fr-FR" altLang="ja-JP" sz="800" b="1" i="0" u="none" baseline="0" dirty="0" err="1">
                          <a:solidFill>
                            <a:schemeClr val="tx1"/>
                          </a:solidFill>
                          <a:latin typeface="微软雅黑" panose="020B0503020204020204" pitchFamily="34" charset="-122"/>
                          <a:ea typeface="微软雅黑" panose="020B0503020204020204" pitchFamily="34" charset="-122"/>
                        </a:rPr>
                        <a:t>Ad-hoc</a:t>
                      </a: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a:t>
                      </a:r>
                      <a:r>
                        <a:rPr kumimoji="1" lang="ru-RU" altLang="ja-JP" sz="800" b="1" i="0" u="none" baseline="0" dirty="0">
                          <a:solidFill>
                            <a:schemeClr val="tx1"/>
                          </a:solidFill>
                          <a:latin typeface="微软雅黑" panose="020B0503020204020204" pitchFamily="34" charset="-122"/>
                          <a:ea typeface="微软雅黑" panose="020B0503020204020204" pitchFamily="34" charset="-122"/>
                        </a:rPr>
                        <a:t> </a:t>
                      </a:r>
                      <a:r>
                        <a:rPr kumimoji="1" lang="fr-FR" altLang="ja-JP" sz="800" b="0" i="0" dirty="0">
                          <a:solidFill>
                            <a:schemeClr val="tx1"/>
                          </a:solidFill>
                          <a:latin typeface="微软雅黑" panose="020B0503020204020204" pitchFamily="34" charset="-122"/>
                          <a:ea typeface="微软雅黑" panose="020B0503020204020204" pitchFamily="34" charset="-122"/>
                        </a:rPr>
                        <a:t>RRM maintenance</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sz="800" b="0" i="0" kern="1200" dirty="0">
                          <a:solidFill>
                            <a:schemeClr val="tx1"/>
                          </a:solidFill>
                          <a:latin typeface="微软雅黑" panose="020B0503020204020204" pitchFamily="34" charset="-122"/>
                          <a:ea typeface="微软雅黑" panose="020B0503020204020204" pitchFamily="34" charset="-122"/>
                          <a:cs typeface="+mn-cs"/>
                        </a:rPr>
                        <a:t>1) </a:t>
                      </a:r>
                      <a:r>
                        <a:rPr kumimoji="1" lang="en-IE" sz="800" b="0" i="0" kern="1200" dirty="0">
                          <a:solidFill>
                            <a:schemeClr val="tx1"/>
                          </a:solidFill>
                          <a:latin typeface="微软雅黑" panose="020B0503020204020204" pitchFamily="34" charset="-122"/>
                          <a:ea typeface="微软雅黑" panose="020B0503020204020204" pitchFamily="34" charset="-122"/>
                          <a:cs typeface="+mn-cs"/>
                        </a:rPr>
                        <a:t>[202] Maintenance_R17 </a:t>
                      </a:r>
                      <a:r>
                        <a:rPr kumimoji="1" lang="fr-FR" altLang="ja-JP" sz="800" b="0" i="0" dirty="0" err="1">
                          <a:solidFill>
                            <a:schemeClr val="tx1"/>
                          </a:solidFill>
                          <a:latin typeface="微软雅黑" panose="020B0503020204020204" pitchFamily="34" charset="-122"/>
                          <a:ea typeface="微软雅黑" panose="020B0503020204020204" pitchFamily="34" charset="-122"/>
                        </a:rPr>
                        <a:t>Chaired</a:t>
                      </a:r>
                      <a:r>
                        <a:rPr kumimoji="1" lang="fr-FR" altLang="ja-JP" sz="800" b="0" i="0" dirty="0">
                          <a:solidFill>
                            <a:schemeClr val="tx1"/>
                          </a:solidFill>
                          <a:latin typeface="微软雅黑" panose="020B0503020204020204" pitchFamily="34" charset="-122"/>
                          <a:ea typeface="微软雅黑" panose="020B0503020204020204" pitchFamily="34" charset="-122"/>
                        </a:rPr>
                        <a:t> by Yang Tang (Apple)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[154]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RAN_task_UERF</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11 (3)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[152] NR_LTE_UAV AI 8.35 (7), AI 9.7 (4)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[135] NR_HST_FR2_enh_UERF AI 8.12.2 (2), AI 8.12.3 (6)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[136] NR_ATG_UERF_part1 AI 8.13 (1), AI 8.13.1 (11)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[137] NR_ATG_UERF_part2 AI 8.13.2 (21)</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[237] Reply_LS (32)</a:t>
                      </a:r>
                    </a:p>
                    <a:p>
                      <a:pPr marL="0" marR="0" lvl="0" indent="0" algn="l" defTabSz="914400" rtl="0" eaLnBrk="1" fontAlgn="t" latinLnBrk="0" hangingPunct="1">
                        <a:lnSpc>
                          <a:spcPct val="100000"/>
                        </a:lnSpc>
                        <a:spcBef>
                          <a:spcPct val="0"/>
                        </a:spcBef>
                        <a:spcAft>
                          <a:spcPct val="0"/>
                        </a:spcAft>
                        <a:buClrTx/>
                        <a:buSzTx/>
                        <a:buFontTx/>
                        <a:buNone/>
                        <a:tabLst/>
                        <a:defRPr/>
                      </a:pPr>
                      <a:r>
                        <a:rPr lang="en-IE"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RRM maintenance</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 Maintenance_up_to_R16 (101)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1" i="0" u="none" strike="noStrike" kern="1200" cap="none" normalizeH="0" baseline="0" dirty="0" err="1">
                          <a:ln>
                            <a:noFill/>
                          </a:ln>
                          <a:solidFill>
                            <a:srgbClr val="0000FF"/>
                          </a:solidFill>
                          <a:effectLst/>
                          <a:latin typeface="微软雅黑" panose="020B0503020204020204" pitchFamily="34" charset="-122"/>
                          <a:ea typeface="微软雅黑" panose="020B0503020204020204" pitchFamily="34" charset="-122"/>
                          <a:cs typeface="+mn-cs"/>
                        </a:rPr>
                        <a:t>Demod</a:t>
                      </a:r>
                      <a:r>
                        <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 maintenance</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[108][317] </a:t>
                      </a:r>
                      <a:r>
                        <a:rPr lang="en-US"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Demod_Maintenance</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4.5, 5.2.6.5, 5.2.4 (71)</a:t>
                      </a:r>
                    </a:p>
                    <a:p>
                      <a:pPr marL="0" marR="0" lvl="0" indent="0" algn="l" defTabSz="914400" rtl="0" eaLnBrk="1" fontAlgn="t" latinLnBrk="0" hangingPunct="1">
                        <a:lnSpc>
                          <a:spcPct val="100000"/>
                        </a:lnSpc>
                        <a:spcBef>
                          <a:spcPct val="0"/>
                        </a:spcBef>
                        <a:spcAft>
                          <a:spcPct val="0"/>
                        </a:spcAft>
                        <a:buClrTx/>
                        <a:buSzTx/>
                        <a:buFontTx/>
                        <a:buNone/>
                        <a:tabLst/>
                        <a:defRPr/>
                      </a:pP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[108][318] </a:t>
                      </a:r>
                      <a:r>
                        <a:rPr lang="fr-FR"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IoT_NTN</a:t>
                      </a: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t>
                      </a:r>
                      <a:r>
                        <a:rPr lang="fr-FR"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Demod_Maintenance</a:t>
                      </a: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6.8.5 (13)</a:t>
                      </a:r>
                      <a:endPar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en-GB" altLang="zh-CN" sz="800" b="1" i="0" u="none" strike="noStrike" kern="1200" dirty="0">
                          <a:solidFill>
                            <a:schemeClr val="tx1"/>
                          </a:solidFill>
                          <a:effectLst/>
                          <a:latin typeface="微软雅黑" panose="020B0503020204020204" pitchFamily="34" charset="-122"/>
                          <a:ea typeface="微软雅黑" panose="020B0503020204020204" pitchFamily="34" charset="-122"/>
                          <a:cs typeface="+mn-cs"/>
                        </a:rPr>
                        <a:t>Main Ad-hoc: </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[126]</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FR1_enh2_part1 Chaired by Leo Liu (Huawei) 90min</a:t>
                      </a:r>
                    </a:p>
                    <a:p>
                      <a:pPr marL="0" marR="0" lvl="0" indent="0" algn="l" defTabSz="914354" rtl="0" eaLnBrk="1" fontAlgn="ctr" latinLnBrk="0" hangingPunct="1">
                        <a:lnSpc>
                          <a:spcPct val="100000"/>
                        </a:lnSpc>
                        <a:spcBef>
                          <a:spcPts val="0"/>
                        </a:spcBef>
                        <a:spcAft>
                          <a:spcPts val="0"/>
                        </a:spcAft>
                        <a:buClrTx/>
                        <a:buSzTx/>
                        <a:buFontTx/>
                        <a:buNone/>
                        <a:tabLst/>
                        <a:defRPr/>
                      </a:pPr>
                      <a:endPar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354" rtl="0" eaLnBrk="1" fontAlgn="ctr" latinLnBrk="0" hangingPunct="1">
                        <a:lnSpc>
                          <a:spcPct val="100000"/>
                        </a:lnSpc>
                        <a:spcBef>
                          <a:spcPts val="0"/>
                        </a:spcBef>
                        <a:spcAft>
                          <a:spcPts val="0"/>
                        </a:spcAft>
                        <a:buClrTx/>
                        <a:buSzTx/>
                        <a:buFontTx/>
                        <a:buNone/>
                        <a:tabLst/>
                        <a:defRPr/>
                      </a:pPr>
                      <a:r>
                        <a:rPr lang="en-GB" altLang="zh-CN" sz="800" b="1" i="0" u="none" strike="noStrike" kern="1200" dirty="0">
                          <a:solidFill>
                            <a:schemeClr val="tx1"/>
                          </a:solidFill>
                          <a:effectLst/>
                          <a:latin typeface="微软雅黑" panose="020B0503020204020204" pitchFamily="34" charset="-122"/>
                          <a:ea typeface="微软雅黑" panose="020B0503020204020204" pitchFamily="34" charset="-122"/>
                          <a:cs typeface="+mn-cs"/>
                        </a:rPr>
                        <a:t>Main</a:t>
                      </a:r>
                      <a:r>
                        <a:rPr lang="en-GB" altLang="zh-CN" sz="800" b="1"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Ad-hoc: </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[128] F</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R1_enh2_part3</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Chaired by Yuta (NTT DOCOMO) 30min</a:t>
                      </a:r>
                      <a:endPar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1748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RAN4 Vice Chair Election (if needed)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4949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[138] NR_FR1_lessthan_5MHz_BW AI 8.14.1 (9), AI 8.14.2 (5)</a:t>
                      </a:r>
                    </a:p>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Reserve 0.5h for some earlier return to.</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Basket WI</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[105] NR_Baskets_Part_1 AI 7.1 (26)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[106] NR_Baskets_Part_2 AI 7.3~7.8 (75)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[107] NR_Baskets_Part_3 AI 7.9- 7.13 (112)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[108]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LTE_Baskets</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9.1 (7)</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[202] Maintenance_R17 (104)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[203]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NR_NTN_solutions</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[204]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NR_redcap</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(46)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[205]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LTE_NBIOT_eMTC_NTN_req</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[222]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NR_MC_enh</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(4)</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[108][305] NR_LTE_EMC_enh </a:t>
                      </a:r>
                      <a:r>
                        <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AI 4.3, 8.17 (15)</a:t>
                      </a:r>
                      <a:endPar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RF maintenance</a:t>
                      </a:r>
                    </a:p>
                    <a:p>
                      <a:pPr marL="0" marR="0" lvl="0" indent="0" algn="l" defTabSz="914400" rtl="0" eaLnBrk="1" fontAlgn="t" latinLnBrk="0" hangingPunct="1">
                        <a:lnSpc>
                          <a:spcPct val="100000"/>
                        </a:lnSpc>
                        <a:spcBef>
                          <a:spcPct val="0"/>
                        </a:spcBef>
                        <a:spcAft>
                          <a:spcPct val="0"/>
                        </a:spcAft>
                        <a:buClrTx/>
                        <a:buSzTx/>
                        <a:buFontTx/>
                        <a:buNone/>
                        <a:tabLst/>
                        <a:defRPr/>
                      </a:pPr>
                      <a:r>
                        <a:rPr lang="fi-FI" sz="800" b="0" i="0" u="none" strike="noStrike" dirty="0">
                          <a:solidFill>
                            <a:srgbClr val="000000"/>
                          </a:solidFill>
                          <a:effectLst/>
                          <a:latin typeface="微软雅黑" panose="020B0503020204020204" pitchFamily="34" charset="-122"/>
                          <a:ea typeface="微软雅黑" panose="020B0503020204020204" pitchFamily="34" charset="-122"/>
                        </a:rPr>
                        <a:t>[108][316] IoT_NTN_SANRF</a:t>
                      </a:r>
                      <a:r>
                        <a:rPr lang="zh-CN" altLang="en-US" sz="800" b="0" i="0" u="none" strike="noStrike" dirty="0">
                          <a:solidFill>
                            <a:srgbClr val="000000"/>
                          </a:solidFill>
                          <a:effectLst/>
                          <a:latin typeface="微软雅黑" panose="020B0503020204020204" pitchFamily="34" charset="-122"/>
                          <a:ea typeface="微软雅黑" panose="020B0503020204020204" pitchFamily="34" charset="-122"/>
                        </a:rPr>
                        <a:t> </a:t>
                      </a: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AI 6.8.1 (8)</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[108][301] </a:t>
                      </a:r>
                      <a:r>
                        <a:rPr lang="en-US" altLang="zh-CN" sz="800" b="0" i="0" u="none" strike="noStrike" dirty="0" err="1">
                          <a:solidFill>
                            <a:srgbClr val="000000"/>
                          </a:solidFill>
                          <a:effectLst/>
                          <a:latin typeface="微软雅黑" panose="020B0503020204020204" pitchFamily="34" charset="-122"/>
                          <a:ea typeface="微软雅黑" panose="020B0503020204020204" pitchFamily="34" charset="-122"/>
                        </a:rPr>
                        <a:t>BSRF_Maintenance</a:t>
                      </a: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 AI 4.2, 5.2.1 (100)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en-US" altLang="zh-CN" sz="800" b="1" i="0" u="none" strike="noStrike" kern="1200" dirty="0">
                          <a:solidFill>
                            <a:schemeClr val="tx1"/>
                          </a:solidFill>
                          <a:effectLst/>
                          <a:latin typeface="微软雅黑" panose="020B0503020204020204" pitchFamily="34" charset="-122"/>
                          <a:ea typeface="微软雅黑" panose="020B0503020204020204" pitchFamily="34" charset="-122"/>
                          <a:cs typeface="+mn-cs"/>
                        </a:rPr>
                        <a:t>BS Ad-hoc: </a:t>
                      </a:r>
                      <a:r>
                        <a:rPr lang="nn-NO"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[108][324] NR_HST_FR2_enh_Demod Chaired by Yunchuan Yang 60</a:t>
                      </a:r>
                      <a:r>
                        <a:rPr lang="en-US"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min</a:t>
                      </a:r>
                    </a:p>
                    <a:p>
                      <a:pPr marL="0" marR="0" lvl="0" indent="0" algn="l" defTabSz="914354" rtl="0" eaLnBrk="1" fontAlgn="ctr" latinLnBrk="0" hangingPunct="1">
                        <a:lnSpc>
                          <a:spcPct val="100000"/>
                        </a:lnSpc>
                        <a:spcBef>
                          <a:spcPts val="0"/>
                        </a:spcBef>
                        <a:spcAft>
                          <a:spcPts val="0"/>
                        </a:spcAft>
                        <a:buClrTx/>
                        <a:buSzTx/>
                        <a:buFontTx/>
                        <a:buNone/>
                        <a:tabLst/>
                        <a:defRPr/>
                      </a:pPr>
                      <a:r>
                        <a:rPr lang="en-US" altLang="zh-CN" sz="800" b="0" i="0" u="none" strike="noStrike" kern="1200" dirty="0">
                          <a:solidFill>
                            <a:schemeClr val="tx1"/>
                          </a:solidFill>
                          <a:effectLst/>
                          <a:highlight>
                            <a:srgbClr val="FFFF00"/>
                          </a:highlight>
                          <a:latin typeface="微软雅黑" panose="020B0503020204020204" pitchFamily="34" charset="-122"/>
                          <a:ea typeface="微软雅黑" panose="020B0503020204020204" pitchFamily="34" charset="-122"/>
                          <a:cs typeface="+mn-cs"/>
                        </a:rPr>
                        <a:t>TBD reserved for BS Session</a:t>
                      </a:r>
                      <a:endParaRPr lang="fr-FR" altLang="ja-JP" sz="800" b="0" i="0" u="none" strike="noStrike" kern="1200" dirty="0">
                        <a:solidFill>
                          <a:schemeClr val="tx1"/>
                        </a:solidFill>
                        <a:effectLst/>
                        <a:highlight>
                          <a:srgbClr val="FFFF00"/>
                        </a:highligh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Rel-15/16/17/18 maintenance</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[101] Upto_R16_UERF_maintenance AI 4.1 (155)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[102] R17_spectrum_maintenance AI 5.1 (50)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[103] R17_nonspectrumUERF_maintenance AI 5.2.2 (52)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[104] R18_spectrum_maintenance AI 6 (16)</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(cont.)</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err="1">
                          <a:solidFill>
                            <a:srgbClr val="0000FF"/>
                          </a:solidFill>
                          <a:latin typeface="微软雅黑" panose="020B0503020204020204" pitchFamily="34" charset="-122"/>
                          <a:ea typeface="微软雅黑" panose="020B0503020204020204" pitchFamily="34" charset="-122"/>
                          <a:cs typeface="+mn-cs"/>
                        </a:rPr>
                        <a:t>Early</a:t>
                      </a:r>
                      <a:r>
                        <a:rPr kumimoji="1" lang="fr-FR" altLang="ja-JP" sz="800" b="1" i="0" kern="1200" dirty="0">
                          <a:solidFill>
                            <a:srgbClr val="0000FF"/>
                          </a:solidFill>
                          <a:latin typeface="微软雅黑" panose="020B0503020204020204" pitchFamily="34" charset="-122"/>
                          <a:ea typeface="微软雅黑" panose="020B0503020204020204" pitchFamily="34" charset="-122"/>
                          <a:cs typeface="+mn-cs"/>
                        </a:rPr>
                        <a:t> 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[132/133] FR2_multiRx_UERF_part1/ Chaired by Steven Chen (Apple)</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:20-19</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[140] FS_NR_AIML_air Chaired Vali (Qualcomm)</a:t>
                      </a: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highlight>
                            <a:srgbClr val="FFFF00"/>
                          </a:highligh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chemeClr val="tx1"/>
                          </a:solidFill>
                          <a:effectLst/>
                          <a:highlight>
                            <a:srgbClr val="FFFF00"/>
                          </a:highlight>
                          <a:latin typeface="微软雅黑" panose="020B0503020204020204" pitchFamily="34" charset="-122"/>
                          <a:ea typeface="微软雅黑" panose="020B0503020204020204" pitchFamily="34" charset="-122"/>
                          <a:cs typeface="Calibri" panose="020F0502020204030204" pitchFamily="34" charset="0"/>
                        </a:rPr>
                        <a:t>Reserved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t>
                      </a:r>
                      <a:r>
                        <a:rPr kumimoji="1" lang="fr-FR" altLang="ja-JP" sz="800" b="1" i="0" kern="1200" dirty="0" err="1">
                          <a:solidFill>
                            <a:schemeClr val="tx1"/>
                          </a:solidFill>
                          <a:latin typeface="微软雅黑" panose="020B0503020204020204" pitchFamily="34" charset="-122"/>
                          <a:ea typeface="微软雅黑" panose="020B0503020204020204" pitchFamily="34" charset="-122"/>
                          <a:cs typeface="+mn-cs"/>
                        </a:rPr>
                        <a:t>Ad-hoc</a:t>
                      </a: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 </a:t>
                      </a: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[108][312] NR_netcon_repeater_RF Chaired by Fei Xue (ZTE)</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[152] NR_LTE_UAV Chaired by Johannes Hejselbaek</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08340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Friday</a:t>
            </a:r>
            <a:endParaRPr lang="ru-RU" b="1" dirty="0">
              <a:latin typeface="微软雅黑" panose="020B0503020204020204" pitchFamily="34" charset="-122"/>
              <a:ea typeface="微软雅黑" panose="020B0503020204020204" pitchFamily="34" charset="-122"/>
            </a:endParaRPr>
          </a:p>
        </p:txBody>
      </p:sp>
      <p:graphicFrame>
        <p:nvGraphicFramePr>
          <p:cNvPr id="4" name="Table 4"/>
          <p:cNvGraphicFramePr>
            <a:graphicFrameLocks noGrp="1"/>
          </p:cNvGraphicFramePr>
          <p:nvPr>
            <p:extLst>
              <p:ext uri="{D42A27DB-BD31-4B8C-83A1-F6EECF244321}">
                <p14:modId xmlns:p14="http://schemas.microsoft.com/office/powerpoint/2010/main" val="4071949155"/>
              </p:ext>
            </p:extLst>
          </p:nvPr>
        </p:nvGraphicFramePr>
        <p:xfrm>
          <a:off x="281221" y="1273321"/>
          <a:ext cx="11674991" cy="2513520"/>
        </p:xfrm>
        <a:graphic>
          <a:graphicData uri="http://schemas.openxmlformats.org/drawingml/2006/table">
            <a:tbl>
              <a:tblPr/>
              <a:tblGrid>
                <a:gridCol w="755099">
                  <a:extLst>
                    <a:ext uri="{9D8B030D-6E8A-4147-A177-3AD203B41FA5}">
                      <a16:colId xmlns:a16="http://schemas.microsoft.com/office/drawing/2014/main" xmlns="" val="20000"/>
                    </a:ext>
                  </a:extLst>
                </a:gridCol>
                <a:gridCol w="280248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17591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5438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p>
                      <a:pPr marL="0" marR="0" lvl="0" indent="0" algn="l" defTabSz="914400" rtl="0" eaLnBrk="1" fontAlgn="t" latinLnBrk="0" hangingPunct="1">
                        <a:lnSpc>
                          <a:spcPct val="100000"/>
                        </a:lnSpc>
                        <a:spcBef>
                          <a:spcPct val="0"/>
                        </a:spcBef>
                        <a:spcAft>
                          <a:spcPct val="0"/>
                        </a:spcAft>
                        <a:buClrTx/>
                        <a:buSzTx/>
                        <a:buFontTx/>
                        <a:buNone/>
                        <a:tabLst/>
                        <a:defRPr/>
                      </a:pPr>
                      <a:endPar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GB" altLang="zh-CN" sz="800" b="1"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5906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1" dirty="0">
                        <a:solidFill>
                          <a:srgbClr val="0000FF"/>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5703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dirty="0">
                        <a:solidFill>
                          <a:schemeClr val="tx1"/>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4733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16:00-17:00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 Revision of the Work Plan</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 Any other business (Event for Haijie, Andrey)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 Close of the meeting</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altLang="zh-CN"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990813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30B7C3F-3D32-4F2D-8FDD-60718C51D42B}"/>
              </a:ext>
            </a:extLst>
          </p:cNvPr>
          <p:cNvSpPr>
            <a:spLocks noGrp="1"/>
          </p:cNvSpPr>
          <p:nvPr>
            <p:ph type="ctrTitle"/>
          </p:nvPr>
        </p:nvSpPr>
        <p:spPr/>
        <p:txBody>
          <a:bodyPr/>
          <a:lstStyle/>
          <a:p>
            <a:r>
              <a:rPr lang="en-US" b="1" dirty="0">
                <a:solidFill>
                  <a:schemeClr val="tx1"/>
                </a:solidFill>
                <a:latin typeface="微软雅黑" panose="020B0503020204020204" pitchFamily="34" charset="-122"/>
                <a:ea typeface="微软雅黑" panose="020B0503020204020204" pitchFamily="34" charset="-122"/>
              </a:rPr>
              <a:t>Appendix</a:t>
            </a:r>
          </a:p>
        </p:txBody>
      </p:sp>
    </p:spTree>
    <p:extLst>
      <p:ext uri="{BB962C8B-B14F-4D97-AF65-F5344CB8AC3E}">
        <p14:creationId xmlns:p14="http://schemas.microsoft.com/office/powerpoint/2010/main" val="4091969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2" y="1273321"/>
            <a:ext cx="11468456" cy="4862559"/>
          </a:xfrm>
        </p:spPr>
        <p:txBody>
          <a:bodyPr/>
          <a:lstStyle/>
          <a:p>
            <a:pPr marL="342882" lvl="1" indent="-342882">
              <a:spcBef>
                <a:spcPts val="0"/>
              </a:spcBef>
              <a:spcAft>
                <a:spcPts val="600"/>
              </a:spcAft>
              <a:buBlip>
                <a:blip r:embed="rId2"/>
              </a:buBlip>
            </a:pPr>
            <a:r>
              <a:rPr lang="en-US" altLang="zh-CN" sz="1400" dirty="0">
                <a:solidFill>
                  <a:srgbClr val="000000"/>
                </a:solidFill>
              </a:rPr>
              <a:t>An election for two Vice Chairs of RAN WG4 will be held during RAN WG4 meeting #108 in Toulouse (FR), 21 to 25 August 2023 using the new 3GPP voting application tool.</a:t>
            </a:r>
          </a:p>
          <a:p>
            <a:pPr lvl="1">
              <a:spcBef>
                <a:spcPts val="0"/>
              </a:spcBef>
              <a:spcAft>
                <a:spcPts val="600"/>
              </a:spcAft>
            </a:pPr>
            <a:r>
              <a:rPr lang="en-GB" altLang="zh-CN" sz="1200" dirty="0"/>
              <a:t>Candidatures (CV + supporting letters) for these positions should be uploaded and should ideally be received by Monday 14 August 2023.</a:t>
            </a:r>
          </a:p>
          <a:p>
            <a:pPr lvl="1">
              <a:spcBef>
                <a:spcPts val="0"/>
              </a:spcBef>
              <a:spcAft>
                <a:spcPts val="600"/>
              </a:spcAft>
            </a:pPr>
            <a:r>
              <a:rPr lang="en-US" altLang="zh-CN" sz="1200" dirty="0"/>
              <a:t>The list of the candidatures received will then be posted on the 3GPP website as well on the usual </a:t>
            </a:r>
            <a:r>
              <a:rPr lang="en-US" altLang="zh-CN" sz="1200" u="sng" dirty="0">
                <a:hlinkClick r:id="rId3"/>
              </a:rPr>
              <a:t>elections page</a:t>
            </a:r>
            <a:r>
              <a:rPr lang="en-US" altLang="zh-CN" sz="1200" dirty="0"/>
              <a:t>.</a:t>
            </a:r>
          </a:p>
          <a:p>
            <a:pPr lvl="1">
              <a:spcBef>
                <a:spcPts val="0"/>
              </a:spcBef>
              <a:spcAft>
                <a:spcPts val="600"/>
              </a:spcAft>
            </a:pPr>
            <a:r>
              <a:rPr lang="en-US" altLang="zh-CN" sz="1200" dirty="0"/>
              <a:t>For more details, please check and refer to the email “Elections to be held in RAN4#108”from MCC in RAN4 reflector and the email “P-CR for corporate group voting restrictions as approved by PCG</a:t>
            </a:r>
            <a:r>
              <a:rPr lang="zh-CN" altLang="en-US" sz="1200" dirty="0"/>
              <a:t>”</a:t>
            </a:r>
            <a:r>
              <a:rPr lang="en-US" altLang="zh-CN" sz="1200" dirty="0"/>
              <a:t>forwarded from PCG in RAN4 reflector.</a:t>
            </a:r>
          </a:p>
          <a:p>
            <a:pPr lvl="1">
              <a:spcBef>
                <a:spcPts val="0"/>
              </a:spcBef>
              <a:spcAft>
                <a:spcPts val="600"/>
              </a:spcAft>
            </a:pPr>
            <a:r>
              <a:rPr lang="en-US" altLang="zh-CN" sz="1200" dirty="0"/>
              <a:t>For 3GPP voting application tool, please refer to the following link for guidance on how to cast a ballot and create a proxy.</a:t>
            </a:r>
          </a:p>
          <a:p>
            <a:pPr lvl="2">
              <a:spcBef>
                <a:spcPts val="0"/>
              </a:spcBef>
              <a:spcAft>
                <a:spcPts val="600"/>
              </a:spcAft>
            </a:pPr>
            <a:r>
              <a:rPr lang="en-US" altLang="zh-CN" sz="1200" dirty="0">
                <a:hlinkClick r:id="rId4"/>
              </a:rPr>
              <a:t>https://help.3gpp.org/index.php?title=3GPP_voting_tool</a:t>
            </a:r>
            <a:endParaRPr lang="en-US" altLang="zh-CN" sz="1200" dirty="0"/>
          </a:p>
          <a:p>
            <a:pPr lvl="1">
              <a:spcBef>
                <a:spcPts val="0"/>
              </a:spcBef>
              <a:spcAft>
                <a:spcPts val="600"/>
              </a:spcAft>
            </a:pPr>
            <a:r>
              <a:rPr lang="en-US" altLang="zh-CN" sz="1200" dirty="0"/>
              <a:t>For the rule of voting, please refer to 3GPP procedure (Article 22, 28)</a:t>
            </a:r>
          </a:p>
          <a:p>
            <a:pPr lvl="1">
              <a:spcBef>
                <a:spcPts val="0"/>
              </a:spcBef>
              <a:spcAft>
                <a:spcPts val="600"/>
              </a:spcAft>
            </a:pPr>
            <a:r>
              <a:rPr lang="en-US" altLang="zh-CN" sz="1200" b="1" dirty="0">
                <a:solidFill>
                  <a:srgbClr val="C00000"/>
                </a:solidFill>
              </a:rPr>
              <a:t>Please make sure that you register and check in timely and correctly.</a:t>
            </a:r>
          </a:p>
          <a:p>
            <a:pPr marL="342882" lvl="1" indent="-342882">
              <a:spcBef>
                <a:spcPts val="0"/>
              </a:spcBef>
              <a:spcAft>
                <a:spcPts val="600"/>
              </a:spcAft>
              <a:buBlip>
                <a:blip r:embed="rId2"/>
              </a:buBlip>
            </a:pPr>
            <a:r>
              <a:rPr lang="en-US" altLang="zh-CN" sz="1400" dirty="0">
                <a:solidFill>
                  <a:srgbClr val="000000"/>
                </a:solidFill>
              </a:rPr>
              <a:t>The arrangements for voting and outcome announcement </a:t>
            </a:r>
          </a:p>
          <a:p>
            <a:pPr lvl="1">
              <a:spcBef>
                <a:spcPts val="0"/>
              </a:spcBef>
              <a:spcAft>
                <a:spcPts val="600"/>
              </a:spcAft>
            </a:pPr>
            <a:r>
              <a:rPr lang="en-US" altLang="zh-CN" sz="1200" dirty="0"/>
              <a:t>The voting is planned to be scheduled during lunch break starting from Monday. One round of voting per day. Please refer to the previous slides.</a:t>
            </a:r>
          </a:p>
          <a:p>
            <a:pPr lvl="1">
              <a:spcBef>
                <a:spcPts val="0"/>
              </a:spcBef>
              <a:spcAft>
                <a:spcPts val="600"/>
              </a:spcAft>
            </a:pPr>
            <a:r>
              <a:rPr lang="en-US" altLang="zh-CN" sz="1200" dirty="0"/>
              <a:t>The voting result is planned to be announced just before the afternoon session, if there is no delay of calculation of voting results. </a:t>
            </a:r>
          </a:p>
          <a:p>
            <a:pPr lvl="1">
              <a:spcBef>
                <a:spcPts val="0"/>
              </a:spcBef>
              <a:spcAft>
                <a:spcPts val="600"/>
              </a:spcAft>
            </a:pPr>
            <a:r>
              <a:rPr lang="en-US" altLang="zh-CN" sz="1200" dirty="0"/>
              <a:t>And if the next round of voting is needed, it will be announced after the afternoon coffee break.</a:t>
            </a:r>
          </a:p>
          <a:p>
            <a:pPr marL="342882" lvl="1" indent="-342882">
              <a:spcBef>
                <a:spcPts val="0"/>
              </a:spcBef>
              <a:spcAft>
                <a:spcPts val="600"/>
              </a:spcAft>
              <a:buBlip>
                <a:blip r:embed="rId2"/>
              </a:buBlip>
            </a:pPr>
            <a:endParaRPr lang="en-US" altLang="zh-CN" sz="1400" dirty="0">
              <a:solidFill>
                <a:srgbClr val="000000"/>
              </a:solidFill>
            </a:endParaRPr>
          </a:p>
          <a:p>
            <a:pPr marL="342882" lvl="1" indent="-342882">
              <a:spcBef>
                <a:spcPts val="0"/>
              </a:spcBef>
              <a:spcAft>
                <a:spcPts val="600"/>
              </a:spcAft>
              <a:buBlip>
                <a:blip r:embed="rId2"/>
              </a:buBlip>
            </a:pPr>
            <a:r>
              <a:rPr lang="en-US" altLang="zh-CN" sz="1400" dirty="0">
                <a:solidFill>
                  <a:srgbClr val="000000"/>
                </a:solidFill>
              </a:rPr>
              <a:t>A social event will be held in the joint session in Main room on Friday afternoon before the end of the meeting to thank Haijie and Andrey great efforts and contributions to RAN4!</a:t>
            </a:r>
          </a:p>
        </p:txBody>
      </p:sp>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RAN4 Vice Chair elections</a:t>
            </a:r>
            <a:endParaRPr lang="ru-RU"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95848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矩形 100"/>
          <p:cNvSpPr/>
          <p:nvPr/>
        </p:nvSpPr>
        <p:spPr bwMode="auto">
          <a:xfrm>
            <a:off x="3920791" y="3809510"/>
            <a:ext cx="1619951" cy="74924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81" name="矩形 80"/>
          <p:cNvSpPr/>
          <p:nvPr/>
        </p:nvSpPr>
        <p:spPr bwMode="auto">
          <a:xfrm>
            <a:off x="1637199" y="5186472"/>
            <a:ext cx="3903543"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80" name="矩形 79"/>
          <p:cNvSpPr/>
          <p:nvPr/>
        </p:nvSpPr>
        <p:spPr bwMode="auto">
          <a:xfrm>
            <a:off x="9116120" y="4566794"/>
            <a:ext cx="3075880"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79" name="矩形 78"/>
          <p:cNvSpPr/>
          <p:nvPr/>
        </p:nvSpPr>
        <p:spPr bwMode="auto">
          <a:xfrm>
            <a:off x="199384" y="4566795"/>
            <a:ext cx="4520607"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2"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General Aspects</a:t>
            </a:r>
            <a:r>
              <a:rPr lang="en-US" dirty="0">
                <a:latin typeface="微软雅黑" panose="020B0503020204020204" pitchFamily="34" charset="-122"/>
                <a:ea typeface="微软雅黑" panose="020B0503020204020204" pitchFamily="34" charset="-122"/>
              </a:rPr>
              <a:t> </a:t>
            </a:r>
            <a:endParaRPr lang="ru-RU" dirty="0">
              <a:latin typeface="微软雅黑" panose="020B0503020204020204" pitchFamily="34" charset="-122"/>
              <a:ea typeface="微软雅黑" panose="020B0503020204020204" pitchFamily="34" charset="-122"/>
            </a:endParaRPr>
          </a:p>
        </p:txBody>
      </p:sp>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1" y="1178731"/>
            <a:ext cx="11699193" cy="5095171"/>
          </a:xfrm>
        </p:spPr>
        <p:txBody>
          <a:bodyPr/>
          <a:lstStyle/>
          <a:p>
            <a:pPr>
              <a:spcBef>
                <a:spcPts val="0"/>
              </a:spcBef>
              <a:spcAft>
                <a:spcPts val="600"/>
              </a:spcAft>
            </a:pPr>
            <a:r>
              <a:rPr lang="en-US" sz="1400" dirty="0"/>
              <a:t>The face-to-face meeting will take place during </a:t>
            </a:r>
            <a:r>
              <a:rPr lang="en-US" sz="1400" dirty="0">
                <a:solidFill>
                  <a:srgbClr val="FF0000"/>
                </a:solidFill>
              </a:rPr>
              <a:t>August 21</a:t>
            </a:r>
            <a:r>
              <a:rPr lang="en-US" sz="1400" baseline="30000" dirty="0">
                <a:solidFill>
                  <a:srgbClr val="FF0000"/>
                </a:solidFill>
              </a:rPr>
              <a:t>st</a:t>
            </a:r>
            <a:r>
              <a:rPr lang="en-US" sz="1400" dirty="0">
                <a:solidFill>
                  <a:srgbClr val="FF0000"/>
                </a:solidFill>
              </a:rPr>
              <a:t> ~ August 25</a:t>
            </a:r>
            <a:r>
              <a:rPr lang="en-US" sz="1400" baseline="30000" dirty="0">
                <a:solidFill>
                  <a:srgbClr val="FF0000"/>
                </a:solidFill>
              </a:rPr>
              <a:t>th</a:t>
            </a:r>
            <a:r>
              <a:rPr lang="en-US" sz="1400" dirty="0">
                <a:solidFill>
                  <a:srgbClr val="FF0000"/>
                </a:solidFill>
              </a:rPr>
              <a:t>, 2023</a:t>
            </a:r>
            <a:r>
              <a:rPr lang="en-US" sz="1400" dirty="0"/>
              <a:t>.</a:t>
            </a:r>
          </a:p>
          <a:p>
            <a:pPr lvl="1">
              <a:spcBef>
                <a:spcPts val="0"/>
              </a:spcBef>
              <a:spcAft>
                <a:spcPts val="600"/>
              </a:spcAft>
            </a:pPr>
            <a:r>
              <a:rPr lang="en-US" sz="1200" dirty="0"/>
              <a:t>Three sessions in three separate rooms: Main, RRM, </a:t>
            </a:r>
            <a:r>
              <a:rPr lang="en-US" sz="1200" dirty="0" err="1"/>
              <a:t>BSRF_Demod_test</a:t>
            </a:r>
            <a:r>
              <a:rPr lang="en-US" sz="1200" dirty="0"/>
              <a:t>. </a:t>
            </a:r>
            <a:r>
              <a:rPr lang="en-US" sz="1200" dirty="0" err="1"/>
              <a:t>GoToWebinar</a:t>
            </a:r>
            <a:r>
              <a:rPr lang="en-US" sz="1200" dirty="0"/>
              <a:t> (GTW) conference calls will be set each session. And the remote participant can be supported. TOHRU will be used</a:t>
            </a:r>
            <a:r>
              <a:rPr lang="en-US" altLang="zh-CN" sz="1200" dirty="0"/>
              <a:t>. A number of ad hoc sessions will be arranged (see Slide #7).</a:t>
            </a:r>
            <a:endParaRPr lang="en-US" sz="1200" dirty="0"/>
          </a:p>
          <a:p>
            <a:pPr lvl="1">
              <a:spcBef>
                <a:spcPts val="0"/>
              </a:spcBef>
              <a:spcAft>
                <a:spcPts val="600"/>
              </a:spcAft>
            </a:pPr>
            <a:r>
              <a:rPr lang="en-US" sz="1200" dirty="0"/>
              <a:t>Moderator will be designated to provide the summary for a topic before the meeting. In online discussions, session chairs will handle topics based on the moderator summary. Moderator does not need update the summary by collecting comments during the meeting.</a:t>
            </a:r>
          </a:p>
          <a:p>
            <a:pPr marL="342882" lvl="1" indent="-342882">
              <a:spcBef>
                <a:spcPts val="0"/>
              </a:spcBef>
              <a:spcAft>
                <a:spcPts val="600"/>
              </a:spcAft>
              <a:buBlip>
                <a:blip r:embed="rId2"/>
              </a:buBlip>
            </a:pPr>
            <a:r>
              <a:rPr lang="en-US" sz="1400" dirty="0">
                <a:cs typeface="+mn-cs"/>
              </a:rPr>
              <a:t>Deadline for </a:t>
            </a:r>
            <a:r>
              <a:rPr lang="en-US" sz="1400" dirty="0" err="1">
                <a:cs typeface="+mn-cs"/>
              </a:rPr>
              <a:t>Tdoc</a:t>
            </a:r>
            <a:r>
              <a:rPr lang="en-US" sz="1400" dirty="0">
                <a:cs typeface="+mn-cs"/>
              </a:rPr>
              <a:t> request &amp; submission deadline: </a:t>
            </a:r>
            <a:r>
              <a:rPr lang="en-US" sz="1400" dirty="0">
                <a:solidFill>
                  <a:srgbClr val="FF0000"/>
                </a:solidFill>
                <a:cs typeface="+mn-cs"/>
              </a:rPr>
              <a:t>August 11</a:t>
            </a:r>
            <a:r>
              <a:rPr lang="en-US" sz="1400" baseline="30000" dirty="0">
                <a:solidFill>
                  <a:srgbClr val="FF0000"/>
                </a:solidFill>
                <a:cs typeface="+mn-cs"/>
              </a:rPr>
              <a:t>th</a:t>
            </a:r>
            <a:r>
              <a:rPr lang="en-US" sz="1400" dirty="0">
                <a:solidFill>
                  <a:srgbClr val="FF0000"/>
                </a:solidFill>
                <a:cs typeface="+mn-cs"/>
              </a:rPr>
              <a:t> (Friday) 2023, 23:59 UTC</a:t>
            </a:r>
            <a:r>
              <a:rPr lang="en-US" sz="1400" dirty="0">
                <a:cs typeface="+mn-cs"/>
              </a:rPr>
              <a:t>. </a:t>
            </a:r>
          </a:p>
          <a:p>
            <a:pPr lvl="1">
              <a:spcBef>
                <a:spcPts val="0"/>
              </a:spcBef>
              <a:spcAft>
                <a:spcPts val="600"/>
              </a:spcAft>
            </a:pPr>
            <a:r>
              <a:rPr lang="en-US" sz="1200" dirty="0"/>
              <a:t>Other deadlines can be found in the following slides.</a:t>
            </a:r>
          </a:p>
          <a:p>
            <a:pPr>
              <a:spcBef>
                <a:spcPts val="0"/>
              </a:spcBef>
              <a:spcAft>
                <a:spcPts val="600"/>
              </a:spcAft>
            </a:pPr>
            <a:r>
              <a:rPr lang="en-US" altLang="zh-CN" sz="1400" dirty="0"/>
              <a:t>One picture of meeting flows. See details in the corresponding slides.</a:t>
            </a:r>
          </a:p>
        </p:txBody>
      </p:sp>
      <p:sp>
        <p:nvSpPr>
          <p:cNvPr id="6" name="Rectangle 77">
            <a:extLst>
              <a:ext uri="{FF2B5EF4-FFF2-40B4-BE49-F238E27FC236}">
                <a16:creationId xmlns:a16="http://schemas.microsoft.com/office/drawing/2014/main" xmlns="" id="{18560DB6-8070-4A8A-B9C8-2CBC509A9ECA}"/>
              </a:ext>
            </a:extLst>
          </p:cNvPr>
          <p:cNvSpPr/>
          <p:nvPr/>
        </p:nvSpPr>
        <p:spPr>
          <a:xfrm>
            <a:off x="99337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7" name="Rectangle 77">
            <a:extLst>
              <a:ext uri="{FF2B5EF4-FFF2-40B4-BE49-F238E27FC236}">
                <a16:creationId xmlns:a16="http://schemas.microsoft.com/office/drawing/2014/main" xmlns="" id="{18560DB6-8070-4A8A-B9C8-2CBC509A9ECA}"/>
              </a:ext>
            </a:extLst>
          </p:cNvPr>
          <p:cNvSpPr/>
          <p:nvPr/>
        </p:nvSpPr>
        <p:spPr>
          <a:xfrm>
            <a:off x="248401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 name="Rectangle 77">
            <a:extLst>
              <a:ext uri="{FF2B5EF4-FFF2-40B4-BE49-F238E27FC236}">
                <a16:creationId xmlns:a16="http://schemas.microsoft.com/office/drawing/2014/main" xmlns="" id="{18560DB6-8070-4A8A-B9C8-2CBC509A9ECA}"/>
              </a:ext>
            </a:extLst>
          </p:cNvPr>
          <p:cNvSpPr/>
          <p:nvPr/>
        </p:nvSpPr>
        <p:spPr>
          <a:xfrm>
            <a:off x="397466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Sat/Sun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9" name="Rectangle 77">
            <a:extLst>
              <a:ext uri="{FF2B5EF4-FFF2-40B4-BE49-F238E27FC236}">
                <a16:creationId xmlns:a16="http://schemas.microsoft.com/office/drawing/2014/main" xmlns="" id="{18560DB6-8070-4A8A-B9C8-2CBC509A9ECA}"/>
              </a:ext>
            </a:extLst>
          </p:cNvPr>
          <p:cNvSpPr/>
          <p:nvPr/>
        </p:nvSpPr>
        <p:spPr>
          <a:xfrm>
            <a:off x="471999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0" name="Rectangle 77">
            <a:extLst>
              <a:ext uri="{FF2B5EF4-FFF2-40B4-BE49-F238E27FC236}">
                <a16:creationId xmlns:a16="http://schemas.microsoft.com/office/drawing/2014/main" xmlns="" id="{18560DB6-8070-4A8A-B9C8-2CBC509A9ECA}"/>
              </a:ext>
            </a:extLst>
          </p:cNvPr>
          <p:cNvSpPr/>
          <p:nvPr/>
        </p:nvSpPr>
        <p:spPr>
          <a:xfrm>
            <a:off x="546531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sz="800" kern="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 name="Rectangle 77">
            <a:extLst>
              <a:ext uri="{FF2B5EF4-FFF2-40B4-BE49-F238E27FC236}">
                <a16:creationId xmlns:a16="http://schemas.microsoft.com/office/drawing/2014/main" xmlns="" id="{18560DB6-8070-4A8A-B9C8-2CBC509A9ECA}"/>
              </a:ext>
            </a:extLst>
          </p:cNvPr>
          <p:cNvSpPr/>
          <p:nvPr/>
        </p:nvSpPr>
        <p:spPr>
          <a:xfrm>
            <a:off x="621063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2" name="Rectangle 77">
            <a:extLst>
              <a:ext uri="{FF2B5EF4-FFF2-40B4-BE49-F238E27FC236}">
                <a16:creationId xmlns:a16="http://schemas.microsoft.com/office/drawing/2014/main" xmlns="" id="{18560DB6-8070-4A8A-B9C8-2CBC509A9ECA}"/>
              </a:ext>
            </a:extLst>
          </p:cNvPr>
          <p:cNvSpPr/>
          <p:nvPr/>
        </p:nvSpPr>
        <p:spPr>
          <a:xfrm>
            <a:off x="695596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3" name="Rectangle 77">
            <a:extLst>
              <a:ext uri="{FF2B5EF4-FFF2-40B4-BE49-F238E27FC236}">
                <a16:creationId xmlns:a16="http://schemas.microsoft.com/office/drawing/2014/main" xmlns="" id="{18560DB6-8070-4A8A-B9C8-2CBC509A9ECA}"/>
              </a:ext>
            </a:extLst>
          </p:cNvPr>
          <p:cNvSpPr/>
          <p:nvPr/>
        </p:nvSpPr>
        <p:spPr>
          <a:xfrm>
            <a:off x="770128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Fri</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4" name="Rectangle 77">
            <a:extLst>
              <a:ext uri="{FF2B5EF4-FFF2-40B4-BE49-F238E27FC236}">
                <a16:creationId xmlns:a16="http://schemas.microsoft.com/office/drawing/2014/main" xmlns="" id="{18560DB6-8070-4A8A-B9C8-2CBC509A9ECA}"/>
              </a:ext>
            </a:extLst>
          </p:cNvPr>
          <p:cNvSpPr/>
          <p:nvPr/>
        </p:nvSpPr>
        <p:spPr>
          <a:xfrm>
            <a:off x="844661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Sat/Sun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5" name="Rectangle 77">
            <a:extLst>
              <a:ext uri="{FF2B5EF4-FFF2-40B4-BE49-F238E27FC236}">
                <a16:creationId xmlns:a16="http://schemas.microsoft.com/office/drawing/2014/main" xmlns="" id="{18560DB6-8070-4A8A-B9C8-2CBC509A9ECA}"/>
              </a:ext>
            </a:extLst>
          </p:cNvPr>
          <p:cNvSpPr/>
          <p:nvPr/>
        </p:nvSpPr>
        <p:spPr>
          <a:xfrm>
            <a:off x="919193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6" name="Rectangle 77">
            <a:extLst>
              <a:ext uri="{FF2B5EF4-FFF2-40B4-BE49-F238E27FC236}">
                <a16:creationId xmlns:a16="http://schemas.microsoft.com/office/drawing/2014/main" xmlns="" id="{18560DB6-8070-4A8A-B9C8-2CBC509A9ECA}"/>
              </a:ext>
            </a:extLst>
          </p:cNvPr>
          <p:cNvSpPr/>
          <p:nvPr/>
        </p:nvSpPr>
        <p:spPr>
          <a:xfrm>
            <a:off x="993725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7" name="Rectangle 77">
            <a:extLst>
              <a:ext uri="{FF2B5EF4-FFF2-40B4-BE49-F238E27FC236}">
                <a16:creationId xmlns:a16="http://schemas.microsoft.com/office/drawing/2014/main" xmlns="" id="{18560DB6-8070-4A8A-B9C8-2CBC509A9ECA}"/>
              </a:ext>
            </a:extLst>
          </p:cNvPr>
          <p:cNvSpPr/>
          <p:nvPr/>
        </p:nvSpPr>
        <p:spPr>
          <a:xfrm>
            <a:off x="1068258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noProof="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1" name="Rectangle 67">
            <a:extLst>
              <a:ext uri="{FF2B5EF4-FFF2-40B4-BE49-F238E27FC236}">
                <a16:creationId xmlns:a16="http://schemas.microsoft.com/office/drawing/2014/main" xmlns="" id="{61214404-3E99-431F-A1D1-0A44E2021497}"/>
              </a:ext>
            </a:extLst>
          </p:cNvPr>
          <p:cNvSpPr/>
          <p:nvPr/>
        </p:nvSpPr>
        <p:spPr>
          <a:xfrm>
            <a:off x="248047" y="3224131"/>
            <a:ext cx="3701296" cy="360000"/>
          </a:xfrm>
          <a:prstGeom prst="rect">
            <a:avLst/>
          </a:prstGeom>
          <a:solidFill>
            <a:schemeClr val="tx2">
              <a:lumMod val="60000"/>
              <a:lumOff val="40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Pre-meeting (</a:t>
            </a:r>
            <a:r>
              <a:rPr lang="en-GB" sz="800" kern="0" noProof="0" dirty="0">
                <a:solidFill>
                  <a:srgbClr val="FFFFFF"/>
                </a:solidFill>
                <a:latin typeface="微软雅黑" panose="020B0503020204020204" pitchFamily="34" charset="-122"/>
                <a:ea typeface="微软雅黑" panose="020B0503020204020204" pitchFamily="34" charset="-122"/>
              </a:rPr>
              <a:t>August</a:t>
            </a: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 </a:t>
            </a:r>
            <a:r>
              <a:rPr lang="en-GB" sz="800" kern="0" noProof="0" dirty="0">
                <a:solidFill>
                  <a:srgbClr val="FFFFFF"/>
                </a:solidFill>
                <a:latin typeface="微软雅黑" panose="020B0503020204020204" pitchFamily="34" charset="-122"/>
                <a:ea typeface="微软雅黑" panose="020B0503020204020204" pitchFamily="34" charset="-122"/>
              </a:rPr>
              <a:t>14</a:t>
            </a: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~18) </a:t>
            </a:r>
          </a:p>
        </p:txBody>
      </p:sp>
      <p:sp>
        <p:nvSpPr>
          <p:cNvPr id="22" name="Rectangle 67">
            <a:extLst>
              <a:ext uri="{FF2B5EF4-FFF2-40B4-BE49-F238E27FC236}">
                <a16:creationId xmlns:a16="http://schemas.microsoft.com/office/drawing/2014/main" xmlns="" id="{61214404-3E99-431F-A1D1-0A44E2021497}"/>
              </a:ext>
            </a:extLst>
          </p:cNvPr>
          <p:cNvSpPr/>
          <p:nvPr/>
        </p:nvSpPr>
        <p:spPr>
          <a:xfrm>
            <a:off x="4719991" y="3224131"/>
            <a:ext cx="2773122" cy="360000"/>
          </a:xfrm>
          <a:prstGeom prst="rect">
            <a:avLst/>
          </a:prstGeom>
          <a:solidFill>
            <a:srgbClr val="000000"/>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1</a:t>
            </a:r>
            <a:r>
              <a:rPr lang="en-GB" sz="800" kern="0" baseline="30000" dirty="0">
                <a:solidFill>
                  <a:srgbClr val="FFFFFF"/>
                </a:solidFill>
                <a:latin typeface="微软雅黑" panose="020B0503020204020204" pitchFamily="34" charset="-122"/>
                <a:ea typeface="微软雅黑" panose="020B0503020204020204" pitchFamily="34" charset="-122"/>
              </a:rPr>
              <a:t>st</a:t>
            </a:r>
            <a:r>
              <a:rPr lang="en-GB" sz="800" kern="0" dirty="0">
                <a:solidFill>
                  <a:srgbClr val="FFFFFF"/>
                </a:solidFill>
                <a:latin typeface="微软雅黑" panose="020B0503020204020204" pitchFamily="34" charset="-122"/>
                <a:ea typeface="微软雅黑" panose="020B0503020204020204" pitchFamily="34" charset="-122"/>
              </a:rPr>
              <a:t> round (</a:t>
            </a:r>
            <a:r>
              <a:rPr lang="en-US" sz="800" kern="0" dirty="0">
                <a:solidFill>
                  <a:srgbClr val="FFFFFF"/>
                </a:solidFill>
                <a:latin typeface="微软雅黑" panose="020B0503020204020204" pitchFamily="34" charset="-122"/>
                <a:ea typeface="微软雅黑" panose="020B0503020204020204" pitchFamily="34" charset="-122"/>
              </a:rPr>
              <a:t>August</a:t>
            </a:r>
            <a:r>
              <a:rPr lang="en-GB" sz="800" kern="0" dirty="0">
                <a:solidFill>
                  <a:srgbClr val="FFFFFF"/>
                </a:solidFill>
                <a:latin typeface="微软雅黑" panose="020B0503020204020204" pitchFamily="34" charset="-122"/>
                <a:ea typeface="微软雅黑" panose="020B0503020204020204" pitchFamily="34" charset="-122"/>
              </a:rPr>
              <a:t> 21~August 24)</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3" name="Rectangle 67">
            <a:extLst>
              <a:ext uri="{FF2B5EF4-FFF2-40B4-BE49-F238E27FC236}">
                <a16:creationId xmlns:a16="http://schemas.microsoft.com/office/drawing/2014/main" xmlns="" id="{61214404-3E99-431F-A1D1-0A44E2021497}"/>
              </a:ext>
            </a:extLst>
          </p:cNvPr>
          <p:cNvSpPr/>
          <p:nvPr/>
        </p:nvSpPr>
        <p:spPr>
          <a:xfrm>
            <a:off x="9191936" y="3224131"/>
            <a:ext cx="2962208" cy="360000"/>
          </a:xfrm>
          <a:prstGeom prst="rect">
            <a:avLst/>
          </a:prstGeom>
          <a:solidFill>
            <a:srgbClr val="124191"/>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Post-meeting process</a:t>
            </a:r>
            <a:r>
              <a:rPr lang="en-GB" sz="800" kern="0" noProof="0" dirty="0">
                <a:solidFill>
                  <a:srgbClr val="FFFFFF"/>
                </a:solidFill>
                <a:latin typeface="微软雅黑" panose="020B0503020204020204" pitchFamily="34" charset="-122"/>
                <a:ea typeface="微软雅黑" panose="020B0503020204020204" pitchFamily="34" charset="-122"/>
              </a:rPr>
              <a:t> ( August </a:t>
            </a:r>
            <a:r>
              <a:rPr lang="en-GB" sz="800" kern="0" dirty="0">
                <a:solidFill>
                  <a:srgbClr val="FFFFFF"/>
                </a:solidFill>
                <a:latin typeface="微软雅黑" panose="020B0503020204020204" pitchFamily="34" charset="-122"/>
                <a:ea typeface="微软雅黑" panose="020B0503020204020204" pitchFamily="34" charset="-122"/>
              </a:rPr>
              <a:t>28</a:t>
            </a:r>
            <a:r>
              <a:rPr lang="en-GB" sz="800" kern="0" noProof="0" dirty="0">
                <a:solidFill>
                  <a:srgbClr val="FFFFFF"/>
                </a:solidFill>
                <a:latin typeface="微软雅黑" panose="020B0503020204020204" pitchFamily="34" charset="-122"/>
                <a:ea typeface="微软雅黑" panose="020B0503020204020204" pitchFamily="34" charset="-122"/>
              </a:rPr>
              <a:t>~31)</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4" name="Rectangle 67">
            <a:extLst>
              <a:ext uri="{FF2B5EF4-FFF2-40B4-BE49-F238E27FC236}">
                <a16:creationId xmlns:a16="http://schemas.microsoft.com/office/drawing/2014/main" xmlns="" id="{61214404-3E99-431F-A1D1-0A44E2021497}"/>
              </a:ext>
            </a:extLst>
          </p:cNvPr>
          <p:cNvSpPr/>
          <p:nvPr/>
        </p:nvSpPr>
        <p:spPr>
          <a:xfrm>
            <a:off x="8446638" y="3224131"/>
            <a:ext cx="720000" cy="360000"/>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5" name="Rectangle 77">
            <a:extLst>
              <a:ext uri="{FF2B5EF4-FFF2-40B4-BE49-F238E27FC236}">
                <a16:creationId xmlns:a16="http://schemas.microsoft.com/office/drawing/2014/main" xmlns="" id="{18560DB6-8070-4A8A-B9C8-2CBC509A9ECA}"/>
              </a:ext>
            </a:extLst>
          </p:cNvPr>
          <p:cNvSpPr/>
          <p:nvPr/>
        </p:nvSpPr>
        <p:spPr>
          <a:xfrm>
            <a:off x="24804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6" name="Rectangle 77">
            <a:extLst>
              <a:ext uri="{FF2B5EF4-FFF2-40B4-BE49-F238E27FC236}">
                <a16:creationId xmlns:a16="http://schemas.microsoft.com/office/drawing/2014/main" xmlns="" id="{18560DB6-8070-4A8A-B9C8-2CBC509A9ECA}"/>
              </a:ext>
            </a:extLst>
          </p:cNvPr>
          <p:cNvSpPr/>
          <p:nvPr/>
        </p:nvSpPr>
        <p:spPr>
          <a:xfrm>
            <a:off x="173869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7" name="Rectangle 77">
            <a:extLst>
              <a:ext uri="{FF2B5EF4-FFF2-40B4-BE49-F238E27FC236}">
                <a16:creationId xmlns:a16="http://schemas.microsoft.com/office/drawing/2014/main" xmlns="" id="{18560DB6-8070-4A8A-B9C8-2CBC509A9ECA}"/>
              </a:ext>
            </a:extLst>
          </p:cNvPr>
          <p:cNvSpPr/>
          <p:nvPr/>
        </p:nvSpPr>
        <p:spPr>
          <a:xfrm>
            <a:off x="322934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Fri</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8" name="Rectangle 77">
            <a:extLst>
              <a:ext uri="{FF2B5EF4-FFF2-40B4-BE49-F238E27FC236}">
                <a16:creationId xmlns:a16="http://schemas.microsoft.com/office/drawing/2014/main" xmlns="" id="{18560DB6-8070-4A8A-B9C8-2CBC509A9ECA}"/>
              </a:ext>
            </a:extLst>
          </p:cNvPr>
          <p:cNvSpPr/>
          <p:nvPr/>
        </p:nvSpPr>
        <p:spPr>
          <a:xfrm>
            <a:off x="11427910"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sz="800" kern="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9" name="Rectangle 67">
            <a:extLst>
              <a:ext uri="{FF2B5EF4-FFF2-40B4-BE49-F238E27FC236}">
                <a16:creationId xmlns:a16="http://schemas.microsoft.com/office/drawing/2014/main" xmlns="" id="{61214404-3E99-431F-A1D1-0A44E2021497}"/>
              </a:ext>
            </a:extLst>
          </p:cNvPr>
          <p:cNvSpPr/>
          <p:nvPr/>
        </p:nvSpPr>
        <p:spPr>
          <a:xfrm>
            <a:off x="3971478" y="3222625"/>
            <a:ext cx="720000" cy="360000"/>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54" name="Rectangle: Rounded Corners 201">
            <a:extLst>
              <a:ext uri="{FF2B5EF4-FFF2-40B4-BE49-F238E27FC236}">
                <a16:creationId xmlns:a16="http://schemas.microsoft.com/office/drawing/2014/main" xmlns="" id="{B6CDA6FF-6740-49E7-B14C-1831ED62E0F8}"/>
              </a:ext>
            </a:extLst>
          </p:cNvPr>
          <p:cNvSpPr/>
          <p:nvPr/>
        </p:nvSpPr>
        <p:spPr>
          <a:xfrm>
            <a:off x="255175"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Moderator assignment before Mon</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5" name="Rectangle: Rounded Corners 201">
            <a:extLst>
              <a:ext uri="{FF2B5EF4-FFF2-40B4-BE49-F238E27FC236}">
                <a16:creationId xmlns:a16="http://schemas.microsoft.com/office/drawing/2014/main" xmlns="" id="{B6CDA6FF-6740-49E7-B14C-1831ED62E0F8}"/>
              </a:ext>
            </a:extLst>
          </p:cNvPr>
          <p:cNvSpPr/>
          <p:nvPr/>
        </p:nvSpPr>
        <p:spPr>
          <a:xfrm>
            <a:off x="67165" y="391648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err="1">
                <a:ln>
                  <a:noFill/>
                </a:ln>
                <a:solidFill>
                  <a:srgbClr val="FFFFFF"/>
                </a:solidFill>
                <a:effectLst/>
                <a:uLnTx/>
                <a:uFillTx/>
                <a:latin typeface="+mj-ea"/>
                <a:ea typeface="+mj-ea"/>
                <a:cs typeface="+mn-cs"/>
              </a:rPr>
              <a:t>Tdoc</a:t>
            </a:r>
            <a:r>
              <a:rPr kumimoji="0" lang="en-US" sz="800" b="1" i="0" u="none" strike="noStrike" kern="0" cap="none" spc="0" normalizeH="0" baseline="0" noProof="0" dirty="0">
                <a:ln>
                  <a:noFill/>
                </a:ln>
                <a:solidFill>
                  <a:srgbClr val="FFFFFF"/>
                </a:solidFill>
                <a:effectLst/>
                <a:uLnTx/>
                <a:uFillTx/>
                <a:latin typeface="+mj-ea"/>
                <a:ea typeface="+mj-ea"/>
                <a:cs typeface="+mn-cs"/>
              </a:rPr>
              <a:t> number</a:t>
            </a:r>
            <a:r>
              <a:rPr kumimoji="0" lang="en-US" sz="800" b="1" i="0" u="none" strike="noStrike" kern="0" cap="none" spc="0" normalizeH="0" noProof="0" dirty="0">
                <a:ln>
                  <a:noFill/>
                </a:ln>
                <a:solidFill>
                  <a:srgbClr val="FFFFFF"/>
                </a:solidFill>
                <a:effectLst/>
                <a:uLnTx/>
                <a:uFillTx/>
                <a:latin typeface="+mj-ea"/>
                <a:ea typeface="+mj-ea"/>
                <a:cs typeface="+mn-cs"/>
              </a:rPr>
              <a:t> request &amp; submission </a:t>
            </a:r>
            <a:r>
              <a:rPr lang="en-US" sz="800" b="1" kern="0" noProof="0" dirty="0">
                <a:solidFill>
                  <a:schemeClr val="bg1"/>
                </a:solidFill>
                <a:latin typeface="+mj-ea"/>
                <a:ea typeface="+mj-ea"/>
                <a:cs typeface="+mn-cs"/>
              </a:rPr>
              <a:t>August 11</a:t>
            </a:r>
            <a:r>
              <a:rPr lang="en-US" sz="800" b="1" kern="0" baseline="30000" noProof="0" dirty="0">
                <a:solidFill>
                  <a:schemeClr val="bg1"/>
                </a:solidFill>
                <a:latin typeface="+mj-ea"/>
                <a:ea typeface="+mj-ea"/>
                <a:cs typeface="+mn-cs"/>
              </a:rPr>
              <a:t>th</a:t>
            </a:r>
            <a:r>
              <a:rPr lang="en-US" sz="800" b="1" kern="0" noProof="0" dirty="0">
                <a:solidFill>
                  <a:schemeClr val="bg1"/>
                </a:solidFill>
                <a:latin typeface="+mj-ea"/>
                <a:ea typeface="+mj-ea"/>
                <a:cs typeface="+mn-cs"/>
              </a:rPr>
              <a:t> </a:t>
            </a:r>
            <a:r>
              <a:rPr lang="en-US" sz="800" b="1" kern="0" dirty="0">
                <a:solidFill>
                  <a:srgbClr val="FF3300"/>
                </a:solidFill>
                <a:latin typeface="+mj-ea"/>
                <a:ea typeface="+mj-ea"/>
                <a:cs typeface="+mn-cs"/>
              </a:rPr>
              <a:t> </a:t>
            </a:r>
            <a:endParaRPr kumimoji="0" lang="en-US" sz="800" b="1" i="0" u="none" strike="noStrike" kern="0" cap="none" spc="0" normalizeH="0" baseline="0" noProof="0" dirty="0">
              <a:ln>
                <a:noFill/>
              </a:ln>
              <a:solidFill>
                <a:srgbClr val="FF3300"/>
              </a:solidFill>
              <a:effectLst/>
              <a:uLnTx/>
              <a:uFillTx/>
              <a:latin typeface="+mj-ea"/>
              <a:ea typeface="+mj-ea"/>
              <a:cs typeface="+mn-cs"/>
            </a:endParaRPr>
          </a:p>
        </p:txBody>
      </p:sp>
      <p:sp>
        <p:nvSpPr>
          <p:cNvPr id="56" name="Rectangle: Rounded Corners 201">
            <a:extLst>
              <a:ext uri="{FF2B5EF4-FFF2-40B4-BE49-F238E27FC236}">
                <a16:creationId xmlns:a16="http://schemas.microsoft.com/office/drawing/2014/main" xmlns="" id="{B6CDA6FF-6740-49E7-B14C-1831ED62E0F8}"/>
              </a:ext>
            </a:extLst>
          </p:cNvPr>
          <p:cNvSpPr/>
          <p:nvPr/>
        </p:nvSpPr>
        <p:spPr>
          <a:xfrm>
            <a:off x="255175" y="5570467"/>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FFFFFF"/>
                </a:solidFill>
                <a:effectLst/>
                <a:uLnTx/>
                <a:uFillTx/>
                <a:latin typeface="+mj-ea"/>
                <a:ea typeface="+mj-ea"/>
                <a:cs typeface="+mn-cs"/>
              </a:rPr>
              <a:t>Registration</a:t>
            </a:r>
          </a:p>
        </p:txBody>
      </p:sp>
      <p:sp>
        <p:nvSpPr>
          <p:cNvPr id="57" name="Rectangle: Rounded Corners 201">
            <a:extLst>
              <a:ext uri="{FF2B5EF4-FFF2-40B4-BE49-F238E27FC236}">
                <a16:creationId xmlns:a16="http://schemas.microsoft.com/office/drawing/2014/main" xmlns="" id="{B6CDA6FF-6740-49E7-B14C-1831ED62E0F8}"/>
              </a:ext>
            </a:extLst>
          </p:cNvPr>
          <p:cNvSpPr/>
          <p:nvPr/>
        </p:nvSpPr>
        <p:spPr>
          <a:xfrm>
            <a:off x="1738695" y="4601459"/>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noProof="0" dirty="0">
                <a:solidFill>
                  <a:srgbClr val="FFFFFF"/>
                </a:solidFill>
                <a:latin typeface="+mj-ea"/>
                <a:ea typeface="+mj-ea"/>
                <a:cs typeface="+mn-cs"/>
              </a:rPr>
              <a:t>Draft summary for topics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8" name="Rectangle: Rounded Corners 201">
            <a:extLst>
              <a:ext uri="{FF2B5EF4-FFF2-40B4-BE49-F238E27FC236}">
                <a16:creationId xmlns:a16="http://schemas.microsoft.com/office/drawing/2014/main" xmlns="" id="{B6CDA6FF-6740-49E7-B14C-1831ED62E0F8}"/>
              </a:ext>
            </a:extLst>
          </p:cNvPr>
          <p:cNvSpPr/>
          <p:nvPr/>
        </p:nvSpPr>
        <p:spPr>
          <a:xfrm>
            <a:off x="3229343" y="4601459"/>
            <a:ext cx="720000" cy="548674"/>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Formal </a:t>
            </a: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of </a:t>
            </a:r>
            <a:r>
              <a:rPr lang="en-US" sz="800" b="1" kern="0" noProof="0" dirty="0">
                <a:solidFill>
                  <a:srgbClr val="FFFFFF"/>
                </a:solidFill>
                <a:latin typeface="+mj-ea"/>
                <a:ea typeface="+mj-ea"/>
                <a:cs typeface="+mn-cs"/>
              </a:rPr>
              <a:t>summary submission by Saturday</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9" name="Rectangle: Rounded Corners 201">
            <a:extLst>
              <a:ext uri="{FF2B5EF4-FFF2-40B4-BE49-F238E27FC236}">
                <a16:creationId xmlns:a16="http://schemas.microsoft.com/office/drawing/2014/main" xmlns="" id="{B6CDA6FF-6740-49E7-B14C-1831ED62E0F8}"/>
              </a:ext>
            </a:extLst>
          </p:cNvPr>
          <p:cNvSpPr/>
          <p:nvPr/>
        </p:nvSpPr>
        <p:spPr>
          <a:xfrm>
            <a:off x="2484019"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Summary review &amp; comments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0" name="Rectangle: Rounded Corners 201">
            <a:extLst>
              <a:ext uri="{FF2B5EF4-FFF2-40B4-BE49-F238E27FC236}">
                <a16:creationId xmlns:a16="http://schemas.microsoft.com/office/drawing/2014/main" xmlns="" id="{B6CDA6FF-6740-49E7-B14C-1831ED62E0F8}"/>
              </a:ext>
            </a:extLst>
          </p:cNvPr>
          <p:cNvSpPr/>
          <p:nvPr/>
        </p:nvSpPr>
        <p:spPr>
          <a:xfrm>
            <a:off x="1738695" y="5207327"/>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Initial list for block approval for basket</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1" name="Rectangle: Rounded Corners 201">
            <a:extLst>
              <a:ext uri="{FF2B5EF4-FFF2-40B4-BE49-F238E27FC236}">
                <a16:creationId xmlns:a16="http://schemas.microsoft.com/office/drawing/2014/main" xmlns="" id="{B6CDA6FF-6740-49E7-B14C-1831ED62E0F8}"/>
              </a:ext>
            </a:extLst>
          </p:cNvPr>
          <p:cNvSpPr/>
          <p:nvPr/>
        </p:nvSpPr>
        <p:spPr>
          <a:xfrm>
            <a:off x="3229343" y="5207327"/>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Deadline for flag for block  approval</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2" name="Rectangle: Rounded Corners 201">
            <a:extLst>
              <a:ext uri="{FF2B5EF4-FFF2-40B4-BE49-F238E27FC236}">
                <a16:creationId xmlns:a16="http://schemas.microsoft.com/office/drawing/2014/main" xmlns="" id="{B6CDA6FF-6740-49E7-B14C-1831ED62E0F8}"/>
              </a:ext>
            </a:extLst>
          </p:cNvPr>
          <p:cNvSpPr/>
          <p:nvPr/>
        </p:nvSpPr>
        <p:spPr>
          <a:xfrm>
            <a:off x="4719991" y="5207327"/>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updated list for block approval</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3" name="Rectangle: Rounded Corners 201">
            <a:extLst>
              <a:ext uri="{FF2B5EF4-FFF2-40B4-BE49-F238E27FC236}">
                <a16:creationId xmlns:a16="http://schemas.microsoft.com/office/drawing/2014/main" xmlns="" id="{B6CDA6FF-6740-49E7-B14C-1831ED62E0F8}"/>
              </a:ext>
            </a:extLst>
          </p:cNvPr>
          <p:cNvSpPr/>
          <p:nvPr/>
        </p:nvSpPr>
        <p:spPr>
          <a:xfrm>
            <a:off x="5676429" y="5775537"/>
            <a:ext cx="1788420" cy="474429"/>
          </a:xfrm>
          <a:prstGeom prst="roundRect">
            <a:avLst>
              <a:gd name="adj" fmla="val 11677"/>
            </a:avLst>
          </a:prstGeom>
          <a:gradFill flip="none" rotWithShape="1">
            <a:gsLst>
              <a:gs pos="37000">
                <a:srgbClr val="C00000"/>
              </a:gs>
              <a:gs pos="0">
                <a:srgbClr val="C00000"/>
              </a:gs>
              <a:gs pos="77000">
                <a:schemeClr val="accent2">
                  <a:lumMod val="60000"/>
                  <a:lumOff val="40000"/>
                </a:schemeClr>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Update of meeting notes per day</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allocation </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4" name="Rectangle: Rounded Corners 201">
            <a:extLst>
              <a:ext uri="{FF2B5EF4-FFF2-40B4-BE49-F238E27FC236}">
                <a16:creationId xmlns:a16="http://schemas.microsoft.com/office/drawing/2014/main" xmlns="" id="{B6CDA6FF-6740-49E7-B14C-1831ED62E0F8}"/>
              </a:ext>
            </a:extLst>
          </p:cNvPr>
          <p:cNvSpPr/>
          <p:nvPr/>
        </p:nvSpPr>
        <p:spPr>
          <a:xfrm>
            <a:off x="5659510" y="3916489"/>
            <a:ext cx="1788420" cy="474429"/>
          </a:xfrm>
          <a:prstGeom prst="roundRect">
            <a:avLst>
              <a:gd name="adj" fmla="val 11677"/>
            </a:avLst>
          </a:prstGeom>
          <a:gradFill flip="none" rotWithShape="1">
            <a:gsLst>
              <a:gs pos="55000">
                <a:srgbClr val="1E9657"/>
              </a:gs>
              <a:gs pos="0">
                <a:srgbClr val="1E9657"/>
              </a:gs>
              <a:gs pos="65000">
                <a:srgbClr val="92D050"/>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WF/CR template</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Draft TS/TR</a:t>
            </a:r>
          </a:p>
        </p:txBody>
      </p:sp>
      <p:sp>
        <p:nvSpPr>
          <p:cNvPr id="65" name="Rectangle: Rounded Corners 201">
            <a:extLst>
              <a:ext uri="{FF2B5EF4-FFF2-40B4-BE49-F238E27FC236}">
                <a16:creationId xmlns:a16="http://schemas.microsoft.com/office/drawing/2014/main" xmlns="" id="{B6CDA6FF-6740-49E7-B14C-1831ED62E0F8}"/>
              </a:ext>
            </a:extLst>
          </p:cNvPr>
          <p:cNvSpPr/>
          <p:nvPr/>
        </p:nvSpPr>
        <p:spPr>
          <a:xfrm>
            <a:off x="7696717" y="5560943"/>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Check-in</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6" name="Rectangle: Rounded Corners 201">
            <a:extLst>
              <a:ext uri="{FF2B5EF4-FFF2-40B4-BE49-F238E27FC236}">
                <a16:creationId xmlns:a16="http://schemas.microsoft.com/office/drawing/2014/main" xmlns="" id="{B6CDA6FF-6740-49E7-B14C-1831ED62E0F8}"/>
              </a:ext>
            </a:extLst>
          </p:cNvPr>
          <p:cNvSpPr/>
          <p:nvPr/>
        </p:nvSpPr>
        <p:spPr>
          <a:xfrm>
            <a:off x="5679526" y="4567274"/>
            <a:ext cx="1788420" cy="988771"/>
          </a:xfrm>
          <a:prstGeom prst="roundRect">
            <a:avLst>
              <a:gd name="adj" fmla="val 11677"/>
            </a:avLst>
          </a:prstGeom>
          <a:gradFill flip="none" rotWithShape="1">
            <a:gsLst>
              <a:gs pos="55000">
                <a:srgbClr val="1E9657"/>
              </a:gs>
              <a:gs pos="0">
                <a:srgbClr val="1E9657"/>
              </a:gs>
              <a:gs pos="66000">
                <a:srgbClr val="92D050"/>
              </a:gs>
              <a:gs pos="100000">
                <a:schemeClr val="bg1"/>
              </a:gs>
            </a:gsLst>
            <a:path path="circle">
              <a:fillToRect l="50000" t="50000" r="50000" b="50000"/>
            </a:path>
            <a:tileRect/>
          </a:gradFill>
          <a:ln w="9525" cap="flat" cmpd="sng" algn="ctr">
            <a:solidFill>
              <a:schemeClr val="bg1"/>
            </a:solid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Online discussions &amp;</a:t>
            </a:r>
          </a:p>
          <a:p>
            <a:pPr marL="0" marR="0" lvl="0" indent="0" algn="ctr" defTabSz="514299" eaLnBrk="1" fontAlgn="auto" latinLnBrk="0" hangingPunct="1">
              <a:lnSpc>
                <a:spcPct val="100000"/>
              </a:lnSpc>
              <a:spcBef>
                <a:spcPts val="0"/>
              </a:spcBef>
              <a:spcAft>
                <a:spcPts val="300"/>
              </a:spcAft>
              <a:buClrTx/>
              <a:buSzTx/>
              <a:buFontTx/>
              <a:buNone/>
              <a:tabLst/>
              <a:defRPr/>
            </a:pPr>
            <a:r>
              <a:rPr lang="en-US" sz="800" b="1" kern="0" dirty="0">
                <a:solidFill>
                  <a:srgbClr val="FFFFFF"/>
                </a:solidFill>
                <a:latin typeface="+mj-ea"/>
                <a:ea typeface="+mj-ea"/>
                <a:cs typeface="+mn-cs"/>
              </a:rPr>
              <a:t>GTW conference call</a:t>
            </a:r>
          </a:p>
          <a:p>
            <a:pPr marL="0" marR="0" lvl="0" indent="0" algn="ctr" defTabSz="514299" eaLnBrk="1" fontAlgn="auto" latinLnBrk="0" hangingPunct="1">
              <a:lnSpc>
                <a:spcPct val="100000"/>
              </a:lnSpc>
              <a:spcBef>
                <a:spcPts val="0"/>
              </a:spcBef>
              <a:spcAft>
                <a:spcPts val="300"/>
              </a:spcAft>
              <a:buClrTx/>
              <a:buSzTx/>
              <a:buFontTx/>
              <a:buNone/>
              <a:tabLst/>
              <a:defRPr/>
            </a:pPr>
            <a:r>
              <a:rPr lang="en-US" sz="800" b="1" kern="0" dirty="0">
                <a:solidFill>
                  <a:srgbClr val="FFFFFF"/>
                </a:solidFill>
                <a:latin typeface="+mj-ea"/>
                <a:ea typeface="+mj-ea"/>
                <a:cs typeface="+mn-cs"/>
              </a:rPr>
              <a:t>TOHRU</a:t>
            </a:r>
          </a:p>
          <a:p>
            <a:pPr algn="ctr" defTabSz="514299" eaLnBrk="1" fontAlgn="auto" hangingPunct="1">
              <a:spcBef>
                <a:spcPts val="0"/>
              </a:spcBef>
              <a:spcAft>
                <a:spcPts val="300"/>
              </a:spcAft>
              <a:defRPr/>
            </a:pP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request (</a:t>
            </a:r>
            <a:r>
              <a:rPr lang="en-US" sz="800" b="1" kern="0" dirty="0" err="1">
                <a:solidFill>
                  <a:srgbClr val="FFFFFF"/>
                </a:solidFill>
                <a:latin typeface="+mj-ea"/>
                <a:ea typeface="+mj-ea"/>
                <a:cs typeface="+mn-cs"/>
              </a:rPr>
              <a:t>new&amp;revision</a:t>
            </a:r>
            <a:r>
              <a:rPr lang="en-US" sz="800" b="1" kern="0" dirty="0">
                <a:solidFill>
                  <a:srgbClr val="FFFFFF"/>
                </a:solidFill>
                <a:latin typeface="+mj-ea"/>
                <a:ea typeface="+mj-ea"/>
                <a:cs typeface="+mn-cs"/>
              </a:rPr>
              <a:t>)</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Upload </a:t>
            </a:r>
            <a:r>
              <a:rPr lang="en-US" sz="800" b="1" kern="0" dirty="0" err="1">
                <a:solidFill>
                  <a:srgbClr val="FFFFFF"/>
                </a:solidFill>
                <a:latin typeface="+mj-ea"/>
                <a:ea typeface="+mj-ea"/>
                <a:cs typeface="+mn-cs"/>
              </a:rPr>
              <a:t>tdocs</a:t>
            </a:r>
            <a:r>
              <a:rPr lang="en-US" sz="800" b="1" kern="0" dirty="0">
                <a:solidFill>
                  <a:srgbClr val="FFFFFF"/>
                </a:solidFill>
                <a:latin typeface="+mj-ea"/>
                <a:ea typeface="+mj-ea"/>
                <a:cs typeface="+mn-cs"/>
              </a:rPr>
              <a:t> (10.10.10.10) </a:t>
            </a:r>
            <a:r>
              <a:rPr lang="en-US" altLang="zh-CN" sz="800" b="1" kern="0" dirty="0">
                <a:solidFill>
                  <a:srgbClr val="FFFFFF"/>
                </a:solidFill>
                <a:latin typeface="+mj-ea"/>
                <a:ea typeface="+mj-ea"/>
                <a:cs typeface="+mn-cs"/>
              </a:rPr>
              <a:t>&amp; </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How to access contributions</a:t>
            </a:r>
          </a:p>
        </p:txBody>
      </p:sp>
      <p:sp>
        <p:nvSpPr>
          <p:cNvPr id="67" name="Rectangle: Rounded Corners 201">
            <a:extLst>
              <a:ext uri="{FF2B5EF4-FFF2-40B4-BE49-F238E27FC236}">
                <a16:creationId xmlns:a16="http://schemas.microsoft.com/office/drawing/2014/main" xmlns="" id="{B6CDA6FF-6740-49E7-B14C-1831ED62E0F8}"/>
              </a:ext>
            </a:extLst>
          </p:cNvPr>
          <p:cNvSpPr/>
          <p:nvPr/>
        </p:nvSpPr>
        <p:spPr>
          <a:xfrm>
            <a:off x="3979184" y="5770085"/>
            <a:ext cx="720000" cy="565437"/>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Meeting schedule &amp; Ad hoc chair assignment</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8" name="Rectangle 67">
            <a:extLst>
              <a:ext uri="{FF2B5EF4-FFF2-40B4-BE49-F238E27FC236}">
                <a16:creationId xmlns:a16="http://schemas.microsoft.com/office/drawing/2014/main" xmlns="" id="{61214404-3E99-431F-A1D1-0A44E2021497}"/>
              </a:ext>
            </a:extLst>
          </p:cNvPr>
          <p:cNvSpPr/>
          <p:nvPr/>
        </p:nvSpPr>
        <p:spPr>
          <a:xfrm>
            <a:off x="7507681" y="3224131"/>
            <a:ext cx="913606" cy="360000"/>
          </a:xfrm>
          <a:prstGeom prst="rect">
            <a:avLst/>
          </a:prstGeom>
          <a:solidFill>
            <a:srgbClr val="000000"/>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2</a:t>
            </a:r>
            <a:r>
              <a:rPr lang="en-GB" sz="800" kern="0" baseline="30000" dirty="0">
                <a:solidFill>
                  <a:srgbClr val="FFFFFF"/>
                </a:solidFill>
                <a:latin typeface="微软雅黑" panose="020B0503020204020204" pitchFamily="34" charset="-122"/>
                <a:ea typeface="微软雅黑" panose="020B0503020204020204" pitchFamily="34" charset="-122"/>
              </a:rPr>
              <a:t>nd</a:t>
            </a:r>
            <a:r>
              <a:rPr lang="en-GB" sz="800" kern="0" dirty="0">
                <a:solidFill>
                  <a:srgbClr val="FFFFFF"/>
                </a:solidFill>
                <a:latin typeface="微软雅黑" panose="020B0503020204020204" pitchFamily="34" charset="-122"/>
                <a:ea typeface="微软雅黑" panose="020B0503020204020204" pitchFamily="34" charset="-122"/>
              </a:rPr>
              <a:t> round (</a:t>
            </a:r>
            <a:r>
              <a:rPr lang="en-US" sz="800" kern="0" dirty="0">
                <a:solidFill>
                  <a:srgbClr val="FFFFFF"/>
                </a:solidFill>
                <a:latin typeface="微软雅黑" panose="020B0503020204020204" pitchFamily="34" charset="-122"/>
                <a:ea typeface="微软雅黑" panose="020B0503020204020204" pitchFamily="34" charset="-122"/>
              </a:rPr>
              <a:t>August 24</a:t>
            </a:r>
            <a:r>
              <a:rPr lang="en-GB" sz="800" kern="0" dirty="0">
                <a:solidFill>
                  <a:srgbClr val="FFFFFF"/>
                </a:solidFill>
                <a:latin typeface="微软雅黑" panose="020B0503020204020204" pitchFamily="34" charset="-122"/>
                <a:ea typeface="微软雅黑" panose="020B0503020204020204" pitchFamily="34" charset="-122"/>
              </a:rPr>
              <a:t>~25)</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69" name="Rectangle: Rounded Corners 201">
            <a:extLst>
              <a:ext uri="{FF2B5EF4-FFF2-40B4-BE49-F238E27FC236}">
                <a16:creationId xmlns:a16="http://schemas.microsoft.com/office/drawing/2014/main" xmlns="" id="{B6CDA6FF-6740-49E7-B14C-1831ED62E0F8}"/>
              </a:ext>
            </a:extLst>
          </p:cNvPr>
          <p:cNvSpPr/>
          <p:nvPr/>
        </p:nvSpPr>
        <p:spPr>
          <a:xfrm>
            <a:off x="9177146"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List of email threads for post-meeting </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1" name="Rectangle: Rounded Corners 201">
            <a:extLst>
              <a:ext uri="{FF2B5EF4-FFF2-40B4-BE49-F238E27FC236}">
                <a16:creationId xmlns:a16="http://schemas.microsoft.com/office/drawing/2014/main" xmlns="" id="{B6CDA6FF-6740-49E7-B14C-1831ED62E0F8}"/>
              </a:ext>
            </a:extLst>
          </p:cNvPr>
          <p:cNvSpPr/>
          <p:nvPr/>
        </p:nvSpPr>
        <p:spPr>
          <a:xfrm>
            <a:off x="9938797"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Submission of </a:t>
            </a: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of post-meeting</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2" name="Rectangle: Rounded Corners 201">
            <a:extLst>
              <a:ext uri="{FF2B5EF4-FFF2-40B4-BE49-F238E27FC236}">
                <a16:creationId xmlns:a16="http://schemas.microsoft.com/office/drawing/2014/main" xmlns="" id="{B6CDA6FF-6740-49E7-B14C-1831ED62E0F8}"/>
              </a:ext>
            </a:extLst>
          </p:cNvPr>
          <p:cNvSpPr/>
          <p:nvPr/>
        </p:nvSpPr>
        <p:spPr>
          <a:xfrm>
            <a:off x="10673040"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Comments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3" name="Rectangle: Rounded Corners 201">
            <a:extLst>
              <a:ext uri="{FF2B5EF4-FFF2-40B4-BE49-F238E27FC236}">
                <a16:creationId xmlns:a16="http://schemas.microsoft.com/office/drawing/2014/main" xmlns="" id="{B6CDA6FF-6740-49E7-B14C-1831ED62E0F8}"/>
              </a:ext>
            </a:extLst>
          </p:cNvPr>
          <p:cNvSpPr/>
          <p:nvPr/>
        </p:nvSpPr>
        <p:spPr>
          <a:xfrm>
            <a:off x="11427910"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Approve </a:t>
            </a:r>
            <a:r>
              <a:rPr lang="en-US" sz="800" b="1" kern="0" dirty="0" err="1">
                <a:solidFill>
                  <a:srgbClr val="FFFFFF"/>
                </a:solidFill>
                <a:latin typeface="+mj-ea"/>
                <a:ea typeface="+mj-ea"/>
                <a:cs typeface="+mn-cs"/>
              </a:rPr>
              <a:t>tdocs</a:t>
            </a:r>
            <a:r>
              <a:rPr lang="en-US" sz="800" b="1" kern="0" dirty="0">
                <a:solidFill>
                  <a:srgbClr val="FFFFFF"/>
                </a:solidFill>
                <a:latin typeface="+mj-ea"/>
                <a:ea typeface="+mj-ea"/>
                <a:cs typeface="+mn-cs"/>
              </a:rPr>
              <a:t> for post-meeting</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5" name="Rectangle: Rounded Corners 201">
            <a:extLst>
              <a:ext uri="{FF2B5EF4-FFF2-40B4-BE49-F238E27FC236}">
                <a16:creationId xmlns:a16="http://schemas.microsoft.com/office/drawing/2014/main" xmlns="" id="{B6CDA6FF-6740-49E7-B14C-1831ED62E0F8}"/>
              </a:ext>
            </a:extLst>
          </p:cNvPr>
          <p:cNvSpPr/>
          <p:nvPr/>
        </p:nvSpPr>
        <p:spPr>
          <a:xfrm>
            <a:off x="10359490" y="3916489"/>
            <a:ext cx="1410208" cy="474429"/>
          </a:xfrm>
          <a:prstGeom prst="roundRect">
            <a:avLst>
              <a:gd name="adj" fmla="val 11677"/>
            </a:avLst>
          </a:prstGeom>
          <a:gradFill flip="none" rotWithShape="1">
            <a:gsLst>
              <a:gs pos="37000">
                <a:srgbClr val="C00000"/>
              </a:gs>
              <a:gs pos="0">
                <a:srgbClr val="C00000"/>
              </a:gs>
              <a:gs pos="77000">
                <a:schemeClr val="accent2">
                  <a:lumMod val="60000"/>
                  <a:lumOff val="40000"/>
                </a:schemeClr>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Pre-RAN Action </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MCC 3GU parsing tool</a:t>
            </a:r>
          </a:p>
        </p:txBody>
      </p:sp>
      <p:sp>
        <p:nvSpPr>
          <p:cNvPr id="76" name="Rectangle: Rounded Corners 201">
            <a:extLst>
              <a:ext uri="{FF2B5EF4-FFF2-40B4-BE49-F238E27FC236}">
                <a16:creationId xmlns:a16="http://schemas.microsoft.com/office/drawing/2014/main" xmlns="" id="{B6CDA6FF-6740-49E7-B14C-1831ED62E0F8}"/>
              </a:ext>
            </a:extLst>
          </p:cNvPr>
          <p:cNvSpPr/>
          <p:nvPr/>
        </p:nvSpPr>
        <p:spPr>
          <a:xfrm>
            <a:off x="9603581" y="2895419"/>
            <a:ext cx="720000" cy="252000"/>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 chairs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7" name="Rectangle: Rounded Corners 201">
            <a:extLst>
              <a:ext uri="{FF2B5EF4-FFF2-40B4-BE49-F238E27FC236}">
                <a16:creationId xmlns:a16="http://schemas.microsoft.com/office/drawing/2014/main" xmlns="" id="{B6CDA6FF-6740-49E7-B14C-1831ED62E0F8}"/>
              </a:ext>
            </a:extLst>
          </p:cNvPr>
          <p:cNvSpPr/>
          <p:nvPr/>
        </p:nvSpPr>
        <p:spPr>
          <a:xfrm>
            <a:off x="10517057" y="2895419"/>
            <a:ext cx="720000" cy="252000"/>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 moderator</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8" name="Rectangle: Rounded Corners 201">
            <a:extLst>
              <a:ext uri="{FF2B5EF4-FFF2-40B4-BE49-F238E27FC236}">
                <a16:creationId xmlns:a16="http://schemas.microsoft.com/office/drawing/2014/main" xmlns="" id="{B6CDA6FF-6740-49E7-B14C-1831ED62E0F8}"/>
              </a:ext>
            </a:extLst>
          </p:cNvPr>
          <p:cNvSpPr/>
          <p:nvPr/>
        </p:nvSpPr>
        <p:spPr>
          <a:xfrm>
            <a:off x="11427910" y="2895419"/>
            <a:ext cx="720000" cy="2520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noProof="0" dirty="0">
                <a:solidFill>
                  <a:srgbClr val="FFFFFF"/>
                </a:solidFill>
                <a:latin typeface="+mj-ea"/>
                <a:ea typeface="+mj-ea"/>
                <a:cs typeface="+mn-cs"/>
              </a:rPr>
              <a:t>For delegates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83" name="文本框 82"/>
          <p:cNvSpPr txBox="1"/>
          <p:nvPr/>
        </p:nvSpPr>
        <p:spPr>
          <a:xfrm>
            <a:off x="1614104" y="4337804"/>
            <a:ext cx="2196435" cy="246221"/>
          </a:xfrm>
          <a:prstGeom prst="rect">
            <a:avLst/>
          </a:prstGeom>
          <a:noFill/>
        </p:spPr>
        <p:txBody>
          <a:bodyPr wrap="none" rtlCol="0">
            <a:spAutoFit/>
          </a:bodyPr>
          <a:lstStyle/>
          <a:p>
            <a:r>
              <a:rPr lang="en-US" sz="1000" b="1" dirty="0">
                <a:latin typeface="+mj-ea"/>
                <a:ea typeface="+mj-ea"/>
              </a:rPr>
              <a:t>Topic Moderator &amp; summary: slide #5</a:t>
            </a:r>
          </a:p>
        </p:txBody>
      </p:sp>
      <p:sp>
        <p:nvSpPr>
          <p:cNvPr id="84" name="文本框 83"/>
          <p:cNvSpPr txBox="1"/>
          <p:nvPr/>
        </p:nvSpPr>
        <p:spPr>
          <a:xfrm>
            <a:off x="1863818" y="5766643"/>
            <a:ext cx="2056973" cy="246221"/>
          </a:xfrm>
          <a:prstGeom prst="rect">
            <a:avLst/>
          </a:prstGeom>
          <a:noFill/>
        </p:spPr>
        <p:txBody>
          <a:bodyPr wrap="none" rtlCol="0">
            <a:spAutoFit/>
          </a:bodyPr>
          <a:lstStyle/>
          <a:p>
            <a:r>
              <a:rPr lang="en-US" sz="1000" b="1" dirty="0">
                <a:latin typeface="+mj-ea"/>
                <a:ea typeface="+mj-ea"/>
              </a:rPr>
              <a:t>Basket WIs Block approval: slide #6</a:t>
            </a:r>
          </a:p>
        </p:txBody>
      </p:sp>
      <p:sp>
        <p:nvSpPr>
          <p:cNvPr id="85" name="文本框 84"/>
          <p:cNvSpPr txBox="1"/>
          <p:nvPr/>
        </p:nvSpPr>
        <p:spPr>
          <a:xfrm>
            <a:off x="9906920" y="5132427"/>
            <a:ext cx="1864613" cy="246221"/>
          </a:xfrm>
          <a:prstGeom prst="rect">
            <a:avLst/>
          </a:prstGeom>
          <a:noFill/>
        </p:spPr>
        <p:txBody>
          <a:bodyPr wrap="none" rtlCol="0">
            <a:spAutoFit/>
          </a:bodyPr>
          <a:lstStyle/>
          <a:p>
            <a:r>
              <a:rPr lang="en-US" sz="1000" b="1" dirty="0">
                <a:latin typeface="+mj-ea"/>
                <a:ea typeface="+mj-ea"/>
              </a:rPr>
              <a:t>Post-meeting process: slide #14</a:t>
            </a:r>
          </a:p>
        </p:txBody>
      </p:sp>
      <p:sp>
        <p:nvSpPr>
          <p:cNvPr id="87" name="文本框 86"/>
          <p:cNvSpPr txBox="1"/>
          <p:nvPr/>
        </p:nvSpPr>
        <p:spPr>
          <a:xfrm>
            <a:off x="780585" y="3973708"/>
            <a:ext cx="721672" cy="246221"/>
          </a:xfrm>
          <a:prstGeom prst="rect">
            <a:avLst/>
          </a:prstGeom>
          <a:noFill/>
        </p:spPr>
        <p:txBody>
          <a:bodyPr wrap="none" rtlCol="0">
            <a:spAutoFit/>
          </a:bodyPr>
          <a:lstStyle/>
          <a:p>
            <a:r>
              <a:rPr lang="en-US" sz="1000" b="1" dirty="0">
                <a:latin typeface="+mj-ea"/>
                <a:ea typeface="+mj-ea"/>
              </a:rPr>
              <a:t>Slide #3/4</a:t>
            </a:r>
          </a:p>
        </p:txBody>
      </p:sp>
      <p:sp>
        <p:nvSpPr>
          <p:cNvPr id="88" name="文本框 87"/>
          <p:cNvSpPr txBox="1"/>
          <p:nvPr/>
        </p:nvSpPr>
        <p:spPr>
          <a:xfrm>
            <a:off x="7434785" y="4644982"/>
            <a:ext cx="601447" cy="246221"/>
          </a:xfrm>
          <a:prstGeom prst="rect">
            <a:avLst/>
          </a:prstGeom>
          <a:noFill/>
        </p:spPr>
        <p:txBody>
          <a:bodyPr wrap="none" rtlCol="0">
            <a:spAutoFit/>
          </a:bodyPr>
          <a:lstStyle/>
          <a:p>
            <a:r>
              <a:rPr lang="en-US" sz="1000" b="1" dirty="0">
                <a:latin typeface="+mj-ea"/>
                <a:ea typeface="+mj-ea"/>
              </a:rPr>
              <a:t>Slide #7</a:t>
            </a:r>
          </a:p>
        </p:txBody>
      </p:sp>
      <p:sp>
        <p:nvSpPr>
          <p:cNvPr id="89" name="文本框 88"/>
          <p:cNvSpPr txBox="1"/>
          <p:nvPr/>
        </p:nvSpPr>
        <p:spPr>
          <a:xfrm>
            <a:off x="7434785" y="4871908"/>
            <a:ext cx="667170" cy="246221"/>
          </a:xfrm>
          <a:prstGeom prst="rect">
            <a:avLst/>
          </a:prstGeom>
          <a:noFill/>
        </p:spPr>
        <p:txBody>
          <a:bodyPr wrap="none" rtlCol="0">
            <a:spAutoFit/>
          </a:bodyPr>
          <a:lstStyle/>
          <a:p>
            <a:r>
              <a:rPr lang="en-US" sz="1000" b="1" dirty="0">
                <a:latin typeface="+mj-ea"/>
                <a:ea typeface="+mj-ea"/>
              </a:rPr>
              <a:t>Slide #12</a:t>
            </a:r>
          </a:p>
        </p:txBody>
      </p:sp>
      <p:sp>
        <p:nvSpPr>
          <p:cNvPr id="90" name="文本框 89"/>
          <p:cNvSpPr txBox="1"/>
          <p:nvPr/>
        </p:nvSpPr>
        <p:spPr>
          <a:xfrm>
            <a:off x="7434785" y="5032701"/>
            <a:ext cx="601447" cy="246221"/>
          </a:xfrm>
          <a:prstGeom prst="rect">
            <a:avLst/>
          </a:prstGeom>
          <a:noFill/>
        </p:spPr>
        <p:txBody>
          <a:bodyPr wrap="none" rtlCol="0">
            <a:spAutoFit/>
          </a:bodyPr>
          <a:lstStyle/>
          <a:p>
            <a:r>
              <a:rPr lang="en-US" sz="1000" b="1" dirty="0">
                <a:latin typeface="+mj-ea"/>
                <a:ea typeface="+mj-ea"/>
              </a:rPr>
              <a:t>Slide #8</a:t>
            </a:r>
          </a:p>
        </p:txBody>
      </p:sp>
      <p:sp>
        <p:nvSpPr>
          <p:cNvPr id="91" name="文本框 90"/>
          <p:cNvSpPr txBox="1"/>
          <p:nvPr/>
        </p:nvSpPr>
        <p:spPr>
          <a:xfrm>
            <a:off x="7434785" y="3973708"/>
            <a:ext cx="601447" cy="246221"/>
          </a:xfrm>
          <a:prstGeom prst="rect">
            <a:avLst/>
          </a:prstGeom>
          <a:noFill/>
        </p:spPr>
        <p:txBody>
          <a:bodyPr wrap="none" rtlCol="0">
            <a:spAutoFit/>
          </a:bodyPr>
          <a:lstStyle/>
          <a:p>
            <a:r>
              <a:rPr lang="en-US" sz="1000" b="1" dirty="0">
                <a:latin typeface="+mj-ea"/>
                <a:ea typeface="+mj-ea"/>
              </a:rPr>
              <a:t>Slide #9</a:t>
            </a:r>
          </a:p>
        </p:txBody>
      </p:sp>
      <p:sp>
        <p:nvSpPr>
          <p:cNvPr id="92" name="文本框 91"/>
          <p:cNvSpPr txBox="1"/>
          <p:nvPr/>
        </p:nvSpPr>
        <p:spPr>
          <a:xfrm>
            <a:off x="7434785" y="4159016"/>
            <a:ext cx="853119" cy="246221"/>
          </a:xfrm>
          <a:prstGeom prst="rect">
            <a:avLst/>
          </a:prstGeom>
          <a:noFill/>
        </p:spPr>
        <p:txBody>
          <a:bodyPr wrap="none" rtlCol="0">
            <a:spAutoFit/>
          </a:bodyPr>
          <a:lstStyle/>
          <a:p>
            <a:r>
              <a:rPr lang="en-US" sz="1000" b="1" dirty="0">
                <a:latin typeface="+mj-ea"/>
                <a:ea typeface="+mj-ea"/>
              </a:rPr>
              <a:t>Slide #10/11</a:t>
            </a:r>
          </a:p>
        </p:txBody>
      </p:sp>
      <p:sp>
        <p:nvSpPr>
          <p:cNvPr id="93" name="文本框 92"/>
          <p:cNvSpPr txBox="1"/>
          <p:nvPr/>
        </p:nvSpPr>
        <p:spPr>
          <a:xfrm>
            <a:off x="9713619" y="3963635"/>
            <a:ext cx="667170" cy="246221"/>
          </a:xfrm>
          <a:prstGeom prst="rect">
            <a:avLst/>
          </a:prstGeom>
          <a:noFill/>
        </p:spPr>
        <p:txBody>
          <a:bodyPr wrap="none" rtlCol="0">
            <a:spAutoFit/>
          </a:bodyPr>
          <a:lstStyle/>
          <a:p>
            <a:r>
              <a:rPr lang="en-US" sz="1000" b="1" dirty="0">
                <a:latin typeface="+mj-ea"/>
                <a:ea typeface="+mj-ea"/>
              </a:rPr>
              <a:t>Slide #15</a:t>
            </a:r>
          </a:p>
        </p:txBody>
      </p:sp>
      <p:sp>
        <p:nvSpPr>
          <p:cNvPr id="94" name="文本框 93"/>
          <p:cNvSpPr txBox="1"/>
          <p:nvPr/>
        </p:nvSpPr>
        <p:spPr>
          <a:xfrm>
            <a:off x="938601" y="5681550"/>
            <a:ext cx="667170" cy="246221"/>
          </a:xfrm>
          <a:prstGeom prst="rect">
            <a:avLst/>
          </a:prstGeom>
          <a:noFill/>
        </p:spPr>
        <p:txBody>
          <a:bodyPr wrap="none" rtlCol="0">
            <a:spAutoFit/>
          </a:bodyPr>
          <a:lstStyle/>
          <a:p>
            <a:r>
              <a:rPr lang="en-US" sz="1000" b="1" dirty="0">
                <a:latin typeface="+mj-ea"/>
                <a:ea typeface="+mj-ea"/>
              </a:rPr>
              <a:t>Slide #13</a:t>
            </a:r>
          </a:p>
        </p:txBody>
      </p:sp>
      <p:sp>
        <p:nvSpPr>
          <p:cNvPr id="95" name="文本框 94"/>
          <p:cNvSpPr txBox="1"/>
          <p:nvPr/>
        </p:nvSpPr>
        <p:spPr>
          <a:xfrm>
            <a:off x="8385535" y="5679039"/>
            <a:ext cx="667170" cy="246221"/>
          </a:xfrm>
          <a:prstGeom prst="rect">
            <a:avLst/>
          </a:prstGeom>
          <a:noFill/>
        </p:spPr>
        <p:txBody>
          <a:bodyPr wrap="none" rtlCol="0">
            <a:spAutoFit/>
          </a:bodyPr>
          <a:lstStyle/>
          <a:p>
            <a:r>
              <a:rPr lang="en-US" sz="1000" b="1" dirty="0">
                <a:latin typeface="+mj-ea"/>
                <a:ea typeface="+mj-ea"/>
              </a:rPr>
              <a:t>Slide #13</a:t>
            </a:r>
          </a:p>
        </p:txBody>
      </p:sp>
      <p:sp>
        <p:nvSpPr>
          <p:cNvPr id="96" name="文本框 95"/>
          <p:cNvSpPr txBox="1"/>
          <p:nvPr/>
        </p:nvSpPr>
        <p:spPr>
          <a:xfrm>
            <a:off x="7375239" y="6052103"/>
            <a:ext cx="601447" cy="246221"/>
          </a:xfrm>
          <a:prstGeom prst="rect">
            <a:avLst/>
          </a:prstGeom>
          <a:noFill/>
        </p:spPr>
        <p:txBody>
          <a:bodyPr wrap="none" rtlCol="0">
            <a:spAutoFit/>
          </a:bodyPr>
          <a:lstStyle/>
          <a:p>
            <a:r>
              <a:rPr lang="en-US" sz="1000" b="1" dirty="0">
                <a:latin typeface="+mj-ea"/>
                <a:ea typeface="+mj-ea"/>
              </a:rPr>
              <a:t>Slide #8</a:t>
            </a:r>
          </a:p>
        </p:txBody>
      </p:sp>
      <p:sp>
        <p:nvSpPr>
          <p:cNvPr id="97" name="文本框 96"/>
          <p:cNvSpPr txBox="1"/>
          <p:nvPr/>
        </p:nvSpPr>
        <p:spPr>
          <a:xfrm>
            <a:off x="7436940" y="5258895"/>
            <a:ext cx="667170" cy="246221"/>
          </a:xfrm>
          <a:prstGeom prst="rect">
            <a:avLst/>
          </a:prstGeom>
          <a:noFill/>
        </p:spPr>
        <p:txBody>
          <a:bodyPr wrap="none" rtlCol="0">
            <a:spAutoFit/>
          </a:bodyPr>
          <a:lstStyle/>
          <a:p>
            <a:r>
              <a:rPr lang="en-US" sz="1000" b="1" dirty="0">
                <a:latin typeface="+mj-ea"/>
                <a:ea typeface="+mj-ea"/>
              </a:rPr>
              <a:t>Slide #17</a:t>
            </a:r>
          </a:p>
        </p:txBody>
      </p:sp>
      <p:sp>
        <p:nvSpPr>
          <p:cNvPr id="70" name="文本框 69"/>
          <p:cNvSpPr txBox="1"/>
          <p:nvPr/>
        </p:nvSpPr>
        <p:spPr>
          <a:xfrm>
            <a:off x="4733239" y="5853446"/>
            <a:ext cx="886362" cy="338554"/>
          </a:xfrm>
          <a:prstGeom prst="rect">
            <a:avLst/>
          </a:prstGeom>
          <a:noFill/>
        </p:spPr>
        <p:txBody>
          <a:bodyPr wrap="square" rtlCol="0">
            <a:spAutoFit/>
          </a:bodyPr>
          <a:lstStyle/>
          <a:p>
            <a:r>
              <a:rPr lang="en-US" sz="800" b="1" dirty="0">
                <a:latin typeface="+mj-ea"/>
                <a:ea typeface="+mj-ea"/>
              </a:rPr>
              <a:t>Provided before meeting</a:t>
            </a:r>
          </a:p>
        </p:txBody>
      </p:sp>
      <p:sp>
        <p:nvSpPr>
          <p:cNvPr id="74" name="Rectangle 67">
            <a:extLst>
              <a:ext uri="{FF2B5EF4-FFF2-40B4-BE49-F238E27FC236}">
                <a16:creationId xmlns:a16="http://schemas.microsoft.com/office/drawing/2014/main" xmlns="" id="{61214404-3E99-431F-A1D1-0A44E2021497}"/>
              </a:ext>
            </a:extLst>
          </p:cNvPr>
          <p:cNvSpPr/>
          <p:nvPr/>
        </p:nvSpPr>
        <p:spPr>
          <a:xfrm>
            <a:off x="4875915" y="6281847"/>
            <a:ext cx="3722103" cy="141787"/>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 (</a:t>
            </a:r>
            <a:r>
              <a:rPr lang="en-US" sz="800" kern="0" dirty="0">
                <a:solidFill>
                  <a:srgbClr val="FFFFFF"/>
                </a:solidFill>
                <a:latin typeface="微软雅黑" panose="020B0503020204020204" pitchFamily="34" charset="-122"/>
                <a:ea typeface="微软雅黑" panose="020B0503020204020204" pitchFamily="34" charset="-122"/>
              </a:rPr>
              <a:t>0:00 am ~ 7:00 am meeting venue Local time (UTC+9)</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2" name="文本框 81"/>
          <p:cNvSpPr txBox="1"/>
          <p:nvPr/>
        </p:nvSpPr>
        <p:spPr>
          <a:xfrm>
            <a:off x="6955963" y="6441542"/>
            <a:ext cx="2323072" cy="246221"/>
          </a:xfrm>
          <a:prstGeom prst="rect">
            <a:avLst/>
          </a:prstGeom>
          <a:noFill/>
        </p:spPr>
        <p:txBody>
          <a:bodyPr wrap="none" rtlCol="0">
            <a:spAutoFit/>
          </a:bodyPr>
          <a:lstStyle/>
          <a:p>
            <a:r>
              <a:rPr lang="en-US" sz="1000" b="1" dirty="0">
                <a:latin typeface="+mj-ea"/>
                <a:ea typeface="+mj-ea"/>
              </a:rPr>
              <a:t>No email are expected in RAN4 reflector</a:t>
            </a:r>
          </a:p>
        </p:txBody>
      </p:sp>
      <p:sp>
        <p:nvSpPr>
          <p:cNvPr id="86" name="文本框 85"/>
          <p:cNvSpPr txBox="1"/>
          <p:nvPr/>
        </p:nvSpPr>
        <p:spPr>
          <a:xfrm>
            <a:off x="780037" y="4116572"/>
            <a:ext cx="853119" cy="246221"/>
          </a:xfrm>
          <a:prstGeom prst="rect">
            <a:avLst/>
          </a:prstGeom>
          <a:noFill/>
        </p:spPr>
        <p:txBody>
          <a:bodyPr wrap="none" rtlCol="0">
            <a:spAutoFit/>
          </a:bodyPr>
          <a:lstStyle/>
          <a:p>
            <a:r>
              <a:rPr lang="en-US" sz="1000" b="1" dirty="0">
                <a:latin typeface="+mj-ea"/>
                <a:ea typeface="+mj-ea"/>
              </a:rPr>
              <a:t>Slide #18/21</a:t>
            </a:r>
          </a:p>
        </p:txBody>
      </p:sp>
      <p:sp>
        <p:nvSpPr>
          <p:cNvPr id="99" name="Rectangle: Rounded Corners 201">
            <a:extLst>
              <a:ext uri="{FF2B5EF4-FFF2-40B4-BE49-F238E27FC236}">
                <a16:creationId xmlns:a16="http://schemas.microsoft.com/office/drawing/2014/main" xmlns="" id="{B6CDA6FF-6740-49E7-B14C-1831ED62E0F8}"/>
              </a:ext>
            </a:extLst>
          </p:cNvPr>
          <p:cNvSpPr/>
          <p:nvPr/>
        </p:nvSpPr>
        <p:spPr>
          <a:xfrm>
            <a:off x="3955964" y="3870984"/>
            <a:ext cx="720000" cy="645951"/>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FFFFFF"/>
                </a:solidFill>
                <a:effectLst/>
                <a:uLnTx/>
                <a:uFillTx/>
                <a:latin typeface="+mj-ea"/>
                <a:ea typeface="+mj-ea"/>
                <a:cs typeface="+mn-cs"/>
              </a:rPr>
              <a:t>Chairs trigger </a:t>
            </a:r>
            <a:r>
              <a:rPr kumimoji="0" lang="en-US" sz="800" b="1" i="0" u="none" strike="noStrike" kern="0" cap="none" spc="0" normalizeH="0" baseline="0" noProof="0" dirty="0" err="1">
                <a:ln>
                  <a:noFill/>
                </a:ln>
                <a:solidFill>
                  <a:srgbClr val="FFFFFF"/>
                </a:solidFill>
                <a:effectLst/>
                <a:uLnTx/>
                <a:uFillTx/>
                <a:latin typeface="+mj-ea"/>
                <a:ea typeface="+mj-ea"/>
                <a:cs typeface="+mn-cs"/>
              </a:rPr>
              <a:t>nwm</a:t>
            </a:r>
            <a:r>
              <a:rPr kumimoji="0" lang="en-US" sz="800" b="1" i="0" u="none" strike="noStrike" kern="0" cap="none" spc="0" normalizeH="0" baseline="0" noProof="0" dirty="0">
                <a:ln>
                  <a:noFill/>
                </a:ln>
                <a:solidFill>
                  <a:srgbClr val="FFFFFF"/>
                </a:solidFill>
                <a:effectLst/>
                <a:uLnTx/>
                <a:uFillTx/>
                <a:latin typeface="+mj-ea"/>
                <a:ea typeface="+mj-ea"/>
                <a:cs typeface="+mn-cs"/>
              </a:rPr>
              <a:t>: feedback  maintenance &amp; sp</a:t>
            </a:r>
            <a:r>
              <a:rPr kumimoji="0" lang="en-US" sz="800" b="1" i="0" u="none" strike="noStrike" kern="0" cap="none" spc="0" normalizeH="0" noProof="0" dirty="0">
                <a:ln>
                  <a:noFill/>
                </a:ln>
                <a:solidFill>
                  <a:srgbClr val="FFFFFF"/>
                </a:solidFill>
                <a:effectLst/>
                <a:uLnTx/>
                <a:uFillTx/>
                <a:latin typeface="+mj-ea"/>
                <a:ea typeface="+mj-ea"/>
                <a:cs typeface="+mn-cs"/>
              </a:rPr>
              <a:t>ectrum related</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100" name="Rectangle: Rounded Corners 201">
            <a:extLst>
              <a:ext uri="{FF2B5EF4-FFF2-40B4-BE49-F238E27FC236}">
                <a16:creationId xmlns:a16="http://schemas.microsoft.com/office/drawing/2014/main" xmlns="" id="{B6CDA6FF-6740-49E7-B14C-1831ED62E0F8}"/>
              </a:ext>
            </a:extLst>
          </p:cNvPr>
          <p:cNvSpPr/>
          <p:nvPr/>
        </p:nvSpPr>
        <p:spPr>
          <a:xfrm>
            <a:off x="4719991" y="3870984"/>
            <a:ext cx="720000" cy="645951"/>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algn="ctr" defTabSz="514299" eaLnBrk="1" fontAlgn="auto" hangingPunct="1">
              <a:spcBef>
                <a:spcPts val="0"/>
              </a:spcBef>
              <a:spcAft>
                <a:spcPts val="0"/>
              </a:spcAft>
              <a:defRPr/>
            </a:pPr>
            <a:r>
              <a:rPr lang="en-US" altLang="zh-CN" sz="800" b="1" kern="0" dirty="0">
                <a:solidFill>
                  <a:srgbClr val="FFFFFF"/>
                </a:solidFill>
              </a:rPr>
              <a:t>Flag maintenance &amp; spectrum @</a:t>
            </a:r>
            <a:r>
              <a:rPr lang="en-US" altLang="zh-CN" sz="800" b="1" kern="0" dirty="0" err="1">
                <a:solidFill>
                  <a:srgbClr val="FFFFFF"/>
                </a:solidFill>
              </a:rPr>
              <a:t>nwm</a:t>
            </a:r>
            <a:endParaRPr lang="en-US" sz="800" b="1" kern="0" dirty="0">
              <a:solidFill>
                <a:srgbClr val="FFFFFF"/>
              </a:solidFill>
              <a:latin typeface="+mj-ea"/>
              <a:ea typeface="+mj-ea"/>
              <a:cs typeface="+mn-cs"/>
            </a:endParaRPr>
          </a:p>
        </p:txBody>
      </p:sp>
      <p:sp>
        <p:nvSpPr>
          <p:cNvPr id="102" name="文本框 101"/>
          <p:cNvSpPr txBox="1"/>
          <p:nvPr/>
        </p:nvSpPr>
        <p:spPr>
          <a:xfrm>
            <a:off x="2342197" y="3968472"/>
            <a:ext cx="1665841" cy="246221"/>
          </a:xfrm>
          <a:prstGeom prst="rect">
            <a:avLst/>
          </a:prstGeom>
          <a:noFill/>
        </p:spPr>
        <p:txBody>
          <a:bodyPr wrap="none" rtlCol="0">
            <a:spAutoFit/>
          </a:bodyPr>
          <a:lstStyle/>
          <a:p>
            <a:r>
              <a:rPr lang="en-US" sz="1000" b="1" dirty="0">
                <a:latin typeface="+mj-ea"/>
                <a:ea typeface="+mj-ea"/>
              </a:rPr>
              <a:t>NWM flag process Slide #16</a:t>
            </a:r>
          </a:p>
        </p:txBody>
      </p:sp>
      <p:sp>
        <p:nvSpPr>
          <p:cNvPr id="98" name="文本框 97"/>
          <p:cNvSpPr txBox="1"/>
          <p:nvPr/>
        </p:nvSpPr>
        <p:spPr>
          <a:xfrm>
            <a:off x="9712193" y="4098943"/>
            <a:ext cx="667170" cy="246221"/>
          </a:xfrm>
          <a:prstGeom prst="rect">
            <a:avLst/>
          </a:prstGeom>
          <a:noFill/>
        </p:spPr>
        <p:txBody>
          <a:bodyPr wrap="none" rtlCol="0">
            <a:spAutoFit/>
          </a:bodyPr>
          <a:lstStyle/>
          <a:p>
            <a:r>
              <a:rPr lang="en-US" sz="1000" b="1" dirty="0">
                <a:latin typeface="+mj-ea"/>
                <a:ea typeface="+mj-ea"/>
              </a:rPr>
              <a:t>Slide #18</a:t>
            </a:r>
          </a:p>
        </p:txBody>
      </p:sp>
      <p:sp>
        <p:nvSpPr>
          <p:cNvPr id="103" name="文本框 102"/>
          <p:cNvSpPr txBox="1"/>
          <p:nvPr/>
        </p:nvSpPr>
        <p:spPr>
          <a:xfrm>
            <a:off x="9906920" y="5723173"/>
            <a:ext cx="1494320" cy="246221"/>
          </a:xfrm>
          <a:prstGeom prst="rect">
            <a:avLst/>
          </a:prstGeom>
          <a:solidFill>
            <a:srgbClr val="1E9657"/>
          </a:solidFill>
        </p:spPr>
        <p:txBody>
          <a:bodyPr wrap="none" rtlCol="0">
            <a:spAutoFit/>
          </a:bodyPr>
          <a:lstStyle/>
          <a:p>
            <a:r>
              <a:rPr lang="en-US" sz="1000" b="1" dirty="0">
                <a:solidFill>
                  <a:schemeClr val="bg1"/>
                </a:solidFill>
                <a:latin typeface="+mj-ea"/>
                <a:ea typeface="+mj-ea"/>
              </a:rPr>
              <a:t>Meeting room: Slide #22</a:t>
            </a:r>
          </a:p>
        </p:txBody>
      </p:sp>
      <p:sp>
        <p:nvSpPr>
          <p:cNvPr id="104" name="文本框 103"/>
          <p:cNvSpPr txBox="1"/>
          <p:nvPr/>
        </p:nvSpPr>
        <p:spPr>
          <a:xfrm>
            <a:off x="4741635" y="4695485"/>
            <a:ext cx="756465" cy="338554"/>
          </a:xfrm>
          <a:prstGeom prst="rect">
            <a:avLst/>
          </a:prstGeom>
          <a:gradFill flip="none" rotWithShape="1">
            <a:gsLst>
              <a:gs pos="2000">
                <a:srgbClr val="1E9657"/>
              </a:gs>
              <a:gs pos="100000">
                <a:srgbClr val="92D050"/>
              </a:gs>
            </a:gsLst>
            <a:lin ang="0" scaled="1"/>
            <a:tileRect/>
          </a:gradFill>
          <a:effectLst>
            <a:outerShdw blurRad="50800" dist="38100" dir="2700000" algn="tl" rotWithShape="0">
              <a:prstClr val="black">
                <a:alpha val="40000"/>
              </a:prstClr>
            </a:outerShdw>
          </a:effectLst>
        </p:spPr>
        <p:txBody>
          <a:bodyPr wrap="square" rtlCol="0">
            <a:spAutoFit/>
          </a:bodyPr>
          <a:lstStyle/>
          <a:p>
            <a:r>
              <a:rPr lang="en-US" sz="800" b="1" dirty="0">
                <a:solidFill>
                  <a:schemeClr val="bg1"/>
                </a:solidFill>
                <a:latin typeface="+mj-ea"/>
                <a:ea typeface="+mj-ea"/>
              </a:rPr>
              <a:t>VC elections: Slide #23</a:t>
            </a:r>
          </a:p>
        </p:txBody>
      </p:sp>
    </p:spTree>
    <p:extLst>
      <p:ext uri="{BB962C8B-B14F-4D97-AF65-F5344CB8AC3E}">
        <p14:creationId xmlns:p14="http://schemas.microsoft.com/office/powerpoint/2010/main" val="1164716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gpp">
  <a:themeElements>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2" ma:contentTypeDescription="Create a new document." ma:contentTypeScope="" ma:versionID="6a36ef4f892f86ce52de6a1653dbd950">
  <xsd:schema xmlns:xsd="http://www.w3.org/2001/XMLSchema" xmlns:xs="http://www.w3.org/2001/XMLSchema" xmlns:p="http://schemas.microsoft.com/office/2006/metadata/properties" xmlns:ns3="a915fe38-2618-47b6-8303-829fb71466d5" xmlns:ns4="23d77754-4ccc-4c57-9291-cab09e81894a" targetNamespace="http://schemas.microsoft.com/office/2006/metadata/properties" ma:root="true" ma:fieldsID="f7034ffd361f586299d0e2788fe1325b" ns3:_="" ns4:_="">
    <xsd:import namespace="a915fe38-2618-47b6-8303-829fb71466d5"/>
    <xsd:import namespace="23d77754-4ccc-4c57-9291-cab09e81894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d77754-4ccc-4c57-9291-cab09e81894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070948-0CB2-4F99-ACC8-E715860BC6B9}">
  <ds:schemaRefs>
    <ds:schemaRef ds:uri="http://schemas.microsoft.com/sharepoint/v3/contenttype/forms"/>
  </ds:schemaRefs>
</ds:datastoreItem>
</file>

<file path=customXml/itemProps2.xml><?xml version="1.0" encoding="utf-8"?>
<ds:datastoreItem xmlns:ds="http://schemas.openxmlformats.org/officeDocument/2006/customXml" ds:itemID="{874266F6-0ED4-4E4E-9B55-710101289C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23d77754-4ccc-4c57-9291-cab09e8189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C68143-B530-4487-9EA7-5BCC5970B48F}">
  <ds:schemaRefs>
    <ds:schemaRef ds:uri="http://schemas.microsoft.com/office/2006/documentManagement/types"/>
    <ds:schemaRef ds:uri="http://purl.org/dc/elements/1.1/"/>
    <ds:schemaRef ds:uri="http://purl.org/dc/terms/"/>
    <ds:schemaRef ds:uri="http://schemas.microsoft.com/office/infopath/2007/PartnerControls"/>
    <ds:schemaRef ds:uri="http://schemas.microsoft.com/office/2006/metadata/properties"/>
    <ds:schemaRef ds:uri="http://schemas.openxmlformats.org/package/2006/metadata/core-properties"/>
    <ds:schemaRef ds:uri="http://purl.org/dc/dcmitype/"/>
    <ds:schemaRef ds:uri="23d77754-4ccc-4c57-9291-cab09e81894a"/>
    <ds:schemaRef ds:uri="a915fe38-2618-47b6-8303-829fb71466d5"/>
    <ds:schemaRef ds:uri="http://www.w3.org/XML/1998/namespace"/>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357490</TotalTime>
  <Words>2827</Words>
  <Application>Microsoft Office PowerPoint</Application>
  <PresentationFormat>宽屏</PresentationFormat>
  <Paragraphs>390</Paragraphs>
  <Slides>10</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Gulim</vt:lpstr>
      <vt:lpstr>黑体</vt:lpstr>
      <vt:lpstr>宋体</vt:lpstr>
      <vt:lpstr>Microsoft YaHei</vt:lpstr>
      <vt:lpstr>Microsoft YaHei</vt:lpstr>
      <vt:lpstr>Arial</vt:lpstr>
      <vt:lpstr>Arial Black</vt:lpstr>
      <vt:lpstr>Calibri</vt:lpstr>
      <vt:lpstr>Times New Roman</vt:lpstr>
      <vt:lpstr>3gpp</vt:lpstr>
      <vt:lpstr>RAN4#108 meeting schedule</vt:lpstr>
      <vt:lpstr>Monday</vt:lpstr>
      <vt:lpstr>Tuesday</vt:lpstr>
      <vt:lpstr>Wednesday</vt:lpstr>
      <vt:lpstr>Thursday</vt:lpstr>
      <vt:lpstr>Friday</vt:lpstr>
      <vt:lpstr>Appendix</vt:lpstr>
      <vt:lpstr>RAN4 Vice Chair elections</vt:lpstr>
      <vt:lpstr>General Aspects </vt:lpstr>
      <vt:lpstr>Meeting rooms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RAN4#94 E-meeting Arrangements and Guidelines</dc:title>
  <dc:creator>Administrator</dc:creator>
  <cp:keywords>CTPClassification=CTP_NT</cp:keywords>
  <cp:lastModifiedBy>Huawei</cp:lastModifiedBy>
  <cp:revision>1707</cp:revision>
  <cp:lastPrinted>2016-09-15T08:31:35Z</cp:lastPrinted>
  <dcterms:created xsi:type="dcterms:W3CDTF">2009-11-27T05:15:11Z</dcterms:created>
  <dcterms:modified xsi:type="dcterms:W3CDTF">2023-08-17T02:30:41Z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TitusGUID">
    <vt:lpwstr>6f9c0495-a83c-462b-8664-67016d5bf2d5</vt:lpwstr>
  </property>
  <property fmtid="{D5CDD505-2E9C-101B-9397-08002B2CF9AE}" pid="4" name="CTP_TimeStamp">
    <vt:lpwstr>2020-06-04 10:01:06Z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ContentTypeId">
    <vt:lpwstr>0x010100F2552158F8185D44A8848B98AEA319AF</vt:lpwstr>
  </property>
  <property fmtid="{D5CDD505-2E9C-101B-9397-08002B2CF9AE}" pid="10" name="_2015_ms_pID_725343">
    <vt:lpwstr>(3)8JT59ktmwjpTrLcU4qV6TKwiXh0mkOQ6cf5PFvS/N07crxAen4e8xisQlcS5v/bZX9+zm/dY
y9odTLwIOSIoKZ6uOdhQyjavww0c+G2eD3ks3CUIzRGShj6lmV57AURXe9pq0TBWa3Ou1R5S
vXzue5+BYetJNTSKmxeAxNTrl6+P5OuUpiYozUdTv5Dlk7Q0kU/fQsn3MeeWqTTlPh9APqd8
TPfjcXoDqsMDgA+q0D</vt:lpwstr>
  </property>
  <property fmtid="{D5CDD505-2E9C-101B-9397-08002B2CF9AE}" pid="11" name="_2015_ms_pID_7253431">
    <vt:lpwstr>vO8aoUPKnOO9wfjjrzhLHRW/1EZ9dSK/gePS9haeKKFBhDVDa+VxIH
XllQbDw2MesbRcgEPuZUmJsRbmCFwOsk4+eAU93/5A4ngnDclxgYMDYd1S52Dz9k4G4dVicp
ahDIzpgwAITVtNwc+kbxUsVo3dkUUAsp5S68/Hm2eh4hTqDfIOu78hpcsi3WWbXrq7v1nSb3
5OQCnxv0JHfDxN8NMDQwtAOx27SGq5pa7B4d</vt:lpwstr>
  </property>
  <property fmtid="{D5CDD505-2E9C-101B-9397-08002B2CF9AE}" pid="12" name="_2015_ms_pID_7253432">
    <vt:lpwstr>Ig==</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1691935450</vt:lpwstr>
  </property>
</Properties>
</file>