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0F3F8"/>
    <a:srgbClr val="D1DAE9"/>
    <a:srgbClr val="1E9657"/>
    <a:srgbClr val="72AF2F"/>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CA90C8-7160-44EC-BDB2-DA08E5E63996}" v="312" dt="2023-08-14T15:10:32.8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6424" autoAdjust="0"/>
  </p:normalViewPr>
  <p:slideViewPr>
    <p:cSldViewPr snapToGrid="0">
      <p:cViewPr varScale="1">
        <p:scale>
          <a:sx n="112" d="100"/>
          <a:sy n="112" d="100"/>
        </p:scale>
        <p:origin x="870"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a16="http://schemas.microsoft.com/office/drawing/2014/main" xmlns=""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a16="http://schemas.microsoft.com/office/drawing/2014/main" xmlns=""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a16="http://schemas.microsoft.com/office/drawing/2014/main" xmlns=""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a16="http://schemas.microsoft.com/office/drawing/2014/main" xmlns=""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2426660898"/>
              </p:ext>
            </p:extLst>
          </p:nvPr>
        </p:nvGraphicFramePr>
        <p:xfrm>
          <a:off x="285750" y="1273321"/>
          <a:ext cx="11670462" cy="4511040"/>
        </p:xfrm>
        <a:graphic>
          <a:graphicData uri="http://schemas.openxmlformats.org/drawingml/2006/table">
            <a:tbl>
              <a:tblPr/>
              <a:tblGrid>
                <a:gridCol w="781050">
                  <a:extLst>
                    <a:ext uri="{9D8B030D-6E8A-4147-A177-3AD203B41FA5}">
                      <a16:colId xmlns:a16="http://schemas.microsoft.com/office/drawing/2014/main" xmlns="" val="20000"/>
                    </a:ext>
                  </a:extLst>
                </a:gridCol>
                <a:gridCol w="277200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AI 13 R4-2311288</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7.21 (3), AI 7.22 (16</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[114] LTE_NR_Other_WI AI 7.14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[108][322] NR_FR2_multiRX_DL_Demod AI 8.7.4 (22)</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[145] NR_cov_enh2_part1/2 Chaired by Xiang Gao (Huawei)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[114] LTE_NR_Other_WI </a:t>
                      </a: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AI </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US_900MHz AI 7.33 (30)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[108][327] NR_demod_enh3_Part2 AI 8.18.2 (4)</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Chaired by Shan Yang (China Telecom)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3"/>
                  </a:ext>
                </a:extLst>
              </a:tr>
              <a:tr h="468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 FR2_multiRx_UERF_part1 AI 8.7.1 (3), AI 8.7.2 (4), AI 8.7.2.2 (12)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000000"/>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[108][309] NR_NTN_enh_Part1 AI 8.26.1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4"/>
                  </a:ext>
                </a:extLst>
              </a:tr>
              <a:tr h="3154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[108][311] NR_NTN_enh_Part3 AI 8.26.2 (11)</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[108][310] NR_NTN_enh_Part2 AI 8.26.3 (2)</a:t>
                      </a: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Fei</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Ato Yu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59063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4242111244"/>
              </p:ext>
            </p:extLst>
          </p:nvPr>
        </p:nvGraphicFramePr>
        <p:xfrm>
          <a:off x="281221" y="1273320"/>
          <a:ext cx="11674991" cy="2702415"/>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276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8.6.3 (</a:t>
                      </a:r>
                      <a:r>
                        <a:rPr kumimoji="0" lang="fr-FR"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FR2_enh_req_Ph3_part2 AI 8.6.2 (14)</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[146] NR_MIMO_evo_DL_UL_UERF AI 8.29.2 (12)</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lgn="just">
                        <a:spcBef>
                          <a:spcPts val="0"/>
                        </a:spcBef>
                        <a:spcAft>
                          <a:spcPts val="0"/>
                        </a:spcAft>
                      </a:pPr>
                      <a:r>
                        <a:rPr lang="nn-NO" sz="900">
                          <a:solidFill>
                            <a:srgbClr val="FF0000"/>
                          </a:solidFill>
                          <a:effectLst/>
                          <a:latin typeface="Calibri" panose="020F0502020204030204" pitchFamily="34" charset="0"/>
                          <a:ea typeface="Calibri" panose="020F0502020204030204" pitchFamily="34" charset="0"/>
                        </a:rPr>
                        <a:t>[211] NR_MG_enh2_part1 (43)</a:t>
                      </a:r>
                      <a:endParaRPr lang="en-IE" sz="1100">
                        <a:solidFill>
                          <a:srgbClr val="FF0000"/>
                        </a:solidFill>
                        <a:effectLst/>
                        <a:latin typeface="Calibri" panose="020F0502020204030204" pitchFamily="34" charset="0"/>
                        <a:ea typeface="Calibri" panose="020F0502020204030204" pitchFamily="34" charset="0"/>
                      </a:endParaRPr>
                    </a:p>
                    <a:p>
                      <a:pPr marL="0" marR="0" algn="just">
                        <a:spcBef>
                          <a:spcPts val="0"/>
                        </a:spcBef>
                        <a:spcAft>
                          <a:spcPts val="0"/>
                        </a:spcAft>
                      </a:pPr>
                      <a:r>
                        <a:rPr lang="nn-NO" sz="900">
                          <a:solidFill>
                            <a:srgbClr val="FF0000"/>
                          </a:solidFill>
                          <a:effectLst/>
                          <a:latin typeface="Calibri" panose="020F0502020204030204" pitchFamily="34" charset="0"/>
                          <a:ea typeface="Calibri" panose="020F0502020204030204" pitchFamily="34" charset="0"/>
                        </a:rPr>
                        <a:t>[212] NR_MG_enh2_part2 (31)</a:t>
                      </a:r>
                      <a:endParaRPr lang="en-IE" sz="1100">
                        <a:solidFill>
                          <a:srgbClr val="FF0000"/>
                        </a:solidFill>
                        <a:effectLst/>
                        <a:latin typeface="Calibri" panose="020F0502020204030204" pitchFamily="34" charset="0"/>
                        <a:ea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AI 8.19.1, 8.19.2.2.1, 8.19.2.2.2, 8.19.2.3, 8.19.3 (28)</a:t>
                      </a:r>
                    </a:p>
                    <a:p>
                      <a:pPr algn="l" fontAlgn="ct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FR2 multi-Rx chain WI Chaired by Qian Yang (vivo)</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algn="just">
                        <a:spcBef>
                          <a:spcPts val="0"/>
                        </a:spcBef>
                        <a:spcAft>
                          <a:spcPts val="0"/>
                        </a:spcAft>
                      </a:pPr>
                      <a:r>
                        <a:rPr lang="en-US" sz="900" dirty="0">
                          <a:solidFill>
                            <a:srgbClr val="FF0000"/>
                          </a:solidFill>
                          <a:effectLst/>
                          <a:latin typeface="Calibri" panose="020F0502020204030204" pitchFamily="34" charset="0"/>
                          <a:ea typeface="Calibri" panose="020F0502020204030204" pitchFamily="34" charset="0"/>
                        </a:rPr>
                        <a:t>[223] NR_Mob_enh2_part1 (56)</a:t>
                      </a:r>
                      <a:endParaRPr lang="en-IE" sz="1100" dirty="0">
                        <a:solidFill>
                          <a:srgbClr val="FF0000"/>
                        </a:solidFill>
                        <a:effectLst/>
                        <a:latin typeface="Calibri" panose="020F0502020204030204" pitchFamily="34" charset="0"/>
                        <a:ea typeface="Calibri" panose="020F0502020204030204" pitchFamily="34" charset="0"/>
                      </a:endParaRPr>
                    </a:p>
                    <a:p>
                      <a:pPr marL="0" marR="0" algn="just">
                        <a:spcBef>
                          <a:spcPts val="0"/>
                        </a:spcBef>
                        <a:spcAft>
                          <a:spcPts val="0"/>
                        </a:spcAft>
                      </a:pPr>
                      <a:r>
                        <a:rPr lang="en-US" sz="900" dirty="0">
                          <a:solidFill>
                            <a:srgbClr val="FF0000"/>
                          </a:solidFill>
                          <a:effectLst/>
                          <a:latin typeface="Calibri" panose="020F0502020204030204" pitchFamily="34" charset="0"/>
                          <a:ea typeface="Calibri" panose="020F0502020204030204" pitchFamily="34" charset="0"/>
                        </a:rPr>
                        <a:t>[224] NR_Mob_enh2_part2 (31)</a:t>
                      </a:r>
                      <a:endParaRPr lang="en-IE" sz="1100" dirty="0">
                        <a:solidFill>
                          <a:srgbClr val="FF0000"/>
                        </a:solidFill>
                        <a:effectLst/>
                        <a:latin typeface="Calibri" panose="020F0502020204030204" pitchFamily="34" charset="0"/>
                        <a:ea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8.19.2.1 (16)</a:t>
                      </a: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Ad hoc:  </a:t>
                      </a:r>
                      <a:r>
                        <a:rPr lang="nn-NO"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nn-NO" sz="800" b="0" i="0" u="none" strike="noStrike" kern="1200" cap="none" normalizeH="0" baseline="0" noProof="0" dirty="0">
                          <a:ln>
                            <a:noFill/>
                          </a:ln>
                          <a:solidFill>
                            <a:srgbClr val="FF0000"/>
                          </a:solidFill>
                          <a:effectLst/>
                          <a:latin typeface="微软雅黑" panose="020B0503020204020204" pitchFamily="34" charset="-122"/>
                          <a:ea typeface="微软雅黑" panose="020B0503020204020204" pitchFamily="34" charset="-122"/>
                          <a:cs typeface="+mn-cs"/>
                        </a:rPr>
                        <a: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FF0000"/>
                          </a:solidFill>
                          <a:effectLst/>
                          <a:latin typeface="微软雅黑" panose="020B0503020204020204" pitchFamily="34" charset="-122"/>
                          <a:ea typeface="微软雅黑" panose="020B0503020204020204" pitchFamily="34" charset="-122"/>
                          <a:cs typeface="+mn-cs"/>
                        </a:rPr>
                        <a:t> [209] NR_RRM_enh3_part1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FF0000"/>
                          </a:solidFill>
                          <a:effectLst/>
                          <a:latin typeface="微软雅黑" panose="020B0503020204020204" pitchFamily="34" charset="-122"/>
                          <a:ea typeface="微软雅黑" panose="020B0503020204020204" pitchFamily="34" charset="-122"/>
                          <a:cs typeface="+mn-cs"/>
                        </a:rPr>
                        <a:t> [210] NR_RRM_enh3_part2 (6)</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[108][323] NonCol_intraB_ENDC_NR_CA_Demod AI 8.11.4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Ad hoc: </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fr-FR" altLang="ja-JP"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Xuan Yi (CAICT)</a:t>
                      </a:r>
                      <a:endPar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highlight>
                          <a:srgbClr val="FFFF00"/>
                        </a:highligh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AI 8.11.1 (2), AI 8.11.2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[115] NR_3Tx-4Rx_WI AI 7.28 (3), AI 7.29 (35)</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AI 8.4.3.1 (41)</a:t>
                      </a:r>
                    </a:p>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[108][320] RF_FR1_enh2_Demod_Part2 8.4.3.2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t>
                      </a:r>
                      <a:r>
                        <a:rPr kumimoji="0" lang="en-US"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R18 NR ATG WI /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Chaired</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by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Xiaoran</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Zhang (CMCC)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Chaired by Shan Yang (CTC)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a:solidFill>
                            <a:schemeClr val="tx1"/>
                          </a:solidFill>
                          <a:latin typeface="微软雅黑" panose="020B0503020204020204" pitchFamily="34" charset="-122"/>
                          <a:ea typeface="微软雅黑" panose="020B0503020204020204" pitchFamily="34" charset="-122"/>
                          <a:cs typeface="+mn-cs"/>
                        </a:rPr>
                        <a:t>RRM Ad-hoc: </a:t>
                      </a:r>
                      <a:r>
                        <a:rPr kumimoji="1" lang="en-US" altLang="zh-CN" sz="800" b="0" i="0" kern="1200" dirty="0">
                          <a:solidFill>
                            <a:schemeClr val="tx1"/>
                          </a:solidFill>
                          <a:latin typeface="微软雅黑" panose="020B0503020204020204" pitchFamily="34" charset="-122"/>
                          <a:ea typeface="微软雅黑" panose="020B0503020204020204" pitchFamily="34" charset="-122"/>
                          <a:cs typeface="+mn-cs"/>
                        </a:rPr>
                        <a:t>R18 FR2 HST / Chaired by Jackson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542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3501007208"/>
              </p:ext>
            </p:extLst>
          </p:nvPr>
        </p:nvGraphicFramePr>
        <p:xfrm>
          <a:off x="281221" y="1273320"/>
          <a:ext cx="11674991" cy="3734074"/>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[140] </a:t>
                      </a:r>
                      <a:r>
                        <a:rPr kumimoji="0" lang="fr-FR"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FS_NR_AIML_air</a:t>
                      </a:r>
                      <a:r>
                        <a:rPr kumimoji="0" lang="fr-FR"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AI 8.21 (40)</a:t>
                      </a:r>
                      <a:endPar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AI 8.26.4 (6)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OTA </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[108][329] FS_NR_FR2_OTA_enh AI 5.2.5 (R4-2311231), 8.2 (15)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AI 8.15 (34)</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b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1) R18 NR Positioning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Muhammad Kazmi (Ericsson)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(1h 45min)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2) R18 Network Energy Saving chaired </a:t>
                      </a:r>
                      <a:r>
                        <a:rPr kumimoji="0" lang="en-US"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Zhongyi</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 Shen (45min)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[117]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[123] </a:t>
                      </a:r>
                      <a:r>
                        <a:rPr kumimoji="0" lang="en-GB"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IoT_NTN_FDD_LS_band</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[219] NR_pos_enh2_part1 (37)</a:t>
                      </a:r>
                    </a:p>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5.2.5, 8.16 (25)</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t>
                      </a:r>
                      <a:r>
                        <a:rPr kumimoji="1" lang="fr-FR" altLang="ja-JP" sz="800" b="1" i="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dirty="0">
                          <a:solidFill>
                            <a:schemeClr val="tx1"/>
                          </a:solidFill>
                          <a:latin typeface="微软雅黑" panose="020B0503020204020204" pitchFamily="34" charset="-122"/>
                          <a:ea typeface="微软雅黑" panose="020B0503020204020204" pitchFamily="34" charset="-122"/>
                        </a:rPr>
                        <a:t>: </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Chaired by Jackson Wang (Samsung)</a:t>
                      </a: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fontAlgn="t">
                        <a:spcBef>
                          <a:spcPts val="0"/>
                        </a:spcBef>
                        <a:spcAft>
                          <a:spcPts val="0"/>
                        </a:spcAft>
                      </a:pPr>
                      <a:r>
                        <a:rPr lang="en-US" sz="800">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cont.</a:t>
                      </a:r>
                      <a:endParaRPr lang="en-IE" sz="1000">
                        <a:solidFill>
                          <a:srgbClr val="FF0000"/>
                        </a:solidFill>
                        <a:effectLst/>
                        <a:latin typeface="Times New Roman" panose="02020603050405020304" pitchFamily="18" charset="0"/>
                        <a:ea typeface="Gulim" panose="020B0600000101010101" pitchFamily="34" charset="-127"/>
                        <a:cs typeface="Calibri" panose="020F0502020204030204" pitchFamily="34" charset="0"/>
                      </a:endParaRPr>
                    </a:p>
                    <a:p>
                      <a:pPr marL="0" marR="0" fontAlgn="t">
                        <a:spcBef>
                          <a:spcPts val="0"/>
                        </a:spcBef>
                        <a:spcAft>
                          <a:spcPts val="0"/>
                        </a:spcAft>
                      </a:pPr>
                      <a:r>
                        <a:rPr lang="en-US" sz="800">
                          <a:solidFill>
                            <a:srgbClr val="FF0000"/>
                          </a:solidFill>
                          <a:effectLst/>
                          <a:highlight>
                            <a:srgbClr val="FFFF00"/>
                          </a:highlight>
                          <a:latin typeface="Microsoft YaHei" panose="020B0503020204020204" pitchFamily="34" charset="-122"/>
                          <a:ea typeface="Gulim" panose="020B0600000101010101" pitchFamily="34" charset="-127"/>
                          <a:cs typeface="Calibri" panose="020F0502020204030204" pitchFamily="34" charset="0"/>
                        </a:rPr>
                        <a:t>[225] NR_DualTxRx_MUSIM (45)</a:t>
                      </a:r>
                      <a:endParaRPr lang="en-IE" sz="1000">
                        <a:solidFill>
                          <a:srgbClr val="FF0000"/>
                        </a:solidFill>
                        <a:effectLst/>
                        <a:latin typeface="Times New Roman" panose="02020603050405020304" pitchFamily="18" charset="0"/>
                        <a:ea typeface="Gulim" panose="020B0600000101010101" pitchFamily="34" charset="-127"/>
                        <a:cs typeface="Calibri" panose="020F0502020204030204" pitchFamily="34" charset="0"/>
                      </a:endParaRPr>
                    </a:p>
                    <a:p>
                      <a:pPr marL="0" marR="0" fontAlgn="t">
                        <a:spcBef>
                          <a:spcPts val="0"/>
                        </a:spcBef>
                        <a:spcAft>
                          <a:spcPts val="0"/>
                        </a:spcAft>
                      </a:pPr>
                      <a:r>
                        <a:rPr lang="en-US" sz="800">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[226] NR_NTN_enh (31)</a:t>
                      </a:r>
                      <a:endParaRPr lang="en-IE" sz="1000">
                        <a:solidFill>
                          <a:srgbClr val="FF0000"/>
                        </a:solidFill>
                        <a:effectLst/>
                        <a:latin typeface="Times New Roman" panose="02020603050405020304" pitchFamily="18" charset="0"/>
                        <a:ea typeface="Gulim" panose="020B0600000101010101" pitchFamily="34" charset="-127"/>
                        <a:cs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[204]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Santhan Thangarasa (Ericsson) – 40min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Li Zhang (Huawei) (80min)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spcBef>
                          <a:spcPts val="0"/>
                        </a:spcBef>
                        <a:spcAft>
                          <a:spcPts val="0"/>
                        </a:spcAft>
                      </a:pPr>
                      <a:r>
                        <a:rPr lang="en-US" sz="800" dirty="0">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cont.</a:t>
                      </a:r>
                      <a:endParaRPr lang="en-IE" sz="1000" dirty="0">
                        <a:solidFill>
                          <a:srgbClr val="FF0000"/>
                        </a:solidFill>
                        <a:effectLst/>
                        <a:latin typeface="Times New Roman" panose="02020603050405020304" pitchFamily="18" charset="0"/>
                        <a:ea typeface="Gulim" panose="020B0600000101010101" pitchFamily="34" charset="-127"/>
                        <a:cs typeface="Calibri" panose="020F0502020204030204" pitchFamily="34" charset="0"/>
                      </a:endParaRPr>
                    </a:p>
                    <a:p>
                      <a:pPr marL="0" marR="0">
                        <a:spcBef>
                          <a:spcPts val="0"/>
                        </a:spcBef>
                        <a:spcAft>
                          <a:spcPts val="0"/>
                        </a:spcAft>
                      </a:pPr>
                      <a:r>
                        <a:rPr lang="en-US" sz="800" dirty="0">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[236] </a:t>
                      </a:r>
                      <a:r>
                        <a:rPr lang="en-US" sz="800" dirty="0" err="1">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IoT_NTN_enh</a:t>
                      </a:r>
                      <a:r>
                        <a:rPr lang="en-US" sz="800" dirty="0">
                          <a:solidFill>
                            <a:srgbClr val="FF0000"/>
                          </a:solidFill>
                          <a:effectLst/>
                          <a:latin typeface="Microsoft YaHei" panose="020B0503020204020204" pitchFamily="34" charset="-122"/>
                          <a:ea typeface="Gulim" panose="020B0600000101010101" pitchFamily="34" charset="-127"/>
                          <a:cs typeface="Calibri" panose="020F0502020204030204" pitchFamily="34" charset="0"/>
                        </a:rPr>
                        <a:t> (5)</a:t>
                      </a:r>
                      <a:endParaRPr lang="en-IE" sz="1000" dirty="0">
                        <a:solidFill>
                          <a:srgbClr val="FF0000"/>
                        </a:solidFill>
                        <a:effectLst/>
                        <a:latin typeface="Times New Roman" panose="02020603050405020304" pitchFamily="18" charset="0"/>
                        <a:ea typeface="Gulim" panose="020B0600000101010101" pitchFamily="34" charset="-127"/>
                        <a:cs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[108][314] NR_mobile_IAB_RF AI 8.33.2, 8.33.3 (5)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[108][315] LTE_terr_bcast_bands_BSRF AI 9.3.4 (3)</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[108][304] NR_FR1_lessthan_5MHz_BW_BSRF AI 8.14.3 (13)</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chemeClr val="tx1"/>
                          </a:solidFill>
                          <a:latin typeface="微软雅黑" panose="020B0503020204020204" pitchFamily="34" charset="-122"/>
                          <a:ea typeface="微软雅黑" panose="020B0503020204020204" pitchFamily="34" charset="-122"/>
                        </a:rPr>
                        <a:t>Main Ad-hoc: </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Chaired by Yasuki Suzuki</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[105] NR_Baskets_Part_1 Chaired by Dominique Brunel (Skyworks)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Chaired by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Xiaoran</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Zhang (CMCC)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334708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3429682855"/>
              </p:ext>
            </p:extLst>
          </p:nvPr>
        </p:nvGraphicFramePr>
        <p:xfrm>
          <a:off x="281221" y="1273320"/>
          <a:ext cx="11674991" cy="44349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sz="800" b="0" i="0" kern="1200" dirty="0">
                          <a:solidFill>
                            <a:schemeClr val="tx1"/>
                          </a:solidFill>
                          <a:latin typeface="微软雅黑" panose="020B0503020204020204" pitchFamily="34" charset="-122"/>
                          <a:ea typeface="微软雅黑" panose="020B0503020204020204" pitchFamily="34" charset="-122"/>
                          <a:cs typeface="+mn-cs"/>
                        </a:rPr>
                        <a:t>1) </a:t>
                      </a:r>
                      <a:r>
                        <a:rPr kumimoji="1" lang="en-IE" sz="800" b="0" i="0" kern="1200" dirty="0">
                          <a:solidFill>
                            <a:schemeClr val="tx1"/>
                          </a:solidFill>
                          <a:latin typeface="微软雅黑" panose="020B0503020204020204" pitchFamily="34" charset="-122"/>
                          <a:ea typeface="微软雅黑" panose="020B0503020204020204" pitchFamily="34" charset="-122"/>
                          <a:cs typeface="+mn-cs"/>
                        </a:rPr>
                        <a:t>[202] Maintenance_R17 </a:t>
                      </a:r>
                      <a:r>
                        <a:rPr kumimoji="1" lang="fr-FR" altLang="ja-JP" sz="800" b="0" i="0" dirty="0" err="1">
                          <a:solidFill>
                            <a:schemeClr val="tx1"/>
                          </a:solidFill>
                          <a:latin typeface="微软雅黑" panose="020B0503020204020204" pitchFamily="34" charset="-122"/>
                          <a:ea typeface="微软雅黑" panose="020B0503020204020204" pitchFamily="34" charset="-122"/>
                        </a:rPr>
                        <a:t>Chaired</a:t>
                      </a:r>
                      <a:r>
                        <a:rPr kumimoji="1" lang="fr-FR" altLang="ja-JP" sz="800" b="0" i="0" dirty="0">
                          <a:solidFill>
                            <a:schemeClr val="tx1"/>
                          </a:solidFill>
                          <a:latin typeface="微软雅黑" panose="020B0503020204020204" pitchFamily="34" charset="-122"/>
                          <a:ea typeface="微软雅黑" panose="020B0503020204020204" pitchFamily="34" charset="-122"/>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NR_NTN_solutions</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LTE_NBIOT_eMTC_NTN_req</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AI 4.3, 8.17 (15)</a:t>
                      </a:r>
                      <a:endPar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BS Ad-hoc: </a:t>
                      </a:r>
                      <a:r>
                        <a:rPr lang="nn-NO"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[108][324] NR_HST_FR2_enh_Demod Chaired by Yunchuan Yang 60</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min</a:t>
                      </a:r>
                    </a:p>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rPr>
                        <a:t>TBD reserved for BS Session</a:t>
                      </a:r>
                      <a:endParaRPr lang="fr-FR" altLang="ja-JP"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834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a16="http://schemas.microsoft.com/office/drawing/2014/main" xmlns="" val="20000"/>
                    </a:ext>
                  </a:extLst>
                </a:gridCol>
                <a:gridCol w="280248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99081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5848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schemas.microsoft.com/office/2006/documentManagement/types"/>
    <ds:schemaRef ds:uri="http://purl.org/dc/elements/1.1/"/>
    <ds:schemaRef ds:uri="http://purl.org/dc/terms/"/>
    <ds:schemaRef ds:uri="http://schemas.microsoft.com/office/infopath/2007/PartnerControls"/>
    <ds:schemaRef ds:uri="http://schemas.microsoft.com/office/2006/metadata/properties"/>
    <ds:schemaRef ds:uri="http://schemas.openxmlformats.org/package/2006/metadata/core-properties"/>
    <ds:schemaRef ds:uri="http://purl.org/dc/dcmitype/"/>
    <ds:schemaRef ds:uri="23d77754-4ccc-4c57-9291-cab09e81894a"/>
    <ds:schemaRef ds:uri="a915fe38-2618-47b6-8303-829fb71466d5"/>
    <ds:schemaRef ds:uri="http://www.w3.org/XML/1998/namespace"/>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357490</TotalTime>
  <Words>2827</Words>
  <Application>Microsoft Office PowerPoint</Application>
  <PresentationFormat>宽屏</PresentationFormat>
  <Paragraphs>390</Paragraphs>
  <Slides>10</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Gulim</vt:lpstr>
      <vt:lpstr>黑体</vt:lpstr>
      <vt:lpstr>宋体</vt:lpstr>
      <vt:lpstr>Microsoft YaHei</vt:lpstr>
      <vt:lpstr>Microsoft YaHei</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1707</cp:revision>
  <cp:lastPrinted>2016-09-15T08:31:35Z</cp:lastPrinted>
  <dcterms:created xsi:type="dcterms:W3CDTF">2009-11-27T05:15:11Z</dcterms:created>
  <dcterms:modified xsi:type="dcterms:W3CDTF">2023-08-17T02:30:41Z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(3)8JT59ktmwjpTrLcU4qV6TKwiXh0mkOQ6cf5PFvS/N07crxAen4e8xisQlcS5v/bZX9+zm/dY
y9odTLwIOSIoKZ6uOdhQyjavww0c+G2eD3ks3CUIzRGShj6lmV57AURXe9pq0TBWa3Ou1R5S
vXzue5+BYetJNTSKmxeAxNTrl6+P5OuUpiYozUdTv5Dlk7Q0kU/fQsn3MeeWqTTlPh9APqd8
TPfjcXoDqsMDgA+q0D</vt:lpwstr>
  </property>
  <property fmtid="{D5CDD505-2E9C-101B-9397-08002B2CF9AE}" pid="11" name="_2015_ms_pID_7253431">
    <vt:lpwstr>vO8aoUPKnOO9wfjjrzhLHRW/1EZ9dSK/gePS9haeKKFBhDVDa+VxIH
XllQbDw2MesbRcgEPuZUmJsRbmCFwOsk4+eAU93/5A4ngnDclxgYMDYd1S52Dz9k4G4dVicp
ahDIzpgwAITVtNwc+kbxUsVo3dkUUAsp5S68/Hm2eh4hTqDfIOu78hpcsi3WWbXrq7v1nSb3
5OQCnxv0JHfDxN8NMDQwtAOx27SGq5pa7B4d</vt:lpwstr>
  </property>
  <property fmtid="{D5CDD505-2E9C-101B-9397-08002B2CF9AE}" pid="12" name="_2015_ms_pID_7253432">
    <vt:lpwstr>Ig==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1691935450</vt:lpwstr>
  </property>
</Properties>
</file>