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5"/>
  </p:notesMasterIdLst>
  <p:handoutMasterIdLst>
    <p:handoutMasterId r:id="rId16"/>
  </p:handoutMasterIdLst>
  <p:sldIdLst>
    <p:sldId id="934" r:id="rId5"/>
    <p:sldId id="1003" r:id="rId6"/>
    <p:sldId id="1004" r:id="rId7"/>
    <p:sldId id="1005" r:id="rId8"/>
    <p:sldId id="1008" r:id="rId9"/>
    <p:sldId id="1007" r:id="rId10"/>
    <p:sldId id="1011" r:id="rId11"/>
    <p:sldId id="1014" r:id="rId12"/>
    <p:sldId id="1012" r:id="rId13"/>
    <p:sldId id="1013" r:id="rId14"/>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0F3F8"/>
    <a:srgbClr val="D1DAE9"/>
    <a:srgbClr val="1E9657"/>
    <a:srgbClr val="72AF2F"/>
    <a:srgbClr val="B1D254"/>
    <a:srgbClr val="FF3300"/>
    <a:srgbClr val="000000"/>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CA90C8-7160-44EC-BDB2-DA08E5E63996}" v="312" dt="2023-08-14T15:10:32.8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94" autoAdjust="0"/>
    <p:restoredTop sz="96424" autoAdjust="0"/>
  </p:normalViewPr>
  <p:slideViewPr>
    <p:cSldViewPr snapToGrid="0">
      <p:cViewPr varScale="1">
        <p:scale>
          <a:sx n="112" d="100"/>
          <a:sy n="112" d="100"/>
        </p:scale>
        <p:origin x="870" y="11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ervyakov, Andrey" userId="dbdfc4e7-c505-4785-a117-c03dfe609c52" providerId="ADAL" clId="{A7CA90C8-7160-44EC-BDB2-DA08E5E63996}"/>
    <pc:docChg chg="undo custSel modSld">
      <pc:chgData name="Chervyakov, Andrey" userId="dbdfc4e7-c505-4785-a117-c03dfe609c52" providerId="ADAL" clId="{A7CA90C8-7160-44EC-BDB2-DA08E5E63996}" dt="2023-08-14T16:02:36.972" v="825" actId="20577"/>
      <pc:docMkLst>
        <pc:docMk/>
      </pc:docMkLst>
      <pc:sldChg chg="modSp mod">
        <pc:chgData name="Chervyakov, Andrey" userId="dbdfc4e7-c505-4785-a117-c03dfe609c52" providerId="ADAL" clId="{A7CA90C8-7160-44EC-BDB2-DA08E5E63996}" dt="2023-08-14T15:56:23.527" v="816" actId="20577"/>
        <pc:sldMkLst>
          <pc:docMk/>
          <pc:sldMk cId="1590635534" sldId="1003"/>
        </pc:sldMkLst>
        <pc:graphicFrameChg chg="mod modGraphic">
          <ac:chgData name="Chervyakov, Andrey" userId="dbdfc4e7-c505-4785-a117-c03dfe609c52" providerId="ADAL" clId="{A7CA90C8-7160-44EC-BDB2-DA08E5E63996}" dt="2023-08-14T15:56:23.527" v="816" actId="20577"/>
          <ac:graphicFrameMkLst>
            <pc:docMk/>
            <pc:sldMk cId="1590635534" sldId="1003"/>
            <ac:graphicFrameMk id="5" creationId="{00000000-0000-0000-0000-000000000000}"/>
          </ac:graphicFrameMkLst>
        </pc:graphicFrameChg>
      </pc:sldChg>
      <pc:sldChg chg="modSp mod">
        <pc:chgData name="Chervyakov, Andrey" userId="dbdfc4e7-c505-4785-a117-c03dfe609c52" providerId="ADAL" clId="{A7CA90C8-7160-44EC-BDB2-DA08E5E63996}" dt="2023-08-14T16:02:36.972" v="825" actId="20577"/>
        <pc:sldMkLst>
          <pc:docMk/>
          <pc:sldMk cId="315422824" sldId="1004"/>
        </pc:sldMkLst>
        <pc:graphicFrameChg chg="mod modGraphic">
          <ac:chgData name="Chervyakov, Andrey" userId="dbdfc4e7-c505-4785-a117-c03dfe609c52" providerId="ADAL" clId="{A7CA90C8-7160-44EC-BDB2-DA08E5E63996}" dt="2023-08-14T16:02:36.972" v="825" actId="20577"/>
          <ac:graphicFrameMkLst>
            <pc:docMk/>
            <pc:sldMk cId="315422824" sldId="1004"/>
            <ac:graphicFrameMk id="7" creationId="{00000000-0000-0000-0000-000000000000}"/>
          </ac:graphicFrameMkLst>
        </pc:graphicFrameChg>
      </pc:sldChg>
      <pc:sldChg chg="modSp mod">
        <pc:chgData name="Chervyakov, Andrey" userId="dbdfc4e7-c505-4785-a117-c03dfe609c52" providerId="ADAL" clId="{A7CA90C8-7160-44EC-BDB2-DA08E5E63996}" dt="2023-08-14T15:55:34.271" v="800" actId="5793"/>
        <pc:sldMkLst>
          <pc:docMk/>
          <pc:sldMk cId="1334708928" sldId="1005"/>
        </pc:sldMkLst>
        <pc:graphicFrameChg chg="mod modGraphic">
          <ac:chgData name="Chervyakov, Andrey" userId="dbdfc4e7-c505-4785-a117-c03dfe609c52" providerId="ADAL" clId="{A7CA90C8-7160-44EC-BDB2-DA08E5E63996}" dt="2023-08-14T15:55:34.271" v="800" actId="5793"/>
          <ac:graphicFrameMkLst>
            <pc:docMk/>
            <pc:sldMk cId="1334708928" sldId="1005"/>
            <ac:graphicFrameMk id="5" creationId="{00000000-0000-0000-0000-000000000000}"/>
          </ac:graphicFrameMkLst>
        </pc:graphicFrameChg>
      </pc:sldChg>
      <pc:sldChg chg="modSp mod">
        <pc:chgData name="Chervyakov, Andrey" userId="dbdfc4e7-c505-4785-a117-c03dfe609c52" providerId="ADAL" clId="{A7CA90C8-7160-44EC-BDB2-DA08E5E63996}" dt="2023-08-14T15:10:32.805" v="789"/>
        <pc:sldMkLst>
          <pc:docMk/>
          <pc:sldMk cId="308340636" sldId="1008"/>
        </pc:sldMkLst>
        <pc:graphicFrameChg chg="mod modGraphic">
          <ac:chgData name="Chervyakov, Andrey" userId="dbdfc4e7-c505-4785-a117-c03dfe609c52" providerId="ADAL" clId="{A7CA90C8-7160-44EC-BDB2-DA08E5E63996}" dt="2023-08-14T15:10:32.805" v="789"/>
          <ac:graphicFrameMkLst>
            <pc:docMk/>
            <pc:sldMk cId="308340636" sldId="1008"/>
            <ac:graphicFrameMk id="4" creationId="{00000000-0000-0000-0000-000000000000}"/>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3</a:t>
            </a:fld>
            <a:endParaRPr lang="en-GB" altLang="en-US" dirty="0"/>
          </a:p>
        </p:txBody>
      </p:sp>
    </p:spTree>
    <p:extLst>
      <p:ext uri="{BB962C8B-B14F-4D97-AF65-F5344CB8AC3E}">
        <p14:creationId xmlns:p14="http://schemas.microsoft.com/office/powerpoint/2010/main" val="220047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3gpp.org/news-events/election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help.3gpp.org/index.php?title=3GPP_voting_too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RAN4#108 meeting schedule</a:t>
            </a:r>
          </a:p>
        </p:txBody>
      </p:sp>
      <p:sp>
        <p:nvSpPr>
          <p:cNvPr id="5" name="Subtitle 4">
            <a:extLst>
              <a:ext uri="{FF2B5EF4-FFF2-40B4-BE49-F238E27FC236}">
                <a16:creationId xmlns=""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Haijie Qiu, </a:t>
            </a:r>
            <a:r>
              <a:rPr lang="en-US" dirty="0"/>
              <a:t>Andrey </a:t>
            </a:r>
            <a:r>
              <a:rPr lang="en-US" altLang="zh-CN" dirty="0"/>
              <a:t>Chervyakov</a:t>
            </a:r>
            <a:r>
              <a:rPr lang="en-US" dirty="0"/>
              <a:t> </a:t>
            </a:r>
            <a:endParaRPr lang="en-US" dirty="0">
              <a:latin typeface="+mj-ea"/>
              <a:ea typeface="+mj-ea"/>
            </a:endParaRPr>
          </a:p>
        </p:txBody>
      </p:sp>
      <p:sp>
        <p:nvSpPr>
          <p:cNvPr id="6" name="TextBox 1">
            <a:extLst>
              <a:ext uri="{FF2B5EF4-FFF2-40B4-BE49-F238E27FC236}">
                <a16:creationId xmlns=""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#108	</a:t>
            </a:r>
            <a:endParaRPr lang="en-US" sz="1400" dirty="0">
              <a:latin typeface="微软雅黑" panose="020B0503020204020204" pitchFamily="34" charset="-122"/>
              <a:ea typeface="微软雅黑" panose="020B0503020204020204" pitchFamily="34" charset="-122"/>
            </a:endParaRPr>
          </a:p>
          <a:p>
            <a:r>
              <a:rPr lang="fr-FR" sz="1400" b="1" dirty="0">
                <a:latin typeface="微软雅黑" panose="020B0503020204020204" pitchFamily="34" charset="-122"/>
                <a:ea typeface="微软雅黑" panose="020B0503020204020204" pitchFamily="34" charset="-122"/>
              </a:rPr>
              <a:t>Toulouse, France, August 21 – August 25, 2023</a:t>
            </a:r>
            <a:endParaRPr lang="en-US" sz="1400" b="1"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Agenda Item: 2</a:t>
            </a:r>
            <a:endParaRPr lang="en-US"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6094382" y="2502709"/>
            <a:ext cx="6022101" cy="2865403"/>
          </a:xfrm>
          <a:prstGeom prst="rect">
            <a:avLst/>
          </a:prstGeom>
        </p:spPr>
      </p:pic>
      <p:pic>
        <p:nvPicPr>
          <p:cNvPr id="5" name="图片 4"/>
          <p:cNvPicPr>
            <a:picLocks noChangeAspect="1"/>
          </p:cNvPicPr>
          <p:nvPr/>
        </p:nvPicPr>
        <p:blipFill>
          <a:blip r:embed="rId3"/>
          <a:stretch>
            <a:fillRect/>
          </a:stretch>
        </p:blipFill>
        <p:spPr>
          <a:xfrm>
            <a:off x="401652" y="2502709"/>
            <a:ext cx="5452217" cy="3906667"/>
          </a:xfrm>
          <a:prstGeom prst="rect">
            <a:avLst/>
          </a:prstGeom>
        </p:spPr>
      </p:pic>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4905286" cy="1726253"/>
          </a:xfrm>
        </p:spPr>
        <p:txBody>
          <a:bodyPr/>
          <a:lstStyle/>
          <a:p>
            <a:pPr marL="342882" lvl="2" indent="-342882">
              <a:spcBef>
                <a:spcPts val="0"/>
              </a:spcBef>
              <a:spcAft>
                <a:spcPts val="600"/>
              </a:spcAft>
              <a:buBlip>
                <a:blip r:embed="rId4"/>
              </a:buBlip>
            </a:pPr>
            <a:r>
              <a:rPr lang="en-US" altLang="zh-CN" sz="1400" dirty="0">
                <a:cs typeface="+mn-cs"/>
              </a:rPr>
              <a:t>RAN4 meeting rooms: @ MEETE</a:t>
            </a:r>
          </a:p>
          <a:p>
            <a:pPr lvl="1">
              <a:spcBef>
                <a:spcPts val="0"/>
              </a:spcBef>
              <a:spcAft>
                <a:spcPts val="600"/>
              </a:spcAft>
            </a:pPr>
            <a:r>
              <a:rPr lang="en-GB" altLang="zh-CN" sz="1200" dirty="0"/>
              <a:t>Main </a:t>
            </a:r>
            <a:r>
              <a:rPr lang="en-GB" altLang="zh-CN" sz="1200" dirty="0" err="1"/>
              <a:t>Sessi</a:t>
            </a:r>
            <a:r>
              <a:rPr lang="en-US" altLang="zh-CN" sz="1200" dirty="0"/>
              <a:t>on: Room 7-8-9 (350) on 1</a:t>
            </a:r>
            <a:r>
              <a:rPr lang="en-US" altLang="zh-CN" sz="1200" baseline="30000" dirty="0"/>
              <a:t>st</a:t>
            </a:r>
            <a:r>
              <a:rPr lang="en-US" altLang="zh-CN" sz="1200" dirty="0"/>
              <a:t> Floor</a:t>
            </a:r>
            <a:endParaRPr lang="en-GB" altLang="zh-CN" sz="1200" dirty="0"/>
          </a:p>
          <a:p>
            <a:pPr lvl="1">
              <a:spcBef>
                <a:spcPts val="0"/>
              </a:spcBef>
              <a:spcAft>
                <a:spcPts val="600"/>
              </a:spcAft>
            </a:pPr>
            <a:r>
              <a:rPr lang="en-GB" altLang="zh-CN" sz="1200" dirty="0"/>
              <a:t>RRM Session: </a:t>
            </a:r>
            <a:r>
              <a:rPr lang="en-US" altLang="zh-CN" sz="1200" dirty="0"/>
              <a:t>Room 4B (150) on the Ground Floor</a:t>
            </a:r>
            <a:endParaRPr lang="en-GB" altLang="zh-CN" sz="1200" dirty="0"/>
          </a:p>
          <a:p>
            <a:pPr lvl="1">
              <a:spcBef>
                <a:spcPts val="0"/>
              </a:spcBef>
              <a:spcAft>
                <a:spcPts val="600"/>
              </a:spcAft>
            </a:pPr>
            <a:r>
              <a:rPr lang="en-US" altLang="zh-CN" sz="1200" dirty="0" err="1"/>
              <a:t>BSRF_Demod_test</a:t>
            </a:r>
            <a:r>
              <a:rPr lang="en-US" altLang="zh-CN" sz="1200" dirty="0"/>
              <a:t>: Room 3 (80) on the 1</a:t>
            </a:r>
            <a:r>
              <a:rPr lang="en-US" altLang="zh-CN" sz="1200" baseline="30000" dirty="0"/>
              <a:t>st</a:t>
            </a:r>
            <a:r>
              <a:rPr lang="en-US" altLang="zh-CN" sz="1200" dirty="0"/>
              <a:t> Floor</a:t>
            </a:r>
            <a:endParaRPr lang="en-GB" altLang="zh-CN" sz="1200" dirty="0">
              <a:solidFill>
                <a:srgbClr val="000000"/>
              </a:solidFill>
              <a:latin typeface="Arial" panose="020B0604020202020204" pitchFamily="34" charset="0"/>
            </a:endParaRP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 name="椭圆 1"/>
          <p:cNvSpPr/>
          <p:nvPr/>
        </p:nvSpPr>
        <p:spPr bwMode="auto">
          <a:xfrm>
            <a:off x="2478421" y="3060682"/>
            <a:ext cx="1375731" cy="1263489"/>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0" name="Content Placeholder 2">
            <a:extLst>
              <a:ext uri="{FF2B5EF4-FFF2-40B4-BE49-F238E27FC236}">
                <a16:creationId xmlns="" xmlns:a16="http://schemas.microsoft.com/office/drawing/2014/main" id="{B1BE6906-4FA3-42DA-8E86-BA4DD12F41A6}"/>
              </a:ext>
            </a:extLst>
          </p:cNvPr>
          <p:cNvSpPr txBox="1">
            <a:spLocks/>
          </p:cNvSpPr>
          <p:nvPr/>
        </p:nvSpPr>
        <p:spPr bwMode="auto">
          <a:xfrm>
            <a:off x="6161456" y="1273321"/>
            <a:ext cx="4905286" cy="1726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4"/>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lvl="2" indent="-342882">
              <a:spcBef>
                <a:spcPts val="0"/>
              </a:spcBef>
              <a:spcAft>
                <a:spcPts val="600"/>
              </a:spcAft>
              <a:buFont typeface="Arial" charset="0"/>
              <a:buBlip>
                <a:blip r:embed="rId4"/>
              </a:buBlip>
            </a:pPr>
            <a:r>
              <a:rPr lang="en-US" altLang="zh-CN" sz="1400" kern="0" dirty="0">
                <a:cs typeface="+mn-cs"/>
              </a:rPr>
              <a:t>RAN4 ad hoc meeting room: @ MEETE</a:t>
            </a:r>
          </a:p>
          <a:p>
            <a:pPr lvl="1">
              <a:spcBef>
                <a:spcPts val="0"/>
              </a:spcBef>
              <a:spcAft>
                <a:spcPts val="600"/>
              </a:spcAft>
            </a:pPr>
            <a:r>
              <a:rPr lang="en-GB" altLang="zh-CN" sz="1200" kern="0" dirty="0">
                <a:solidFill>
                  <a:srgbClr val="000000"/>
                </a:solidFill>
                <a:latin typeface="Arial" panose="020B0604020202020204" pitchFamily="34" charset="0"/>
              </a:rPr>
              <a:t>Ad hoc room: RAN4 offline session (50) on the 1</a:t>
            </a:r>
            <a:r>
              <a:rPr lang="en-GB" altLang="zh-CN" sz="1200" kern="0" baseline="30000" dirty="0">
                <a:solidFill>
                  <a:srgbClr val="000000"/>
                </a:solidFill>
                <a:latin typeface="Arial" panose="020B0604020202020204" pitchFamily="34" charset="0"/>
              </a:rPr>
              <a:t>st</a:t>
            </a:r>
            <a:r>
              <a:rPr lang="en-GB" altLang="zh-CN" sz="1200" kern="0" dirty="0">
                <a:solidFill>
                  <a:srgbClr val="000000"/>
                </a:solidFill>
                <a:latin typeface="Arial" panose="020B0604020202020204" pitchFamily="34" charset="0"/>
              </a:rPr>
              <a:t> floor</a:t>
            </a:r>
            <a:endParaRPr lang="en-US" altLang="zh-CN" sz="1200" kern="0" dirty="0"/>
          </a:p>
          <a:p>
            <a:pPr marL="0" indent="0">
              <a:spcBef>
                <a:spcPts val="0"/>
              </a:spcBef>
              <a:spcAft>
                <a:spcPts val="600"/>
              </a:spcAft>
              <a:buFontTx/>
              <a:buNone/>
            </a:pPr>
            <a:endParaRPr lang="en-US" altLang="zh-CN" sz="1600" kern="0" dirty="0"/>
          </a:p>
        </p:txBody>
      </p:sp>
      <p:sp>
        <p:nvSpPr>
          <p:cNvPr id="12" name="椭圆 11"/>
          <p:cNvSpPr/>
          <p:nvPr/>
        </p:nvSpPr>
        <p:spPr bwMode="auto">
          <a:xfrm>
            <a:off x="9291414" y="3482341"/>
            <a:ext cx="1375731" cy="1923724"/>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4" name="椭圆 13"/>
          <p:cNvSpPr/>
          <p:nvPr/>
        </p:nvSpPr>
        <p:spPr bwMode="auto">
          <a:xfrm>
            <a:off x="7498081" y="3482341"/>
            <a:ext cx="731520" cy="1885771"/>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3" name="TextBox 6">
            <a:extLst>
              <a:ext uri="{FF2B5EF4-FFF2-40B4-BE49-F238E27FC236}">
                <a16:creationId xmlns="" xmlns:a16="http://schemas.microsoft.com/office/drawing/2014/main" id="{7A7DECDA-0D52-4175-869B-DA423C8BD8D9}"/>
              </a:ext>
            </a:extLst>
          </p:cNvPr>
          <p:cNvSpPr txBox="1"/>
          <p:nvPr/>
        </p:nvSpPr>
        <p:spPr>
          <a:xfrm>
            <a:off x="3265865" y="4324171"/>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RRM Session</a:t>
            </a:r>
            <a:endParaRPr lang="en-GB" sz="1400" b="1" dirty="0">
              <a:solidFill>
                <a:schemeClr val="bg1"/>
              </a:solidFill>
              <a:latin typeface="+mj-ea"/>
              <a:ea typeface="+mj-ea"/>
            </a:endParaRPr>
          </a:p>
        </p:txBody>
      </p:sp>
      <p:sp>
        <p:nvSpPr>
          <p:cNvPr id="15" name="TextBox 6">
            <a:extLst>
              <a:ext uri="{FF2B5EF4-FFF2-40B4-BE49-F238E27FC236}">
                <a16:creationId xmlns="" xmlns:a16="http://schemas.microsoft.com/office/drawing/2014/main" id="{7A7DECDA-0D52-4175-869B-DA423C8BD8D9}"/>
              </a:ext>
            </a:extLst>
          </p:cNvPr>
          <p:cNvSpPr txBox="1"/>
          <p:nvPr/>
        </p:nvSpPr>
        <p:spPr>
          <a:xfrm>
            <a:off x="9401470" y="5550774"/>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Main Session</a:t>
            </a:r>
            <a:endParaRPr lang="en-GB" sz="1400" b="1" dirty="0">
              <a:solidFill>
                <a:schemeClr val="bg1"/>
              </a:solidFill>
              <a:latin typeface="+mj-ea"/>
              <a:ea typeface="+mj-ea"/>
            </a:endParaRPr>
          </a:p>
        </p:txBody>
      </p:sp>
      <p:sp>
        <p:nvSpPr>
          <p:cNvPr id="16" name="TextBox 6">
            <a:extLst>
              <a:ext uri="{FF2B5EF4-FFF2-40B4-BE49-F238E27FC236}">
                <a16:creationId xmlns="" xmlns:a16="http://schemas.microsoft.com/office/drawing/2014/main" id="{7A7DECDA-0D52-4175-869B-DA423C8BD8D9}"/>
              </a:ext>
            </a:extLst>
          </p:cNvPr>
          <p:cNvSpPr txBox="1"/>
          <p:nvPr/>
        </p:nvSpPr>
        <p:spPr>
          <a:xfrm>
            <a:off x="7338464" y="5550774"/>
            <a:ext cx="1596692" cy="523220"/>
          </a:xfrm>
          <a:prstGeom prst="rect">
            <a:avLst/>
          </a:prstGeom>
          <a:solidFill>
            <a:srgbClr val="C00000"/>
          </a:solidFill>
        </p:spPr>
        <p:txBody>
          <a:bodyPr wrap="square" rtlCol="0">
            <a:spAutoFit/>
          </a:bodyPr>
          <a:lstStyle/>
          <a:p>
            <a:r>
              <a:rPr lang="en-US" sz="1400" b="1" dirty="0" err="1">
                <a:solidFill>
                  <a:schemeClr val="bg1"/>
                </a:solidFill>
                <a:latin typeface="+mj-ea"/>
                <a:ea typeface="+mj-ea"/>
              </a:rPr>
              <a:t>BSRF_Demod_Test</a:t>
            </a:r>
            <a:r>
              <a:rPr lang="en-US" sz="1400" b="1" dirty="0">
                <a:solidFill>
                  <a:schemeClr val="bg1"/>
                </a:solidFill>
                <a:latin typeface="+mj-ea"/>
                <a:ea typeface="+mj-ea"/>
              </a:rPr>
              <a:t> Session</a:t>
            </a:r>
            <a:endParaRPr lang="en-GB" sz="1400" b="1" dirty="0">
              <a:solidFill>
                <a:schemeClr val="bg1"/>
              </a:solidFill>
              <a:latin typeface="+mj-ea"/>
              <a:ea typeface="+mj-ea"/>
            </a:endParaRPr>
          </a:p>
        </p:txBody>
      </p:sp>
      <p:sp>
        <p:nvSpPr>
          <p:cNvPr id="17" name="椭圆 16"/>
          <p:cNvSpPr/>
          <p:nvPr/>
        </p:nvSpPr>
        <p:spPr bwMode="auto">
          <a:xfrm>
            <a:off x="6035128" y="2600823"/>
            <a:ext cx="1025009" cy="980165"/>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8" name="TextBox 6">
            <a:extLst>
              <a:ext uri="{FF2B5EF4-FFF2-40B4-BE49-F238E27FC236}">
                <a16:creationId xmlns="" xmlns:a16="http://schemas.microsoft.com/office/drawing/2014/main" id="{7A7DECDA-0D52-4175-869B-DA423C8BD8D9}"/>
              </a:ext>
            </a:extLst>
          </p:cNvPr>
          <p:cNvSpPr txBox="1"/>
          <p:nvPr/>
        </p:nvSpPr>
        <p:spPr>
          <a:xfrm>
            <a:off x="5695005" y="3660623"/>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Ad hoc room</a:t>
            </a:r>
            <a:endParaRPr lang="en-GB" sz="1400" b="1" dirty="0">
              <a:solidFill>
                <a:schemeClr val="bg1"/>
              </a:solidFill>
              <a:latin typeface="+mj-ea"/>
              <a:ea typeface="+mj-ea"/>
            </a:endParaRPr>
          </a:p>
        </p:txBody>
      </p:sp>
    </p:spTree>
    <p:extLst>
      <p:ext uri="{BB962C8B-B14F-4D97-AF65-F5344CB8AC3E}">
        <p14:creationId xmlns:p14="http://schemas.microsoft.com/office/powerpoint/2010/main" val="3876318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610433922"/>
              </p:ext>
            </p:extLst>
          </p:nvPr>
        </p:nvGraphicFramePr>
        <p:xfrm>
          <a:off x="285750" y="1273321"/>
          <a:ext cx="11670462" cy="4389120"/>
        </p:xfrm>
        <a:graphic>
          <a:graphicData uri="http://schemas.openxmlformats.org/drawingml/2006/table">
            <a:tbl>
              <a:tblPr/>
              <a:tblGrid>
                <a:gridCol w="781050">
                  <a:extLst>
                    <a:ext uri="{9D8B030D-6E8A-4147-A177-3AD203B41FA5}">
                      <a16:colId xmlns="" xmlns:a16="http://schemas.microsoft.com/office/drawing/2014/main" val="20000"/>
                    </a:ext>
                  </a:extLst>
                </a:gridCol>
                <a:gridCol w="2772000">
                  <a:extLst>
                    <a:ext uri="{9D8B030D-6E8A-4147-A177-3AD203B41FA5}">
                      <a16:colId xmlns="" xmlns:a16="http://schemas.microsoft.com/office/drawing/2014/main" val="20001"/>
                    </a:ext>
                  </a:extLst>
                </a:gridCol>
                <a:gridCol w="2705804">
                  <a:extLst>
                    <a:ext uri="{9D8B030D-6E8A-4147-A177-3AD203B41FA5}">
                      <a16:colId xmlns="" xmlns:a16="http://schemas.microsoft.com/office/drawing/2014/main" val="20002"/>
                    </a:ext>
                  </a:extLst>
                </a:gridCol>
                <a:gridCol w="2705804">
                  <a:extLst>
                    <a:ext uri="{9D8B030D-6E8A-4147-A177-3AD203B41FA5}">
                      <a16:colId xmlns="" xmlns:a16="http://schemas.microsoft.com/office/drawing/2014/main" val="20003"/>
                    </a:ext>
                  </a:extLst>
                </a:gridCol>
                <a:gridCol w="2705804">
                  <a:extLst>
                    <a:ext uri="{9D8B030D-6E8A-4147-A177-3AD203B41FA5}">
                      <a16:colId xmlns="" xmlns:a16="http://schemas.microsoft.com/office/drawing/2014/main" val="20004"/>
                    </a:ext>
                  </a:extLst>
                </a:gridCol>
              </a:tblGrid>
              <a:tr h="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5168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 Letters / reports from other groups / meetings</a:t>
                      </a:r>
                    </a:p>
                    <a:p>
                      <a:pPr marL="0" marR="0" lvl="0" indent="0" algn="l" defTabSz="914400" rtl="0" eaLnBrk="1" fontAlgn="t" latinLnBrk="0" hangingPunct="1">
                        <a:lnSpc>
                          <a:spcPct val="100000"/>
                        </a:lnSpc>
                        <a:spcBef>
                          <a:spcPct val="0"/>
                        </a:spcBef>
                        <a:spcAft>
                          <a:spcPct val="0"/>
                        </a:spcAft>
                        <a:buClrTx/>
                        <a:buSzTx/>
                        <a:buFontTx/>
                        <a:buNone/>
                        <a:tabLst/>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AI 13 R4-2311288</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GB"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1"/>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[109] LTE_NR_HPUE_FWVM AI 7.16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[110]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HPUE_Basket_EN</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-DC AI 7.17 (28)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[111]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HPUE_Basket_Intra</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-CA_TDD AI 7.18 (3), AI 7.19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[112]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HPUE_Basket_inter</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-CA_SUL AI 7.20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HPUE_Basket_FDD</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7.21 (3), AI 7.22 (16)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Rel-18 RRM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[206] NR_ENDC_ RF_FR1_enh2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[218] NR_FR1_lessthan_5MHz_BW (12)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a:t>
                      </a:r>
                      <a:r>
                        <a:rPr lang="en-US" sz="800" b="1" i="0" u="none" strike="noStrike" kern="1200" dirty="0" err="1">
                          <a:solidFill>
                            <a:srgbClr val="0000FF"/>
                          </a:solidFill>
                          <a:effectLst/>
                          <a:latin typeface="微软雅黑" panose="020B0503020204020204" pitchFamily="34" charset="-122"/>
                          <a:ea typeface="微软雅黑" panose="020B0503020204020204" pitchFamily="34" charset="-122"/>
                          <a:cs typeface="+mn-cs"/>
                        </a:rPr>
                        <a:t>Demod</a:t>
                      </a:r>
                      <a:endPar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dirty="0">
                          <a:solidFill>
                            <a:srgbClr val="000000"/>
                          </a:solidFill>
                          <a:effectLst/>
                          <a:latin typeface="微软雅黑" panose="020B0503020204020204" pitchFamily="34" charset="-122"/>
                          <a:ea typeface="微软雅黑" panose="020B0503020204020204" pitchFamily="34" charset="-122"/>
                        </a:rPr>
                        <a:t>[108][322] NR_FR2_multiRX_DL_Demod AI 8.7.4 (22)</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[144]</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[145] NR_cov_enh2_part1/2 Chaired by Xiang Gao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 xmlns:a16="http://schemas.microsoft.com/office/drawing/2014/main" val="10002"/>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[114] LTE_NR_Other_WI AI 7.14 (4), AI 7.23 (2), AI 7.24 (3), AI 7.25 (3), 7.26 (11), 7.27 (3), AI 9.2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[118] NR_FDD_ULn28_DLn75_n76 AI 7.32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[119] US_900MHz AI 7.33 (30)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[120] NR_NTN_channel_30MHz AI 7.34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l-NL"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[121] LTE_terr_bcast_bands_UERF AI 9.3.3 (2)</a:t>
                      </a: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[207] FR2_multiRx_part1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[208] FR2_multiRx_part2 (31)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[108][326] NR_demod_enh3_Part1 AI 8.18.1 (32)</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[108][327] NR_demod_enh3_Part2 AI 8.18.2 (4)</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[142] NR_MC_enh_UERF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Shan Yang (China Telecom)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 xmlns:a16="http://schemas.microsoft.com/office/drawing/2014/main" val="10007"/>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:00-14:30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u="none" dirty="0">
                        <a:solidFill>
                          <a:schemeClr val="bg2">
                            <a:lumMod val="50000"/>
                          </a:schemeClr>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 xmlns:a16="http://schemas.microsoft.com/office/drawing/2014/main" val="10003"/>
                  </a:ext>
                </a:extLst>
              </a:tr>
              <a:tr h="46840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[116] NR_700800900_combo_enh AI 7.30 (25)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Non-spectrum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[125] FS_NR_sub1GHz_combo_enh AI 8.3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 FR2_enh_req_Ph3_part1 AI 8.6.1 (1), AI 8.6.3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[215] NR_HST_FR2_enh_part1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[216] NR_HST_FR2_enh_part2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[235] NR_IDC_enh (7)</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FR2-2 BS conformance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[108][302] NR_ext_to_71GHz_BSRF_Maintenance AI 5.2.6.1, 5.2.6.2 (19)</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pt-BR" sz="800" b="0" i="0" u="none" strike="noStrike" dirty="0">
                          <a:solidFill>
                            <a:srgbClr val="000000"/>
                          </a:solidFill>
                          <a:effectLst/>
                          <a:latin typeface="微软雅黑" panose="020B0503020204020204" pitchFamily="34" charset="-122"/>
                          <a:ea typeface="微软雅黑" panose="020B0503020204020204" pitchFamily="34" charset="-122"/>
                        </a:rPr>
                        <a:t>[108][332] LS_NTN_R5-233672 AI 10.2.3 (10)</a:t>
                      </a: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[108][309] NR_NTN_enh_Part1 AI 8.26.1 (9)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NR Mobility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enh</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WI</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Qiming Li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 xmlns:a16="http://schemas.microsoft.com/office/drawing/2014/main" val="10004"/>
                  </a:ext>
                </a:extLst>
              </a:tr>
              <a:tr h="3154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[131] FR2_enh_req_Ph3_part2 AI 8.6.2 (14)</a:t>
                      </a:r>
                      <a:endPar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[214] NonCol_intraB_ENDC_NR_CA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[217] NR_ATG (29)</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[108][311] NR_NTN_enh_Part3 AI 8.26.2 (11)</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[108][310] NR_NTN_enh_Part2 AI 8.26.3 (2)</a:t>
                      </a:r>
                      <a:endPar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BS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a:t>
                      </a: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108][322] NR_FR2_multiRX_DL_Demod </a:t>
                      </a:r>
                      <a:r>
                        <a:rPr lang="en-GB"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Jahidur Rahman (Qualcomm)</a:t>
                      </a:r>
                      <a:endPar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 xmlns:a16="http://schemas.microsoft.com/office/drawing/2014/main" val="10005"/>
                  </a:ext>
                </a:extLst>
              </a:tr>
              <a:tr h="4552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-19:20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NR_Baskets_Part_1 Chaired by Dominique Brunel (Skyworks)</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MGs enhancement WI </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a:t>
                      </a:r>
                      <a:r>
                        <a:rPr kumimoji="0" lang="en-US" altLang="zh-CN" sz="800" b="0" i="0" u="none" strike="noStrike" kern="1200" cap="none" normalizeH="0" baseline="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Waseem Ozan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(MediaTek)</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BS Ad hoc: </a:t>
                      </a:r>
                      <a:r>
                        <a:rPr lang="nn-NO" sz="800" b="0" i="0" u="none" strike="noStrike" dirty="0">
                          <a:solidFill>
                            <a:srgbClr val="000000"/>
                          </a:solidFill>
                          <a:effectLst/>
                          <a:latin typeface="微软雅黑" panose="020B0503020204020204" pitchFamily="34" charset="-122"/>
                          <a:ea typeface="微软雅黑" panose="020B0503020204020204" pitchFamily="34" charset="-122"/>
                        </a:rPr>
                        <a:t>[108][329] FS_NR_FR2_OTA_enh Chaired by Bin Han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BS Ad hoc: </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[108][319] RF_FR1_enh2_Demod_Part1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Tricia Li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159063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3306249636"/>
              </p:ext>
            </p:extLst>
          </p:nvPr>
        </p:nvGraphicFramePr>
        <p:xfrm>
          <a:off x="281221" y="1273320"/>
          <a:ext cx="11674991" cy="2804221"/>
        </p:xfrm>
        <a:graphic>
          <a:graphicData uri="http://schemas.openxmlformats.org/drawingml/2006/table">
            <a:tbl>
              <a:tblPr/>
              <a:tblGrid>
                <a:gridCol w="777959">
                  <a:extLst>
                    <a:ext uri="{9D8B030D-6E8A-4147-A177-3AD203B41FA5}">
                      <a16:colId xmlns="" xmlns:a16="http://schemas.microsoft.com/office/drawing/2014/main" val="20000"/>
                    </a:ext>
                  </a:extLst>
                </a:gridCol>
                <a:gridCol w="2779620">
                  <a:extLst>
                    <a:ext uri="{9D8B030D-6E8A-4147-A177-3AD203B41FA5}">
                      <a16:colId xmlns="" xmlns:a16="http://schemas.microsoft.com/office/drawing/2014/main" val="20001"/>
                    </a:ext>
                  </a:extLst>
                </a:gridCol>
                <a:gridCol w="2705804">
                  <a:extLst>
                    <a:ext uri="{9D8B030D-6E8A-4147-A177-3AD203B41FA5}">
                      <a16:colId xmlns="" xmlns:a16="http://schemas.microsoft.com/office/drawing/2014/main" val="20002"/>
                    </a:ext>
                  </a:extLst>
                </a:gridCol>
                <a:gridCol w="2705804">
                  <a:extLst>
                    <a:ext uri="{9D8B030D-6E8A-4147-A177-3AD203B41FA5}">
                      <a16:colId xmlns="" xmlns:a16="http://schemas.microsoft.com/office/drawing/2014/main" val="20003"/>
                    </a:ext>
                  </a:extLst>
                </a:gridCol>
                <a:gridCol w="2705804">
                  <a:extLst>
                    <a:ext uri="{9D8B030D-6E8A-4147-A177-3AD203B41FA5}">
                      <a16:colId xmlns="" xmlns:a16="http://schemas.microsoft.com/office/drawing/2014/main"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3276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 FR2_multiRx_UERF_part1 AI 8.7.1 (3), AI 8.7.2 (4), AI 8.7.2.2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[133] FR2_multiRx_UERF_part2 AI 8.7.2.1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[146] NR_MIMO_evo_DL_UL_UERF AI 8.29.2 (12)</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[223] NR_Mob_enh2_part1 (56)</a:t>
                      </a:r>
                    </a:p>
                    <a:p>
                      <a:pPr algn="l" fontAlgn="ctr"/>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[224] NR_Mob_enh2_part2 (31)</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[108][306] FS_NR_duplex_evo_Part1 AI 8.19.1, 8.19.2.2.1, 8.19.2.2.2, 8.19.2.3, 8.19.3 (28)</a:t>
                      </a:r>
                    </a:p>
                    <a:p>
                      <a:pPr algn="l" fontAlgn="ct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t>
                      </a:r>
                      <a:r>
                        <a:rPr kumimoji="1" lang="fr-FR" altLang="ja-JP" sz="800" b="1" i="0" u="none" baseline="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NR FR2 multi-Rx chain WI Chaired by Qian Yang (vivo)</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[129] NR_channel_raster_enh AI 8.5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[142] NR_MC_enh_UERF AI 8.23.1 (2), AI 8.23.2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[124] FS_SimBC AI 8.1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cont.</a:t>
                      </a:r>
                    </a:p>
                    <a:p>
                      <a:pPr marL="0" algn="l" defTabSz="914354" rtl="0" eaLnBrk="1" fontAlgn="ctr" latinLnBrk="0" hangingPunct="1"/>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[209] NR_RRM_enh3_part1 (26)</a:t>
                      </a:r>
                    </a:p>
                    <a:p>
                      <a:pPr marL="0" algn="l" defTabSz="914354" rtl="0" eaLnBrk="1" fontAlgn="ctr" latinLnBrk="0" hangingPunct="1"/>
                      <a:r>
                        <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[210] NR_RRM_enh3_part2 (6)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[108][307] FS_NR_duplex_evo_Part2 AI 8.19.2.2.3, 8.19.2.2.4, 8.19.2.4 (9)</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dirty="0">
                          <a:solidFill>
                            <a:srgbClr val="000000"/>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8.19.2.1 (16)</a:t>
                      </a: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BS Ad hoc:  </a:t>
                      </a:r>
                      <a:r>
                        <a:rPr lang="nn-NO"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[108][330] NR_FR1_TRP_TRS_enh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 xmlns:a16="http://schemas.microsoft.com/office/drawing/2014/main"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4"/>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[126] FR1_enh2_part1 AI 8.4.1.3 (21)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[127] FR1_enh2_part2 AI 8.4.1.1 (9)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[128] FR1_enh2_part3 AI 8.4.1.2 (13)</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[211] NR_MG_enh2_part1 (43)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[212] NR_MG_enh2_part2 (31)</a:t>
                      </a: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nn-NO"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[108][325] NR_ATG_Demod AI 8.13.5 (25)</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[108][323] NonCol_intraB_ENDC_NR_CA_Demod AI 8.11.4 (8)</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Ad hoc: </a:t>
                      </a:r>
                      <a:r>
                        <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[108][331] </a:t>
                      </a:r>
                      <a:r>
                        <a:rPr lang="fr-FR" altLang="ja-JP"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NR_MIMO_OTA_enh</a:t>
                      </a:r>
                      <a:r>
                        <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Chaired by Xuan Yi (CAICT)</a:t>
                      </a:r>
                      <a:endParaRPr lang="fr-FR" altLang="ja-JP"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dirty="0">
                        <a:solidFill>
                          <a:schemeClr val="tx1"/>
                        </a:solidFill>
                        <a:highlight>
                          <a:srgbClr val="FFFF00"/>
                        </a:highligh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 xmlns:a16="http://schemas.microsoft.com/office/drawing/2014/main"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NonCol_intraB AI 8.11.1 (2), AI 8.11.2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[115] NR_3Tx-4Rx_WI AI 7.28 (3), AI 7.29 (35)</a:t>
                      </a:r>
                      <a:endPar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[213] NR_BWP_wor (40)</a:t>
                      </a:r>
                    </a:p>
                    <a:p>
                      <a:pPr marL="0" marR="0" lvl="0" indent="0" algn="l" defTabSz="914354" rtl="0" eaLnBrk="1" fontAlgn="ctr"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[108][319] RF_FR1_enh2_Demod_Part1 AI 8.4.3.1 (41)</a:t>
                      </a:r>
                    </a:p>
                    <a:p>
                      <a:pPr algn="l" fontAlgn="ct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[108][320] RF_FR1_enh2_Demod_Part2 8.4.3.2 (8)</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[130]/[131] FR2_enh_req_Ph3_part1/2 Chaired by Hisashi Onozawa (Nokia)</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ja-JP"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t>
                      </a:r>
                      <a:r>
                        <a:rPr kumimoji="0" lang="en-US"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Jinqiang Xing (OPPO)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R18 NR ATG WI / </a:t>
                      </a:r>
                      <a:r>
                        <a:rPr kumimoji="1" lang="fr-FR" altLang="ja-JP" sz="800" b="0" i="0" kern="1200" dirty="0" err="1">
                          <a:solidFill>
                            <a:schemeClr val="tx1"/>
                          </a:solidFill>
                          <a:latin typeface="微软雅黑" panose="020B0503020204020204" pitchFamily="34" charset="-122"/>
                          <a:ea typeface="微软雅黑" panose="020B0503020204020204" pitchFamily="34" charset="-122"/>
                          <a:cs typeface="+mn-cs"/>
                        </a:rPr>
                        <a:t>Chaired</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by </a:t>
                      </a:r>
                      <a:r>
                        <a:rPr kumimoji="1" lang="fr-FR" altLang="ja-JP" sz="800" b="0" i="0" kern="1200" dirty="0" err="1">
                          <a:solidFill>
                            <a:schemeClr val="tx1"/>
                          </a:solidFill>
                          <a:latin typeface="微软雅黑" panose="020B0503020204020204" pitchFamily="34" charset="-122"/>
                          <a:ea typeface="微软雅黑" panose="020B0503020204020204" pitchFamily="34" charset="-122"/>
                          <a:cs typeface="+mn-cs"/>
                        </a:rPr>
                        <a:t>Xiaoran</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Zhang (CMCC) </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en-US" sz="800" b="0" i="0" u="none" strike="noStrike" dirty="0">
                          <a:solidFill>
                            <a:srgbClr val="000000"/>
                          </a:solidFill>
                          <a:effectLst/>
                          <a:latin typeface="微软雅黑" panose="020B0503020204020204" pitchFamily="34" charset="-122"/>
                          <a:ea typeface="微软雅黑" panose="020B0503020204020204" pitchFamily="34" charset="-122"/>
                        </a:rPr>
                        <a:t>[108][326] NR_demod_enh3_Part1  Chaired by Shan Yang (CTC)</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zh-CN" sz="800" b="1" i="0" kern="1200" dirty="0" smtClean="0">
                          <a:solidFill>
                            <a:schemeClr val="tx1"/>
                          </a:solidFill>
                          <a:latin typeface="微软雅黑" panose="020B0503020204020204" pitchFamily="34" charset="-122"/>
                          <a:ea typeface="微软雅黑" panose="020B0503020204020204" pitchFamily="34" charset="-122"/>
                          <a:cs typeface="+mn-cs"/>
                        </a:rPr>
                        <a:t>RRM Ad-hoc: </a:t>
                      </a:r>
                      <a:r>
                        <a:rPr kumimoji="1" lang="en-US" altLang="zh-CN" sz="800" b="0" i="0" kern="1200" dirty="0" smtClean="0">
                          <a:solidFill>
                            <a:schemeClr val="tx1"/>
                          </a:solidFill>
                          <a:latin typeface="微软雅黑" panose="020B0503020204020204" pitchFamily="34" charset="-122"/>
                          <a:ea typeface="微软雅黑" panose="020B0503020204020204" pitchFamily="34" charset="-122"/>
                          <a:cs typeface="+mn-cs"/>
                        </a:rPr>
                        <a:t>R18 FR2 HST / Chaired by Jackson (Samsung)</a:t>
                      </a:r>
                      <a:endParaRPr kumimoji="1" lang="en-US" altLang="zh-CN"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315422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1620453343"/>
              </p:ext>
            </p:extLst>
          </p:nvPr>
        </p:nvGraphicFramePr>
        <p:xfrm>
          <a:off x="281221" y="1273320"/>
          <a:ext cx="11674991" cy="3734074"/>
        </p:xfrm>
        <a:graphic>
          <a:graphicData uri="http://schemas.openxmlformats.org/drawingml/2006/table">
            <a:tbl>
              <a:tblPr/>
              <a:tblGrid>
                <a:gridCol w="777959">
                  <a:extLst>
                    <a:ext uri="{9D8B030D-6E8A-4147-A177-3AD203B41FA5}">
                      <a16:colId xmlns="" xmlns:a16="http://schemas.microsoft.com/office/drawing/2014/main" val="20000"/>
                    </a:ext>
                  </a:extLst>
                </a:gridCol>
                <a:gridCol w="2779620">
                  <a:extLst>
                    <a:ext uri="{9D8B030D-6E8A-4147-A177-3AD203B41FA5}">
                      <a16:colId xmlns="" xmlns:a16="http://schemas.microsoft.com/office/drawing/2014/main" val="20001"/>
                    </a:ext>
                  </a:extLst>
                </a:gridCol>
                <a:gridCol w="2705804">
                  <a:extLst>
                    <a:ext uri="{9D8B030D-6E8A-4147-A177-3AD203B41FA5}">
                      <a16:colId xmlns="" xmlns:a16="http://schemas.microsoft.com/office/drawing/2014/main" val="20002"/>
                    </a:ext>
                  </a:extLst>
                </a:gridCol>
                <a:gridCol w="2705804">
                  <a:extLst>
                    <a:ext uri="{9D8B030D-6E8A-4147-A177-3AD203B41FA5}">
                      <a16:colId xmlns="" xmlns:a16="http://schemas.microsoft.com/office/drawing/2014/main" val="20003"/>
                    </a:ext>
                  </a:extLst>
                </a:gridCol>
                <a:gridCol w="2705804">
                  <a:extLst>
                    <a:ext uri="{9D8B030D-6E8A-4147-A177-3AD203B41FA5}">
                      <a16:colId xmlns="" xmlns:a16="http://schemas.microsoft.com/office/drawing/2014/main"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8.26.4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[117] LTE_NR_NTN_LSband AI 7.31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[122] IoT_NTN_extLband AI 9.4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IoT_NTN_FDD_LS_band</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9.5 (10)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[228] NR_MIMO_evo_DL_UL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[229] NR_SL_enh2_part1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[230] NR_SL_enh2_part2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[232] NR_SL_relay_enh (6)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OTA </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[108][329] FS_NR_FR2_OTA_enh AI 5.2.5 (R4-2311231), 8.2 (15)</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[108][330] NR_FR1_TRP_TRS_enh AI 8.15 (34)</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NR Positioning </a:t>
                      </a:r>
                      <a:b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Chaired by Muhammad Kazmi (Ericsson)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 FS_NR_AIML_air AI 8.21 (40)</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[219] NR_pos_enh2_part1 (37)</a:t>
                      </a:r>
                    </a:p>
                    <a:p>
                      <a:pPr algn="l" fontAlgn="ct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[220] NR_pos_enh2_part2 (26)</a:t>
                      </a:r>
                    </a:p>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[221] NR_pos_enh2_part3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[330] continued</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[108][331]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NR_MIMO_OTA_enh</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5.2.5, 8.16 (25)</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BS </a:t>
                      </a:r>
                      <a:r>
                        <a:rPr kumimoji="1" lang="fr-FR" altLang="ja-JP" sz="800" b="1" i="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dirty="0">
                          <a:solidFill>
                            <a:schemeClr val="tx1"/>
                          </a:solidFill>
                          <a:latin typeface="微软雅黑" panose="020B0503020204020204" pitchFamily="34" charset="-122"/>
                          <a:ea typeface="微软雅黑" panose="020B0503020204020204" pitchFamily="34" charset="-122"/>
                        </a:rPr>
                        <a:t>: </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[108][306] FS_NR_duplex_evo_Part1  Chaired by Jackson Wang (Samsung)</a:t>
                      </a:r>
                      <a:endParaRPr kumimoji="1" lang="fr-FR" altLang="ja-JP" sz="800" b="0" i="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 xmlns:a16="http://schemas.microsoft.com/office/drawing/2014/main" val="10003"/>
                  </a:ext>
                </a:extLst>
              </a:tr>
              <a:tr h="2239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 (if needed)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[139] FS_NR_LPWUS AI 8.20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[144] NR_cov_enh2_part1 AI 8.27.1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[145] NR_cov_enh2_part2 AI 8.27.2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[141] NR_pos_enh2_UERF AI 8.22.1 (11), AI 8.22.2 (1)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[226] </a:t>
                      </a:r>
                      <a:r>
                        <a:rPr kumimoji="0" lang="en-US" altLang="zh-CN" sz="800" b="0"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NR_NTN_enh</a:t>
                      </a: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(31)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[236] </a:t>
                      </a:r>
                      <a:r>
                        <a:rPr kumimoji="0" lang="en-US" altLang="zh-CN" sz="800" b="0" i="0" u="none" strike="noStrike" kern="1200" cap="none" normalizeH="0" baseline="0" noProof="0" dirty="0" err="1">
                          <a:ln>
                            <a:noFill/>
                          </a:ln>
                          <a:solidFill>
                            <a:schemeClr val="tx1"/>
                          </a:solidFill>
                          <a:effectLst/>
                          <a:latin typeface="微软雅黑" panose="020B0503020204020204" pitchFamily="34" charset="-122"/>
                          <a:ea typeface="微软雅黑" panose="020B0503020204020204" pitchFamily="34" charset="-122"/>
                          <a:cs typeface="+mn-cs"/>
                        </a:rPr>
                        <a:t>IoT_NTN_enh</a:t>
                      </a:r>
                      <a:r>
                        <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 (5)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[108][312] NR_netcon_repeater_RF AI 8.28.1, 8.28.2, 8.28.3 (19)</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[108][313] NR_netcon_repeater_RFConformance AI 8.28.4 (5)</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ad-hoc: </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[204]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(46)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Santhan Thangarasa (Ericsson) – 40min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 </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Li Zhang (Huawei) (80min)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 xmlns:a16="http://schemas.microsoft.com/office/drawing/2014/main"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[147] NR_SL_enh2_UERF_part1 AI 8.30.1 (2), AI 8.30.2 (1), AI 8.30.2.1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[148] NR_SL_enh2_UERF_part2 AI 8.30.2.2 (5), AI 8.30.2.4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[149] NR_SL_enh2_UERF_part3 AI 8.30.2.3 (9)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[225] NR_DualTxRx_MUSIM (45)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[108][314] NR_mobile_IAB_RF AI 8.33.2, 8.33.3 (5)</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[108][315] LTE_terr_bcast_bands_BSRF AI 9.3.4 (3)</a:t>
                      </a:r>
                    </a:p>
                    <a:p>
                      <a:pPr algn="l" fontAlgn="ct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[108][304] NR_FR1_lessthan_5MHz_BW_BSRF AI 8.14.3 (13)</a:t>
                      </a: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baseline="0" dirty="0">
                          <a:solidFill>
                            <a:schemeClr val="tx1"/>
                          </a:solidFill>
                          <a:latin typeface="微软雅黑" panose="020B0503020204020204" pitchFamily="34" charset="-122"/>
                          <a:ea typeface="微软雅黑" panose="020B0503020204020204" pitchFamily="34" charset="-122"/>
                        </a:rPr>
                        <a:t>Main Ad-hoc: </a:t>
                      </a: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[134] NonCol_intraB Chaired by Yasuki Suzuki</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Chaired by Fei </a:t>
                      </a:r>
                      <a:r>
                        <a:rPr kumimoji="0" lang="en-US"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Xue</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(ZTE)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R18 MUSIM chaired by Xusheng Wei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en-US" sz="800" b="0" i="0" u="none" strike="noStrike" dirty="0">
                          <a:solidFill>
                            <a:srgbClr val="000000"/>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Chaired by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Xiaoran</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Zhang (CMCC)</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chemeClr val="tx1"/>
                          </a:solidFill>
                          <a:latin typeface="微软雅黑" panose="020B0503020204020204" pitchFamily="34" charset="-122"/>
                          <a:ea typeface="微软雅黑" panose="020B0503020204020204" pitchFamily="34" charset="-122"/>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[139] FS_NR_LPWUS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1334708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3429682855"/>
              </p:ext>
            </p:extLst>
          </p:nvPr>
        </p:nvGraphicFramePr>
        <p:xfrm>
          <a:off x="281221" y="1273320"/>
          <a:ext cx="11674991" cy="4434901"/>
        </p:xfrm>
        <a:graphic>
          <a:graphicData uri="http://schemas.openxmlformats.org/drawingml/2006/table">
            <a:tbl>
              <a:tblPr/>
              <a:tblGrid>
                <a:gridCol w="777959">
                  <a:extLst>
                    <a:ext uri="{9D8B030D-6E8A-4147-A177-3AD203B41FA5}">
                      <a16:colId xmlns="" xmlns:a16="http://schemas.microsoft.com/office/drawing/2014/main" val="20000"/>
                    </a:ext>
                  </a:extLst>
                </a:gridCol>
                <a:gridCol w="2779620">
                  <a:extLst>
                    <a:ext uri="{9D8B030D-6E8A-4147-A177-3AD203B41FA5}">
                      <a16:colId xmlns="" xmlns:a16="http://schemas.microsoft.com/office/drawing/2014/main" val="20001"/>
                    </a:ext>
                  </a:extLst>
                </a:gridCol>
                <a:gridCol w="2705804">
                  <a:extLst>
                    <a:ext uri="{9D8B030D-6E8A-4147-A177-3AD203B41FA5}">
                      <a16:colId xmlns="" xmlns:a16="http://schemas.microsoft.com/office/drawing/2014/main" val="20002"/>
                    </a:ext>
                  </a:extLst>
                </a:gridCol>
                <a:gridCol w="2705804">
                  <a:extLst>
                    <a:ext uri="{9D8B030D-6E8A-4147-A177-3AD203B41FA5}">
                      <a16:colId xmlns="" xmlns:a16="http://schemas.microsoft.com/office/drawing/2014/main" val="20003"/>
                    </a:ext>
                  </a:extLst>
                </a:gridCol>
                <a:gridCol w="2705804">
                  <a:extLst>
                    <a:ext uri="{9D8B030D-6E8A-4147-A177-3AD203B41FA5}">
                      <a16:colId xmlns="" xmlns:a16="http://schemas.microsoft.com/office/drawing/2014/main"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 NR_redcap_enh_UERF AI 8.31.1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[151] Netw_Energy_NR AI 8.34.2 (4), AI 8.34.3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[153] NR_reply_LS_UE_RF AI 10 (11)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[231] NR_redcap_enh (10)</a:t>
                      </a: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[227] NR_netcon_repeater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[233] NR_mobile_IAB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[234] Netw_Energy_NR (21)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[108][324] NR_HST_FR2_enh_Demod AI 8.12.5 (25)</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[108][321] NR_RF_FR2_req_Ph3_Demod AI 8.6.4 (8)</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[108][328] NR_netcon_repeater_Demod AI 8.28.6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t>
                      </a:r>
                      <a:r>
                        <a:rPr kumimoji="1" lang="fr-FR" altLang="ja-JP" sz="800" b="1" i="0" u="none" baseline="0" dirty="0" err="1">
                          <a:solidFill>
                            <a:schemeClr val="tx1"/>
                          </a:solidFill>
                          <a:latin typeface="微软雅黑" panose="020B0503020204020204" pitchFamily="34" charset="-122"/>
                          <a:ea typeface="微软雅黑" panose="020B0503020204020204" pitchFamily="34" charset="-122"/>
                        </a:rPr>
                        <a:t>Ad-hoc</a:t>
                      </a: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1" lang="fr-FR" altLang="ja-JP" sz="800" b="0" i="0" dirty="0">
                          <a:solidFill>
                            <a:schemeClr val="tx1"/>
                          </a:solidFill>
                          <a:latin typeface="微软雅黑" panose="020B0503020204020204" pitchFamily="34" charset="-122"/>
                          <a:ea typeface="微软雅黑" panose="020B0503020204020204" pitchFamily="34" charset="-122"/>
                        </a:rPr>
                        <a:t>RRM maintenance</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sz="800" b="0" i="0" kern="1200" dirty="0">
                          <a:solidFill>
                            <a:schemeClr val="tx1"/>
                          </a:solidFill>
                          <a:latin typeface="微软雅黑" panose="020B0503020204020204" pitchFamily="34" charset="-122"/>
                          <a:ea typeface="微软雅黑" panose="020B0503020204020204" pitchFamily="34" charset="-122"/>
                          <a:cs typeface="+mn-cs"/>
                        </a:rPr>
                        <a:t>1) </a:t>
                      </a:r>
                      <a:r>
                        <a:rPr kumimoji="1" lang="en-IE" sz="800" b="0" i="0" kern="1200" dirty="0">
                          <a:solidFill>
                            <a:schemeClr val="tx1"/>
                          </a:solidFill>
                          <a:latin typeface="微软雅黑" panose="020B0503020204020204" pitchFamily="34" charset="-122"/>
                          <a:ea typeface="微软雅黑" panose="020B0503020204020204" pitchFamily="34" charset="-122"/>
                          <a:cs typeface="+mn-cs"/>
                        </a:rPr>
                        <a:t>[202] Maintenance_R17 </a:t>
                      </a:r>
                      <a:r>
                        <a:rPr kumimoji="1" lang="fr-FR" altLang="ja-JP" sz="800" b="0" i="0" dirty="0" err="1">
                          <a:solidFill>
                            <a:schemeClr val="tx1"/>
                          </a:solidFill>
                          <a:latin typeface="微软雅黑" panose="020B0503020204020204" pitchFamily="34" charset="-122"/>
                          <a:ea typeface="微软雅黑" panose="020B0503020204020204" pitchFamily="34" charset="-122"/>
                        </a:rPr>
                        <a:t>Chaired</a:t>
                      </a:r>
                      <a:r>
                        <a:rPr kumimoji="1" lang="fr-FR" altLang="ja-JP" sz="800" b="0" i="0" dirty="0">
                          <a:solidFill>
                            <a:schemeClr val="tx1"/>
                          </a:solidFill>
                          <a:latin typeface="微软雅黑" panose="020B0503020204020204" pitchFamily="34" charset="-122"/>
                          <a:ea typeface="微软雅黑" panose="020B0503020204020204" pitchFamily="34" charset="-122"/>
                        </a:rPr>
                        <a:t> by Yang Tang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2"/>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[154]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RAN_task_UERF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11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AI 8.35 (7), AI 9.7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NR_HST_FR2_enh_UERF AI 8.12.2 (2), AI 8.12.3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NR_ATG_UERF_part1 AI 8.13 (1), AI 8.13.1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[137] NR_ATG_UERF_part2 AI 8.13.2 (21)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[237] Reply_LS (32)</a:t>
                      </a:r>
                    </a:p>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(101)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Demod</a:t>
                      </a: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[108][317]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4.5, 5.2.6.5, 5.2.4 (71)</a:t>
                      </a:r>
                    </a:p>
                    <a:p>
                      <a:pPr marL="0" marR="0" lvl="0" indent="0" algn="l" defTabSz="914400" rtl="0" eaLnBrk="1" fontAlgn="t" latinLnBrk="0" hangingPunct="1">
                        <a:lnSpc>
                          <a:spcPct val="100000"/>
                        </a:lnSpc>
                        <a:spcBef>
                          <a:spcPct val="0"/>
                        </a:spcBef>
                        <a:spcAft>
                          <a:spcPct val="0"/>
                        </a:spcAft>
                        <a:buClrTx/>
                        <a:buSzTx/>
                        <a:buFontTx/>
                        <a:buNone/>
                        <a:tabLst/>
                        <a:defRPr/>
                      </a:pP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[108][318]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IoT_NTN</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6.8.5 (13)</a:t>
                      </a: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Ad-hoc: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[126]</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FR1_enh2_part1 Chaired by Leo Liu (Huawei) 90min</a:t>
                      </a:r>
                    </a:p>
                    <a:p>
                      <a:pPr marL="0" marR="0" lvl="0" indent="0" algn="l" defTabSz="914354" rtl="0" eaLnBrk="1" fontAlgn="ctr" latinLnBrk="0" hangingPunct="1">
                        <a:lnSpc>
                          <a:spcPct val="100000"/>
                        </a:lnSpc>
                        <a:spcBef>
                          <a:spcPts val="0"/>
                        </a:spcBef>
                        <a:spcAft>
                          <a:spcPts val="0"/>
                        </a:spcAft>
                        <a:buClrTx/>
                        <a:buSzTx/>
                        <a:buFontTx/>
                        <a:buNone/>
                        <a:tabLst/>
                        <a:defRPr/>
                      </a:pP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a:t>
                      </a:r>
                      <a:r>
                        <a:rPr lang="en-GB"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Ad-hoc: </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[128] F</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R1_enh2_part3</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Chaired by Yuta (NTT DOCOMO) 30min</a:t>
                      </a: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 xmlns:a16="http://schemas.microsoft.com/office/drawing/2014/main"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RAN4 Vice Chair Election (if needed)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[138] NR_FR1_lessthan_5MHz_BW AI 8.14.1 (9), AI 8.14.2 (5)</a:t>
                      </a: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Reserve 0.5h for some earlier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Basket WI</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NR_Baskets_Part_1 AI 7.1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NR_Baskets_Part_2 AI 7.3~7.8 (75)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[107] NR_Baskets_Part_3 AI 7.9- 7.13 (112)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9.1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(104)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[203]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NR_NTN_solutions</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[204]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[205]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LTE_NBIOT_eMTC_NTN_req</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(20)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[222] </a:t>
                      </a:r>
                      <a:r>
                        <a:rPr kumimoji="0" lang="en-IE"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NR_MC_enh</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(4)</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[108][305] NR_LTE_EMC_enh </a:t>
                      </a:r>
                      <a:r>
                        <a:rPr lang="en-US" altLang="zh-CN"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AI 4.3, 8.17 (15)</a:t>
                      </a:r>
                      <a:endPar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RF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fi-FI" sz="800" b="0" i="0" u="none" strike="noStrike" dirty="0">
                          <a:solidFill>
                            <a:srgbClr val="000000"/>
                          </a:solidFill>
                          <a:effectLst/>
                          <a:latin typeface="微软雅黑" panose="020B0503020204020204" pitchFamily="34" charset="-122"/>
                          <a:ea typeface="微软雅黑" panose="020B0503020204020204" pitchFamily="34" charset="-122"/>
                        </a:rPr>
                        <a:t>[108][316] IoT_NTN_SANRF</a:t>
                      </a:r>
                      <a:r>
                        <a:rPr lang="zh-CN" altLang="en-US" sz="8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AI 6.8.1 (8)</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[108][301] </a:t>
                      </a:r>
                      <a:r>
                        <a:rPr lang="en-US" altLang="zh-CN" sz="800" b="0" i="0" u="none" strike="noStrike" dirty="0" err="1">
                          <a:solidFill>
                            <a:srgbClr val="000000"/>
                          </a:solidFill>
                          <a:effectLst/>
                          <a:latin typeface="微软雅黑" panose="020B0503020204020204" pitchFamily="34" charset="-122"/>
                          <a:ea typeface="微软雅黑" panose="020B0503020204020204" pitchFamily="34" charset="-122"/>
                        </a:rPr>
                        <a:t>BSRF_Maintenance</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 AI 4.2, 5.2.1 (100)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BS Ad-hoc: </a:t>
                      </a:r>
                      <a:r>
                        <a:rPr lang="nn-NO"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[108][324] NR_HST_FR2_enh_Demod Chaired by Yunchuan Yang 60</a:t>
                      </a:r>
                      <a:r>
                        <a:rPr lang="en-US"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min</a:t>
                      </a:r>
                    </a:p>
                    <a:p>
                      <a:pPr marL="0" marR="0" lvl="0" indent="0" algn="l" defTabSz="914354" rtl="0" eaLnBrk="1" fontAlgn="ctr" latinLnBrk="0" hangingPunct="1">
                        <a:lnSpc>
                          <a:spcPct val="100000"/>
                        </a:lnSpc>
                        <a:spcBef>
                          <a:spcPts val="0"/>
                        </a:spcBef>
                        <a:spcAft>
                          <a:spcPts val="0"/>
                        </a:spcAft>
                        <a:buClrTx/>
                        <a:buSzTx/>
                        <a:buFontTx/>
                        <a:buNone/>
                        <a:tabLst/>
                        <a:defRPr/>
                      </a:pPr>
                      <a:r>
                        <a:rPr lang="en-US" altLang="zh-CN" sz="800" b="0" i="0" u="none" strike="noStrike" kern="1200" dirty="0">
                          <a:solidFill>
                            <a:schemeClr val="tx1"/>
                          </a:solidFill>
                          <a:effectLst/>
                          <a:highlight>
                            <a:srgbClr val="FFFF00"/>
                          </a:highlight>
                          <a:latin typeface="微软雅黑" panose="020B0503020204020204" pitchFamily="34" charset="-122"/>
                          <a:ea typeface="微软雅黑" panose="020B0503020204020204" pitchFamily="34" charset="-122"/>
                          <a:cs typeface="+mn-cs"/>
                        </a:rPr>
                        <a:t>TBD reserved for BS Session</a:t>
                      </a:r>
                      <a:endParaRPr lang="fr-FR" altLang="ja-JP" sz="800" b="0" i="0" u="none" strike="noStrike" kern="1200" dirty="0">
                        <a:solidFill>
                          <a:schemeClr val="tx1"/>
                        </a:solidFill>
                        <a:effectLst/>
                        <a:highlight>
                          <a:srgbClr val="FFFF00"/>
                        </a:highligh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 xmlns:a16="http://schemas.microsoft.com/office/drawing/2014/main"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Rel-15/16/17/18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AI 4.1 (155)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R17_spectrum_maintenance AI 5.1 (50)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R17_nonspectrumUERF_maintenance AI 5.2.2 (52)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R18_spectrum_maintenance AI 6 (16)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err="1">
                          <a:solidFill>
                            <a:srgbClr val="0000FF"/>
                          </a:solidFill>
                          <a:latin typeface="微软雅黑" panose="020B0503020204020204" pitchFamily="34" charset="-122"/>
                          <a:ea typeface="微软雅黑" panose="020B0503020204020204" pitchFamily="34" charset="-122"/>
                          <a:cs typeface="+mn-cs"/>
                        </a:rPr>
                        <a:t>Early</a:t>
                      </a:r>
                      <a:r>
                        <a:rPr kumimoji="1" lang="fr-FR" altLang="ja-JP" sz="800" b="1" i="0" kern="1200" dirty="0">
                          <a:solidFill>
                            <a:srgbClr val="0000FF"/>
                          </a:solidFill>
                          <a:latin typeface="微软雅黑" panose="020B0503020204020204" pitchFamily="34" charset="-122"/>
                          <a:ea typeface="微软雅黑" panose="020B0503020204020204" pitchFamily="34" charset="-122"/>
                          <a:cs typeface="+mn-cs"/>
                        </a:rPr>
                        <a:t> 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[132/133] FR2_multiRx_UERF_part1/ Chaired by Steven Chen (Apple)</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 FS_NR_AIML_air Chaired Vali (Qualcomm)</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chemeClr val="tx1"/>
                          </a:solidFill>
                          <a:effectLst/>
                          <a:highlight>
                            <a:srgbClr val="FFFF00"/>
                          </a:highlight>
                          <a:latin typeface="微软雅黑" panose="020B0503020204020204" pitchFamily="34" charset="-122"/>
                          <a:ea typeface="微软雅黑" panose="020B0503020204020204" pitchFamily="34" charset="-122"/>
                          <a:cs typeface="Calibri" panose="020F0502020204030204" pitchFamily="34" charset="0"/>
                        </a:rPr>
                        <a:t>Reserved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t>
                      </a:r>
                      <a:r>
                        <a:rPr kumimoji="1" lang="fr-FR" altLang="ja-JP" sz="800" b="1" i="0" kern="1200" dirty="0" err="1">
                          <a:solidFill>
                            <a:schemeClr val="tx1"/>
                          </a:solidFill>
                          <a:latin typeface="微软雅黑" panose="020B0503020204020204" pitchFamily="34" charset="-122"/>
                          <a:ea typeface="微软雅黑" panose="020B0503020204020204" pitchFamily="34" charset="-122"/>
                          <a:cs typeface="+mn-cs"/>
                        </a:rPr>
                        <a:t>Ad-hoc</a:t>
                      </a: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 </a:t>
                      </a: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[108][312] NR_netcon_repeater_RF Chaired by Fei Xue (ZTE)</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Chaired by Johannes Hejselbaek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308340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4071949155"/>
              </p:ext>
            </p:extLst>
          </p:nvPr>
        </p:nvGraphicFramePr>
        <p:xfrm>
          <a:off x="281221" y="1273321"/>
          <a:ext cx="11674991" cy="2513520"/>
        </p:xfrm>
        <a:graphic>
          <a:graphicData uri="http://schemas.openxmlformats.org/drawingml/2006/table">
            <a:tbl>
              <a:tblPr/>
              <a:tblGrid>
                <a:gridCol w="755099">
                  <a:extLst>
                    <a:ext uri="{9D8B030D-6E8A-4147-A177-3AD203B41FA5}">
                      <a16:colId xmlns="" xmlns:a16="http://schemas.microsoft.com/office/drawing/2014/main" val="20000"/>
                    </a:ext>
                  </a:extLst>
                </a:gridCol>
                <a:gridCol w="2802480">
                  <a:extLst>
                    <a:ext uri="{9D8B030D-6E8A-4147-A177-3AD203B41FA5}">
                      <a16:colId xmlns="" xmlns:a16="http://schemas.microsoft.com/office/drawing/2014/main" val="20001"/>
                    </a:ext>
                  </a:extLst>
                </a:gridCol>
                <a:gridCol w="2705804">
                  <a:extLst>
                    <a:ext uri="{9D8B030D-6E8A-4147-A177-3AD203B41FA5}">
                      <a16:colId xmlns="" xmlns:a16="http://schemas.microsoft.com/office/drawing/2014/main" val="20002"/>
                    </a:ext>
                  </a:extLst>
                </a:gridCol>
                <a:gridCol w="2705804">
                  <a:extLst>
                    <a:ext uri="{9D8B030D-6E8A-4147-A177-3AD203B41FA5}">
                      <a16:colId xmlns="" xmlns:a16="http://schemas.microsoft.com/office/drawing/2014/main" val="20003"/>
                    </a:ext>
                  </a:extLst>
                </a:gridCol>
                <a:gridCol w="2705804">
                  <a:extLst>
                    <a:ext uri="{9D8B030D-6E8A-4147-A177-3AD203B41FA5}">
                      <a16:colId xmlns="" xmlns:a16="http://schemas.microsoft.com/office/drawing/2014/main"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 xmlns:a16="http://schemas.microsoft.com/office/drawing/2014/main"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 xmlns:a16="http://schemas.microsoft.com/office/drawing/2014/main" val="10003"/>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 xmlns:a16="http://schemas.microsoft.com/office/drawing/2014/main"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16:00-17:00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Revision of the Work Plan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 (Event for Haijie, Andrey)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990813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68456" cy="4862559"/>
          </a:xfrm>
        </p:spPr>
        <p:txBody>
          <a:bodyPr/>
          <a:lstStyle/>
          <a:p>
            <a:pPr marL="342882" lvl="1" indent="-342882">
              <a:spcBef>
                <a:spcPts val="0"/>
              </a:spcBef>
              <a:spcAft>
                <a:spcPts val="600"/>
              </a:spcAft>
              <a:buBlip>
                <a:blip r:embed="rId2"/>
              </a:buBlip>
            </a:pPr>
            <a:r>
              <a:rPr lang="en-US" altLang="zh-CN" sz="1400" dirty="0">
                <a:solidFill>
                  <a:srgbClr val="000000"/>
                </a:solidFill>
              </a:rPr>
              <a:t>An election for two Vice Chairs of RAN WG4 will be held during RAN WG4 meeting #108 in Toulouse (FR), 21 to 25 August 2023 using the new 3GPP voting application tool.</a:t>
            </a:r>
          </a:p>
          <a:p>
            <a:pPr lvl="1">
              <a:spcBef>
                <a:spcPts val="0"/>
              </a:spcBef>
              <a:spcAft>
                <a:spcPts val="600"/>
              </a:spcAft>
            </a:pPr>
            <a:r>
              <a:rPr lang="en-GB" altLang="zh-CN" sz="1200" dirty="0"/>
              <a:t>Candidatures (CV + supporting letters) for these positions should be uploaded and should ideally be received by Monday 14 August 2023.</a:t>
            </a:r>
          </a:p>
          <a:p>
            <a:pPr lvl="1">
              <a:spcBef>
                <a:spcPts val="0"/>
              </a:spcBef>
              <a:spcAft>
                <a:spcPts val="600"/>
              </a:spcAft>
            </a:pPr>
            <a:r>
              <a:rPr lang="en-US" altLang="zh-CN" sz="1200" dirty="0"/>
              <a:t>The list of the candidatures received will then be posted on the 3GPP website as well on the usual </a:t>
            </a:r>
            <a:r>
              <a:rPr lang="en-US" altLang="zh-CN" sz="1200" u="sng" dirty="0">
                <a:hlinkClick r:id="rId3"/>
              </a:rPr>
              <a:t>elections page</a:t>
            </a:r>
            <a:r>
              <a:rPr lang="en-US" altLang="zh-CN" sz="1200" dirty="0"/>
              <a:t>.</a:t>
            </a:r>
          </a:p>
          <a:p>
            <a:pPr lvl="1">
              <a:spcBef>
                <a:spcPts val="0"/>
              </a:spcBef>
              <a:spcAft>
                <a:spcPts val="600"/>
              </a:spcAft>
            </a:pPr>
            <a:r>
              <a:rPr lang="en-US" altLang="zh-CN" sz="1200" dirty="0"/>
              <a:t>For more details, please check and refer to the email “Elections to be held in RAN4#108”from MCC in RAN4 reflector and the email “P-CR for corporate group voting restrictions as approved by PCG</a:t>
            </a:r>
            <a:r>
              <a:rPr lang="zh-CN" altLang="en-US" sz="1200" dirty="0"/>
              <a:t>”</a:t>
            </a:r>
            <a:r>
              <a:rPr lang="en-US" altLang="zh-CN" sz="1200" dirty="0"/>
              <a:t>forwarded from PCG in RAN4 reflector.</a:t>
            </a:r>
          </a:p>
          <a:p>
            <a:pPr lvl="1">
              <a:spcBef>
                <a:spcPts val="0"/>
              </a:spcBef>
              <a:spcAft>
                <a:spcPts val="600"/>
              </a:spcAft>
            </a:pPr>
            <a:r>
              <a:rPr lang="en-US" altLang="zh-CN" sz="1200" dirty="0"/>
              <a:t>For 3GPP voting application tool, please refer to the following link for guidance on how to cast a ballot and create a proxy.</a:t>
            </a:r>
          </a:p>
          <a:p>
            <a:pPr lvl="2">
              <a:spcBef>
                <a:spcPts val="0"/>
              </a:spcBef>
              <a:spcAft>
                <a:spcPts val="600"/>
              </a:spcAft>
            </a:pPr>
            <a:r>
              <a:rPr lang="en-US" altLang="zh-CN" sz="1200" dirty="0">
                <a:hlinkClick r:id="rId4"/>
              </a:rPr>
              <a:t>https://help.3gpp.org/index.php?title=3GPP_voting_tool</a:t>
            </a:r>
            <a:endParaRPr lang="en-US" altLang="zh-CN" sz="1200" dirty="0"/>
          </a:p>
          <a:p>
            <a:pPr lvl="1">
              <a:spcBef>
                <a:spcPts val="0"/>
              </a:spcBef>
              <a:spcAft>
                <a:spcPts val="600"/>
              </a:spcAft>
            </a:pPr>
            <a:r>
              <a:rPr lang="en-US" altLang="zh-CN" sz="1200" dirty="0"/>
              <a:t>For the rule of voting, please refer to 3GPP procedure (Article 22, 28)</a:t>
            </a:r>
          </a:p>
          <a:p>
            <a:pPr lvl="1">
              <a:spcBef>
                <a:spcPts val="0"/>
              </a:spcBef>
              <a:spcAft>
                <a:spcPts val="600"/>
              </a:spcAft>
            </a:pPr>
            <a:r>
              <a:rPr lang="en-US" altLang="zh-CN" sz="1200" b="1" dirty="0">
                <a:solidFill>
                  <a:srgbClr val="C00000"/>
                </a:solidFill>
              </a:rPr>
              <a:t>Please make sure that you register and check in timely and correctly.</a:t>
            </a:r>
          </a:p>
          <a:p>
            <a:pPr marL="342882" lvl="1" indent="-342882">
              <a:spcBef>
                <a:spcPts val="0"/>
              </a:spcBef>
              <a:spcAft>
                <a:spcPts val="600"/>
              </a:spcAft>
              <a:buBlip>
                <a:blip r:embed="rId2"/>
              </a:buBlip>
            </a:pPr>
            <a:r>
              <a:rPr lang="en-US" altLang="zh-CN" sz="1400" dirty="0">
                <a:solidFill>
                  <a:srgbClr val="000000"/>
                </a:solidFill>
              </a:rPr>
              <a:t>The arrangements for voting and outcome announcement </a:t>
            </a:r>
          </a:p>
          <a:p>
            <a:pPr lvl="1">
              <a:spcBef>
                <a:spcPts val="0"/>
              </a:spcBef>
              <a:spcAft>
                <a:spcPts val="600"/>
              </a:spcAft>
            </a:pPr>
            <a:r>
              <a:rPr lang="en-US" altLang="zh-CN" sz="1200" dirty="0"/>
              <a:t>The voting is planned to be scheduled during lunch break starting from Monday. One round of voting per day. Please refer to the previous slides.</a:t>
            </a:r>
          </a:p>
          <a:p>
            <a:pPr lvl="1">
              <a:spcBef>
                <a:spcPts val="0"/>
              </a:spcBef>
              <a:spcAft>
                <a:spcPts val="600"/>
              </a:spcAft>
            </a:pPr>
            <a:r>
              <a:rPr lang="en-US" altLang="zh-CN" sz="1200" dirty="0"/>
              <a:t>The voting result is planned to be announced just before the afternoon session, if there is no delay of calculation of voting results. </a:t>
            </a:r>
          </a:p>
          <a:p>
            <a:pPr lvl="1">
              <a:spcBef>
                <a:spcPts val="0"/>
              </a:spcBef>
              <a:spcAft>
                <a:spcPts val="600"/>
              </a:spcAft>
            </a:pPr>
            <a:r>
              <a:rPr lang="en-US" altLang="zh-CN" sz="1200" dirty="0"/>
              <a:t>And if the next round of voting is needed, it will be announced after the afternoon coffee break.</a:t>
            </a:r>
          </a:p>
          <a:p>
            <a:pPr marL="342882" lvl="1" indent="-342882">
              <a:spcBef>
                <a:spcPts val="0"/>
              </a:spcBef>
              <a:spcAft>
                <a:spcPts val="600"/>
              </a:spcAft>
              <a:buBlip>
                <a:blip r:embed="rId2"/>
              </a:buBlip>
            </a:pPr>
            <a:endParaRPr lang="en-US" altLang="zh-CN" sz="1400" dirty="0">
              <a:solidFill>
                <a:srgbClr val="000000"/>
              </a:solidFill>
            </a:endParaRPr>
          </a:p>
          <a:p>
            <a:pPr marL="342882" lvl="1" indent="-342882">
              <a:spcBef>
                <a:spcPts val="0"/>
              </a:spcBef>
              <a:spcAft>
                <a:spcPts val="600"/>
              </a:spcAft>
              <a:buBlip>
                <a:blip r:embed="rId2"/>
              </a:buBlip>
            </a:pPr>
            <a:r>
              <a:rPr lang="en-US" altLang="zh-CN" sz="1400" dirty="0">
                <a:solidFill>
                  <a:srgbClr val="000000"/>
                </a:solidFill>
              </a:rPr>
              <a:t>A social event will be held in the joint session in Main room on Friday afternoon before the end of the meeting to thank Haijie and Andrey great efforts and contributions to RAN4!</a:t>
            </a: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RAN4 Vice Chair elections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5848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August 21</a:t>
            </a:r>
            <a:r>
              <a:rPr lang="en-US" sz="1400" baseline="30000" dirty="0">
                <a:solidFill>
                  <a:srgbClr val="FF0000"/>
                </a:solidFill>
              </a:rPr>
              <a:t>st</a:t>
            </a:r>
            <a:r>
              <a:rPr lang="en-US" sz="1400" dirty="0">
                <a:solidFill>
                  <a:srgbClr val="FF0000"/>
                </a:solidFill>
              </a:rPr>
              <a:t> ~ August 25</a:t>
            </a:r>
            <a:r>
              <a:rPr lang="en-US" sz="1400" baseline="30000" dirty="0">
                <a:solidFill>
                  <a:srgbClr val="FF0000"/>
                </a:solidFill>
              </a:rPr>
              <a:t>th</a:t>
            </a:r>
            <a:r>
              <a:rPr lang="en-US" sz="1400" dirty="0">
                <a:solidFill>
                  <a:srgbClr val="FF0000"/>
                </a:solidFill>
              </a:rPr>
              <a:t>, 2023</a:t>
            </a:r>
            <a:r>
              <a:rPr lang="en-US" sz="1400" dirty="0"/>
              <a:t>.</a:t>
            </a:r>
          </a:p>
          <a:p>
            <a:pPr lvl="1">
              <a:spcBef>
                <a:spcPts val="0"/>
              </a:spcBef>
              <a:spcAft>
                <a:spcPts val="600"/>
              </a:spcAft>
            </a:pPr>
            <a:r>
              <a:rPr lang="en-US" sz="1200" dirty="0"/>
              <a:t>Three sessions in three separate rooms: Main, RRM, </a:t>
            </a:r>
            <a:r>
              <a:rPr lang="en-US" sz="1200" dirty="0" err="1"/>
              <a:t>BSRF_Demod_test</a:t>
            </a:r>
            <a:r>
              <a:rPr lang="en-US" sz="1200" dirty="0"/>
              <a:t>. </a:t>
            </a:r>
            <a:r>
              <a:rPr lang="en-US" sz="1200" dirty="0" err="1"/>
              <a:t>GoToWebinar</a:t>
            </a:r>
            <a:r>
              <a:rPr lang="en-US" sz="1200" dirty="0"/>
              <a:t> (GTW) conference calls will be set each session. And the remote participant can be supported. TOHRU will be used</a:t>
            </a:r>
            <a:r>
              <a:rPr lang="en-US" altLang="zh-CN" sz="1200" dirty="0"/>
              <a:t>. A number of ad hoc sessions will be arranged (see Slide #7).</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August 11</a:t>
            </a:r>
            <a:r>
              <a:rPr lang="en-US" sz="1400" baseline="30000" dirty="0">
                <a:solidFill>
                  <a:srgbClr val="FF0000"/>
                </a:solidFill>
                <a:cs typeface="+mn-cs"/>
              </a:rPr>
              <a:t>th</a:t>
            </a:r>
            <a:r>
              <a:rPr lang="en-US" sz="1400" dirty="0">
                <a:solidFill>
                  <a:srgbClr val="FF0000"/>
                </a:solidFill>
                <a:cs typeface="+mn-cs"/>
              </a:rPr>
              <a:t> (Friday) 2023,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One picture of meeting flows. See details in the corresponding slides.</a:t>
            </a:r>
          </a:p>
        </p:txBody>
      </p:sp>
      <p:sp>
        <p:nvSpPr>
          <p:cNvPr id="6" name="Rectangle 77">
            <a:extLst>
              <a:ext uri="{FF2B5EF4-FFF2-40B4-BE49-F238E27FC236}">
                <a16:creationId xmlns="" xmlns:a16="http://schemas.microsoft.com/office/drawing/2014/main"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 xmlns:a16="http://schemas.microsoft.com/office/drawing/2014/main"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 xmlns:a16="http://schemas.microsoft.com/office/drawing/2014/main"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 xmlns:a16="http://schemas.microsoft.com/office/drawing/2014/main"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 xmlns:a16="http://schemas.microsoft.com/office/drawing/2014/main"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 xmlns:a16="http://schemas.microsoft.com/office/drawing/2014/main"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 xmlns:a16="http://schemas.microsoft.com/office/drawing/2014/main"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 xmlns:a16="http://schemas.microsoft.com/office/drawing/2014/main"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 xmlns:a16="http://schemas.microsoft.com/office/drawing/2014/main"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 xmlns:a16="http://schemas.microsoft.com/office/drawing/2014/main"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 xmlns:a16="http://schemas.microsoft.com/office/drawing/2014/main"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 xmlns:a16="http://schemas.microsoft.com/office/drawing/2014/main"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 xmlns:a16="http://schemas.microsoft.com/office/drawing/2014/main"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GB" sz="800" kern="0" noProof="0" dirty="0">
                <a:solidFill>
                  <a:srgbClr val="FFFFFF"/>
                </a:solidFill>
                <a:latin typeface="微软雅黑" panose="020B0503020204020204" pitchFamily="34" charset="-122"/>
                <a:ea typeface="微软雅黑" panose="020B0503020204020204" pitchFamily="34" charset="-122"/>
              </a:rPr>
              <a:t>August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noProof="0" dirty="0">
                <a:solidFill>
                  <a:srgbClr val="FFFFFF"/>
                </a:solidFill>
                <a:latin typeface="微软雅黑" panose="020B0503020204020204" pitchFamily="34" charset="-122"/>
                <a:ea typeface="微软雅黑" panose="020B0503020204020204" pitchFamily="34" charset="-122"/>
              </a:rPr>
              <a:t>14</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~18) </a:t>
            </a:r>
          </a:p>
        </p:txBody>
      </p:sp>
      <p:sp>
        <p:nvSpPr>
          <p:cNvPr id="22" name="Rectangle 67">
            <a:extLst>
              <a:ext uri="{FF2B5EF4-FFF2-40B4-BE49-F238E27FC236}">
                <a16:creationId xmlns="" xmlns:a16="http://schemas.microsoft.com/office/drawing/2014/main"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1</a:t>
            </a:r>
            <a:r>
              <a:rPr lang="en-GB" sz="800" kern="0" baseline="30000" dirty="0">
                <a:solidFill>
                  <a:srgbClr val="FFFFFF"/>
                </a:solidFill>
                <a:latin typeface="微软雅黑" panose="020B0503020204020204" pitchFamily="34" charset="-122"/>
                <a:ea typeface="微软雅黑" panose="020B0503020204020204" pitchFamily="34" charset="-122"/>
              </a:rPr>
              <a:t>st</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a:t>
            </a:r>
            <a:r>
              <a:rPr lang="en-GB" sz="800" kern="0" dirty="0">
                <a:solidFill>
                  <a:srgbClr val="FFFFFF"/>
                </a:solidFill>
                <a:latin typeface="微软雅黑" panose="020B0503020204020204" pitchFamily="34" charset="-122"/>
                <a:ea typeface="微软雅黑" panose="020B0503020204020204" pitchFamily="34" charset="-122"/>
              </a:rPr>
              <a:t> 21~August 24)</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 xmlns:a16="http://schemas.microsoft.com/office/drawing/2014/main"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Post-meeting process</a:t>
            </a:r>
            <a:r>
              <a:rPr lang="en-GB" sz="800" kern="0" noProof="0" dirty="0">
                <a:solidFill>
                  <a:srgbClr val="FFFFFF"/>
                </a:solidFill>
                <a:latin typeface="微软雅黑" panose="020B0503020204020204" pitchFamily="34" charset="-122"/>
                <a:ea typeface="微软雅黑" panose="020B0503020204020204" pitchFamily="34" charset="-122"/>
              </a:rPr>
              <a:t> ( August </a:t>
            </a:r>
            <a:r>
              <a:rPr lang="en-GB" sz="800" kern="0" dirty="0">
                <a:solidFill>
                  <a:srgbClr val="FFFFFF"/>
                </a:solidFill>
                <a:latin typeface="微软雅黑" panose="020B0503020204020204" pitchFamily="34" charset="-122"/>
                <a:ea typeface="微软雅黑" panose="020B0503020204020204" pitchFamily="34" charset="-122"/>
              </a:rPr>
              <a:t>28</a:t>
            </a:r>
            <a:r>
              <a:rPr lang="en-GB" sz="800" kern="0" noProof="0" dirty="0">
                <a:solidFill>
                  <a:srgbClr val="FFFFFF"/>
                </a:solidFill>
                <a:latin typeface="微软雅黑" panose="020B0503020204020204" pitchFamily="34" charset="-122"/>
                <a:ea typeface="微软雅黑" panose="020B0503020204020204" pitchFamily="34" charset="-122"/>
              </a:rPr>
              <a:t>~31)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 xmlns:a16="http://schemas.microsoft.com/office/drawing/2014/main"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 xmlns:a16="http://schemas.microsoft.com/office/drawing/2014/main"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 xmlns:a16="http://schemas.microsoft.com/office/drawing/2014/main"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 xmlns:a16="http://schemas.microsoft.com/office/drawing/2014/main"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 xmlns:a16="http://schemas.microsoft.com/office/drawing/2014/main"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 xmlns:a16="http://schemas.microsoft.com/office/drawing/2014/main"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 xmlns:a16="http://schemas.microsoft.com/office/drawing/2014/main" id="{B6CDA6FF-6740-49E7-B14C-1831ED62E0F8}"/>
              </a:ext>
            </a:extLst>
          </p:cNvPr>
          <p:cNvSpPr/>
          <p:nvPr/>
        </p:nvSpPr>
        <p:spPr>
          <a:xfrm>
            <a:off x="255175"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Moderator assignment before Mon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 xmlns:a16="http://schemas.microsoft.com/office/drawing/2014/main" id="{B6CDA6FF-6740-49E7-B14C-1831ED62E0F8}"/>
              </a:ext>
            </a:extLst>
          </p:cNvPr>
          <p:cNvSpPr/>
          <p:nvPr/>
        </p:nvSpPr>
        <p:spPr>
          <a:xfrm>
            <a:off x="67165" y="391648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a:ln>
                  <a:noFill/>
                </a:ln>
                <a:solidFill>
                  <a:srgbClr val="FFFFFF"/>
                </a:solidFill>
                <a:effectLst/>
                <a:uLnTx/>
                <a:uFillTx/>
                <a:latin typeface="+mj-ea"/>
                <a:ea typeface="+mj-ea"/>
                <a:cs typeface="+mn-cs"/>
              </a:rPr>
              <a:t>Tdoc</a:t>
            </a:r>
            <a:r>
              <a:rPr kumimoji="0" lang="en-US" sz="800" b="1" i="0" u="none" strike="noStrike" kern="0" cap="none" spc="0" normalizeH="0" baseline="0" noProof="0" dirty="0">
                <a:ln>
                  <a:noFill/>
                </a:ln>
                <a:solidFill>
                  <a:srgbClr val="FFFFFF"/>
                </a:solidFill>
                <a:effectLst/>
                <a:uLnTx/>
                <a:uFillTx/>
                <a:latin typeface="+mj-ea"/>
                <a:ea typeface="+mj-ea"/>
                <a:cs typeface="+mn-cs"/>
              </a:rPr>
              <a:t> number</a:t>
            </a:r>
            <a:r>
              <a:rPr kumimoji="0" lang="en-US" sz="800" b="1" i="0" u="none" strike="noStrike" kern="0" cap="none" spc="0" normalizeH="0" noProof="0" dirty="0">
                <a:ln>
                  <a:noFill/>
                </a:ln>
                <a:solidFill>
                  <a:srgbClr val="FFFFFF"/>
                </a:solidFill>
                <a:effectLst/>
                <a:uLnTx/>
                <a:uFillTx/>
                <a:latin typeface="+mj-ea"/>
                <a:ea typeface="+mj-ea"/>
                <a:cs typeface="+mn-cs"/>
              </a:rPr>
              <a:t> request &amp; submission </a:t>
            </a:r>
            <a:r>
              <a:rPr lang="en-US" sz="800" b="1" kern="0" noProof="0" dirty="0">
                <a:solidFill>
                  <a:schemeClr val="bg1"/>
                </a:solidFill>
                <a:latin typeface="+mj-ea"/>
                <a:ea typeface="+mj-ea"/>
                <a:cs typeface="+mn-cs"/>
              </a:rPr>
              <a:t>August 11</a:t>
            </a:r>
            <a:r>
              <a:rPr lang="en-US" sz="800" b="1" kern="0" baseline="30000" noProof="0" dirty="0">
                <a:solidFill>
                  <a:schemeClr val="bg1"/>
                </a:solidFill>
                <a:latin typeface="+mj-ea"/>
                <a:ea typeface="+mj-ea"/>
                <a:cs typeface="+mn-cs"/>
              </a:rPr>
              <a:t>th</a:t>
            </a:r>
            <a:r>
              <a:rPr lang="en-US" sz="800" b="1" kern="0" noProof="0" dirty="0">
                <a:solidFill>
                  <a:schemeClr val="bg1"/>
                </a:solidFill>
                <a:latin typeface="+mj-ea"/>
                <a:ea typeface="+mj-ea"/>
                <a:cs typeface="+mn-cs"/>
              </a:rPr>
              <a:t> </a:t>
            </a:r>
            <a:r>
              <a:rPr lang="en-US" sz="800" b="1" kern="0" dirty="0">
                <a:solidFill>
                  <a:srgbClr val="FF3300"/>
                </a:solidFill>
                <a:latin typeface="+mj-ea"/>
                <a:ea typeface="+mj-ea"/>
                <a:cs typeface="+mn-cs"/>
              </a:rPr>
              <a:t> </a:t>
            </a:r>
            <a:endParaRPr kumimoji="0" lang="en-US" sz="800" b="1" i="0" u="none" strike="noStrike" kern="0" cap="none" spc="0" normalizeH="0" baseline="0" noProof="0" dirty="0">
              <a:ln>
                <a:noFill/>
              </a:ln>
              <a:solidFill>
                <a:srgbClr val="FF3300"/>
              </a:solidFill>
              <a:effectLst/>
              <a:uLnTx/>
              <a:uFillTx/>
              <a:latin typeface="+mj-ea"/>
              <a:ea typeface="+mj-ea"/>
              <a:cs typeface="+mn-cs"/>
            </a:endParaRPr>
          </a:p>
        </p:txBody>
      </p:sp>
      <p:sp>
        <p:nvSpPr>
          <p:cNvPr id="56" name="Rectangle: Rounded Corners 201">
            <a:extLst>
              <a:ext uri="{FF2B5EF4-FFF2-40B4-BE49-F238E27FC236}">
                <a16:creationId xmlns="" xmlns:a16="http://schemas.microsoft.com/office/drawing/2014/main" id="{B6CDA6FF-6740-49E7-B14C-1831ED62E0F8}"/>
              </a:ext>
            </a:extLst>
          </p:cNvPr>
          <p:cNvSpPr/>
          <p:nvPr/>
        </p:nvSpPr>
        <p:spPr>
          <a:xfrm>
            <a:off x="255175" y="557046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Registration</a:t>
            </a:r>
          </a:p>
        </p:txBody>
      </p:sp>
      <p:sp>
        <p:nvSpPr>
          <p:cNvPr id="57" name="Rectangle: Rounded Corners 201">
            <a:extLst>
              <a:ext uri="{FF2B5EF4-FFF2-40B4-BE49-F238E27FC236}">
                <a16:creationId xmlns="" xmlns:a16="http://schemas.microsoft.com/office/drawing/2014/main" id="{B6CDA6FF-6740-49E7-B14C-1831ED62E0F8}"/>
              </a:ext>
            </a:extLst>
          </p:cNvPr>
          <p:cNvSpPr/>
          <p:nvPr/>
        </p:nvSpPr>
        <p:spPr>
          <a:xfrm>
            <a:off x="1738695" y="4601459"/>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Draft summary for topics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 xmlns:a16="http://schemas.microsoft.com/office/drawing/2014/main" id="{B6CDA6FF-6740-49E7-B14C-1831ED62E0F8}"/>
              </a:ext>
            </a:extLst>
          </p:cNvPr>
          <p:cNvSpPr/>
          <p:nvPr/>
        </p:nvSpPr>
        <p:spPr>
          <a:xfrm>
            <a:off x="3229343" y="4601459"/>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Formal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a:t>
            </a:r>
            <a:r>
              <a:rPr lang="en-US" sz="800" b="1" kern="0" noProof="0" dirty="0">
                <a:solidFill>
                  <a:srgbClr val="FFFFFF"/>
                </a:solidFill>
                <a:latin typeface="+mj-ea"/>
                <a:ea typeface="+mj-ea"/>
                <a:cs typeface="+mn-cs"/>
              </a:rPr>
              <a:t>summary submission by Saturday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 xmlns:a16="http://schemas.microsoft.com/office/drawing/2014/main" id="{B6CDA6FF-6740-49E7-B14C-1831ED62E0F8}"/>
              </a:ext>
            </a:extLst>
          </p:cNvPr>
          <p:cNvSpPr/>
          <p:nvPr/>
        </p:nvSpPr>
        <p:spPr>
          <a:xfrm>
            <a:off x="2484019"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 xmlns:a16="http://schemas.microsoft.com/office/drawing/2014/main"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Initial list for block approval for basket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 xmlns:a16="http://schemas.microsoft.com/office/drawing/2014/main"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Deadline for flag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 xmlns:a16="http://schemas.microsoft.com/office/drawing/2014/main"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 xmlns:a16="http://schemas.microsoft.com/office/drawing/2014/main"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 xmlns:a16="http://schemas.microsoft.com/office/drawing/2014/main" id="{B6CDA6FF-6740-49E7-B14C-1831ED62E0F8}"/>
              </a:ext>
            </a:extLst>
          </p:cNvPr>
          <p:cNvSpPr/>
          <p:nvPr/>
        </p:nvSpPr>
        <p:spPr>
          <a:xfrm>
            <a:off x="5659510"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Draft TS/TR</a:t>
            </a:r>
          </a:p>
        </p:txBody>
      </p:sp>
      <p:sp>
        <p:nvSpPr>
          <p:cNvPr id="65" name="Rectangle: Rounded Corners 201">
            <a:extLst>
              <a:ext uri="{FF2B5EF4-FFF2-40B4-BE49-F238E27FC236}">
                <a16:creationId xmlns="" xmlns:a16="http://schemas.microsoft.com/office/drawing/2014/main" id="{B6CDA6FF-6740-49E7-B14C-1831ED62E0F8}"/>
              </a:ext>
            </a:extLst>
          </p:cNvPr>
          <p:cNvSpPr/>
          <p:nvPr/>
        </p:nvSpPr>
        <p:spPr>
          <a:xfrm>
            <a:off x="7696717" y="5560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 xmlns:a16="http://schemas.microsoft.com/office/drawing/2014/main" id="{B6CDA6FF-6740-49E7-B14C-1831ED62E0F8}"/>
              </a:ext>
            </a:extLst>
          </p:cNvPr>
          <p:cNvSpPr/>
          <p:nvPr/>
        </p:nvSpPr>
        <p:spPr>
          <a:xfrm>
            <a:off x="5679526" y="4567274"/>
            <a:ext cx="1788420" cy="988771"/>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discussions &amp;</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GTW conference call</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TOHRU</a:t>
            </a:r>
          </a:p>
          <a:p>
            <a:pPr algn="ctr" defTabSz="514299" eaLnBrk="1" fontAlgn="auto" hangingPunct="1">
              <a:spcBef>
                <a:spcPts val="0"/>
              </a:spcBef>
              <a:spcAft>
                <a:spcPts val="300"/>
              </a:spcAf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request (</a:t>
            </a:r>
            <a:r>
              <a:rPr lang="en-US" sz="800" b="1" kern="0" dirty="0" err="1">
                <a:solidFill>
                  <a:srgbClr val="FFFFFF"/>
                </a:solidFill>
                <a:latin typeface="+mj-ea"/>
                <a:ea typeface="+mj-ea"/>
                <a:cs typeface="+mn-cs"/>
              </a:rPr>
              <a:t>new&amp;revision</a:t>
            </a:r>
            <a:r>
              <a:rPr lang="en-US" sz="800" b="1" kern="0" dirty="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Upload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(10.10.10.10) </a:t>
            </a:r>
            <a:r>
              <a:rPr lang="en-US" altLang="zh-CN" sz="800" b="1" kern="0" dirty="0">
                <a:solidFill>
                  <a:srgbClr val="FFFFFF"/>
                </a:solidFill>
                <a:latin typeface="+mj-ea"/>
                <a:ea typeface="+mj-ea"/>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How to access contributions</a:t>
            </a:r>
          </a:p>
        </p:txBody>
      </p:sp>
      <p:sp>
        <p:nvSpPr>
          <p:cNvPr id="67" name="Rectangle: Rounded Corners 201">
            <a:extLst>
              <a:ext uri="{FF2B5EF4-FFF2-40B4-BE49-F238E27FC236}">
                <a16:creationId xmlns="" xmlns:a16="http://schemas.microsoft.com/office/drawing/2014/main"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 xmlns:a16="http://schemas.microsoft.com/office/drawing/2014/main"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2</a:t>
            </a:r>
            <a:r>
              <a:rPr lang="en-GB" sz="800" kern="0" baseline="30000" dirty="0">
                <a:solidFill>
                  <a:srgbClr val="FFFFFF"/>
                </a:solidFill>
                <a:latin typeface="微软雅黑" panose="020B0503020204020204" pitchFamily="34" charset="-122"/>
                <a:ea typeface="微软雅黑" panose="020B0503020204020204" pitchFamily="34" charset="-122"/>
              </a:rPr>
              <a:t>nd</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 24</a:t>
            </a:r>
            <a:r>
              <a:rPr lang="en-GB" sz="800" kern="0" dirty="0">
                <a:solidFill>
                  <a:srgbClr val="FFFFFF"/>
                </a:solidFill>
                <a:latin typeface="微软雅黑" panose="020B0503020204020204" pitchFamily="34" charset="-122"/>
                <a:ea typeface="微软雅黑" panose="020B0503020204020204" pitchFamily="34" charset="-122"/>
              </a:rPr>
              <a:t>~25)</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 xmlns:a16="http://schemas.microsoft.com/office/drawing/2014/main" id="{B6CDA6FF-6740-49E7-B14C-1831ED62E0F8}"/>
              </a:ext>
            </a:extLst>
          </p:cNvPr>
          <p:cNvSpPr/>
          <p:nvPr/>
        </p:nvSpPr>
        <p:spPr>
          <a:xfrm>
            <a:off x="9177146"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 xmlns:a16="http://schemas.microsoft.com/office/drawing/2014/main" id="{B6CDA6FF-6740-49E7-B14C-1831ED62E0F8}"/>
              </a:ext>
            </a:extLst>
          </p:cNvPr>
          <p:cNvSpPr/>
          <p:nvPr/>
        </p:nvSpPr>
        <p:spPr>
          <a:xfrm>
            <a:off x="9938797"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Submission of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 xmlns:a16="http://schemas.microsoft.com/office/drawing/2014/main" id="{B6CDA6FF-6740-49E7-B14C-1831ED62E0F8}"/>
              </a:ext>
            </a:extLst>
          </p:cNvPr>
          <p:cNvSpPr/>
          <p:nvPr/>
        </p:nvSpPr>
        <p:spPr>
          <a:xfrm>
            <a:off x="10673040"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 xmlns:a16="http://schemas.microsoft.com/office/drawing/2014/main" id="{B6CDA6FF-6740-49E7-B14C-1831ED62E0F8}"/>
              </a:ext>
            </a:extLst>
          </p:cNvPr>
          <p:cNvSpPr/>
          <p:nvPr/>
        </p:nvSpPr>
        <p:spPr>
          <a:xfrm>
            <a:off x="11427910"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Approve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 xmlns:a16="http://schemas.microsoft.com/office/drawing/2014/main"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MCC 3GU parsing tool</a:t>
            </a:r>
          </a:p>
        </p:txBody>
      </p:sp>
      <p:sp>
        <p:nvSpPr>
          <p:cNvPr id="76" name="Rectangle: Rounded Corners 201">
            <a:extLst>
              <a:ext uri="{FF2B5EF4-FFF2-40B4-BE49-F238E27FC236}">
                <a16:creationId xmlns="" xmlns:a16="http://schemas.microsoft.com/office/drawing/2014/main"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 xmlns:a16="http://schemas.microsoft.com/office/drawing/2014/main"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 xmlns:a16="http://schemas.microsoft.com/office/drawing/2014/main"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614104" y="4337804"/>
            <a:ext cx="2196435" cy="246221"/>
          </a:xfrm>
          <a:prstGeom prst="rect">
            <a:avLst/>
          </a:prstGeom>
          <a:noFill/>
        </p:spPr>
        <p:txBody>
          <a:bodyPr wrap="none" rtlCol="0">
            <a:spAutoFit/>
          </a:bodyPr>
          <a:lstStyle/>
          <a:p>
            <a:r>
              <a:rPr lang="en-US" sz="1000" b="1" dirty="0">
                <a:latin typeface="+mj-ea"/>
                <a:ea typeface="+mj-ea"/>
              </a:rPr>
              <a:t>Topic Moderator &amp; summary: slide #5</a:t>
            </a:r>
          </a:p>
        </p:txBody>
      </p:sp>
      <p:sp>
        <p:nvSpPr>
          <p:cNvPr id="84" name="文本框 83"/>
          <p:cNvSpPr txBox="1"/>
          <p:nvPr/>
        </p:nvSpPr>
        <p:spPr>
          <a:xfrm>
            <a:off x="1863818" y="5766643"/>
            <a:ext cx="2056973" cy="246221"/>
          </a:xfrm>
          <a:prstGeom prst="rect">
            <a:avLst/>
          </a:prstGeom>
          <a:noFill/>
        </p:spPr>
        <p:txBody>
          <a:bodyPr wrap="none" rtlCol="0">
            <a:spAutoFit/>
          </a:bodyPr>
          <a:lstStyle/>
          <a:p>
            <a:r>
              <a:rPr lang="en-US" sz="1000" b="1" dirty="0">
                <a:latin typeface="+mj-ea"/>
                <a:ea typeface="+mj-ea"/>
              </a:rPr>
              <a:t>Basket WIs Block approval: slide #6</a:t>
            </a:r>
          </a:p>
        </p:txBody>
      </p:sp>
      <p:sp>
        <p:nvSpPr>
          <p:cNvPr id="85" name="文本框 84"/>
          <p:cNvSpPr txBox="1"/>
          <p:nvPr/>
        </p:nvSpPr>
        <p:spPr>
          <a:xfrm>
            <a:off x="9906920" y="5132427"/>
            <a:ext cx="1864613" cy="246221"/>
          </a:xfrm>
          <a:prstGeom prst="rect">
            <a:avLst/>
          </a:prstGeom>
          <a:noFill/>
        </p:spPr>
        <p:txBody>
          <a:bodyPr wrap="none" rtlCol="0">
            <a:spAutoFit/>
          </a:bodyPr>
          <a:lstStyle/>
          <a:p>
            <a:r>
              <a:rPr lang="en-US" sz="1000" b="1" dirty="0">
                <a:latin typeface="+mj-ea"/>
                <a:ea typeface="+mj-ea"/>
              </a:rPr>
              <a:t>Post-meeting process: slide #14</a:t>
            </a:r>
          </a:p>
        </p:txBody>
      </p:sp>
      <p:sp>
        <p:nvSpPr>
          <p:cNvPr id="87" name="文本框 86"/>
          <p:cNvSpPr txBox="1"/>
          <p:nvPr/>
        </p:nvSpPr>
        <p:spPr>
          <a:xfrm>
            <a:off x="780585" y="3973708"/>
            <a:ext cx="721672" cy="246221"/>
          </a:xfrm>
          <a:prstGeom prst="rect">
            <a:avLst/>
          </a:prstGeom>
          <a:noFill/>
        </p:spPr>
        <p:txBody>
          <a:bodyPr wrap="none" rtlCol="0">
            <a:spAutoFit/>
          </a:bodyPr>
          <a:lstStyle/>
          <a:p>
            <a:r>
              <a:rPr lang="en-US" sz="1000" b="1" dirty="0">
                <a:latin typeface="+mj-ea"/>
                <a:ea typeface="+mj-ea"/>
              </a:rPr>
              <a:t>Slide #3/4</a:t>
            </a:r>
          </a:p>
        </p:txBody>
      </p:sp>
      <p:sp>
        <p:nvSpPr>
          <p:cNvPr id="88" name="文本框 87"/>
          <p:cNvSpPr txBox="1"/>
          <p:nvPr/>
        </p:nvSpPr>
        <p:spPr>
          <a:xfrm>
            <a:off x="7434785" y="4644982"/>
            <a:ext cx="601447" cy="246221"/>
          </a:xfrm>
          <a:prstGeom prst="rect">
            <a:avLst/>
          </a:prstGeom>
          <a:noFill/>
        </p:spPr>
        <p:txBody>
          <a:bodyPr wrap="none" rtlCol="0">
            <a:spAutoFit/>
          </a:bodyPr>
          <a:lstStyle/>
          <a:p>
            <a:r>
              <a:rPr lang="en-US" sz="1000" b="1" dirty="0">
                <a:latin typeface="+mj-ea"/>
                <a:ea typeface="+mj-ea"/>
              </a:rPr>
              <a:t>Slide #7</a:t>
            </a:r>
          </a:p>
        </p:txBody>
      </p:sp>
      <p:sp>
        <p:nvSpPr>
          <p:cNvPr id="89" name="文本框 88"/>
          <p:cNvSpPr txBox="1"/>
          <p:nvPr/>
        </p:nvSpPr>
        <p:spPr>
          <a:xfrm>
            <a:off x="7434785" y="4871908"/>
            <a:ext cx="667170" cy="246221"/>
          </a:xfrm>
          <a:prstGeom prst="rect">
            <a:avLst/>
          </a:prstGeom>
          <a:noFill/>
        </p:spPr>
        <p:txBody>
          <a:bodyPr wrap="none" rtlCol="0">
            <a:spAutoFit/>
          </a:bodyPr>
          <a:lstStyle/>
          <a:p>
            <a:r>
              <a:rPr lang="en-US" sz="1000" b="1" dirty="0">
                <a:latin typeface="+mj-ea"/>
                <a:ea typeface="+mj-ea"/>
              </a:rPr>
              <a:t>Slide #12</a:t>
            </a:r>
          </a:p>
        </p:txBody>
      </p:sp>
      <p:sp>
        <p:nvSpPr>
          <p:cNvPr id="90" name="文本框 89"/>
          <p:cNvSpPr txBox="1"/>
          <p:nvPr/>
        </p:nvSpPr>
        <p:spPr>
          <a:xfrm>
            <a:off x="7434785" y="5032701"/>
            <a:ext cx="601447" cy="246221"/>
          </a:xfrm>
          <a:prstGeom prst="rect">
            <a:avLst/>
          </a:prstGeom>
          <a:noFill/>
        </p:spPr>
        <p:txBody>
          <a:bodyPr wrap="none" rtlCol="0">
            <a:spAutoFit/>
          </a:bodyPr>
          <a:lstStyle/>
          <a:p>
            <a:r>
              <a:rPr lang="en-US" sz="1000" b="1" dirty="0">
                <a:latin typeface="+mj-ea"/>
                <a:ea typeface="+mj-ea"/>
              </a:rPr>
              <a:t>Slide #8</a:t>
            </a:r>
          </a:p>
        </p:txBody>
      </p:sp>
      <p:sp>
        <p:nvSpPr>
          <p:cNvPr id="91" name="文本框 90"/>
          <p:cNvSpPr txBox="1"/>
          <p:nvPr/>
        </p:nvSpPr>
        <p:spPr>
          <a:xfrm>
            <a:off x="7434785" y="3973708"/>
            <a:ext cx="601447" cy="246221"/>
          </a:xfrm>
          <a:prstGeom prst="rect">
            <a:avLst/>
          </a:prstGeom>
          <a:noFill/>
        </p:spPr>
        <p:txBody>
          <a:bodyPr wrap="none" rtlCol="0">
            <a:spAutoFit/>
          </a:bodyPr>
          <a:lstStyle/>
          <a:p>
            <a:r>
              <a:rPr lang="en-US" sz="1000" b="1" dirty="0">
                <a:latin typeface="+mj-ea"/>
                <a:ea typeface="+mj-ea"/>
              </a:rPr>
              <a:t>Slide #9</a:t>
            </a:r>
          </a:p>
        </p:txBody>
      </p:sp>
      <p:sp>
        <p:nvSpPr>
          <p:cNvPr id="92" name="文本框 91"/>
          <p:cNvSpPr txBox="1"/>
          <p:nvPr/>
        </p:nvSpPr>
        <p:spPr>
          <a:xfrm>
            <a:off x="7434785" y="4159016"/>
            <a:ext cx="853119" cy="246221"/>
          </a:xfrm>
          <a:prstGeom prst="rect">
            <a:avLst/>
          </a:prstGeom>
          <a:noFill/>
        </p:spPr>
        <p:txBody>
          <a:bodyPr wrap="none" rtlCol="0">
            <a:spAutoFit/>
          </a:bodyPr>
          <a:lstStyle/>
          <a:p>
            <a:r>
              <a:rPr lang="en-US" sz="1000" b="1" dirty="0">
                <a:latin typeface="+mj-ea"/>
                <a:ea typeface="+mj-ea"/>
              </a:rPr>
              <a:t>Slide #10/11</a:t>
            </a:r>
          </a:p>
        </p:txBody>
      </p:sp>
      <p:sp>
        <p:nvSpPr>
          <p:cNvPr id="93" name="文本框 92"/>
          <p:cNvSpPr txBox="1"/>
          <p:nvPr/>
        </p:nvSpPr>
        <p:spPr>
          <a:xfrm>
            <a:off x="9713619" y="3963635"/>
            <a:ext cx="667170" cy="246221"/>
          </a:xfrm>
          <a:prstGeom prst="rect">
            <a:avLst/>
          </a:prstGeom>
          <a:noFill/>
        </p:spPr>
        <p:txBody>
          <a:bodyPr wrap="none" rtlCol="0">
            <a:spAutoFit/>
          </a:bodyPr>
          <a:lstStyle/>
          <a:p>
            <a:r>
              <a:rPr lang="en-US" sz="1000" b="1" dirty="0">
                <a:latin typeface="+mj-ea"/>
                <a:ea typeface="+mj-ea"/>
              </a:rPr>
              <a:t>Slide #15</a:t>
            </a:r>
          </a:p>
        </p:txBody>
      </p:sp>
      <p:sp>
        <p:nvSpPr>
          <p:cNvPr id="94" name="文本框 93"/>
          <p:cNvSpPr txBox="1"/>
          <p:nvPr/>
        </p:nvSpPr>
        <p:spPr>
          <a:xfrm>
            <a:off x="938601" y="5681550"/>
            <a:ext cx="667170" cy="246221"/>
          </a:xfrm>
          <a:prstGeom prst="rect">
            <a:avLst/>
          </a:prstGeom>
          <a:noFill/>
        </p:spPr>
        <p:txBody>
          <a:bodyPr wrap="none" rtlCol="0">
            <a:spAutoFit/>
          </a:bodyPr>
          <a:lstStyle/>
          <a:p>
            <a:r>
              <a:rPr lang="en-US" sz="1000" b="1" dirty="0">
                <a:latin typeface="+mj-ea"/>
                <a:ea typeface="+mj-ea"/>
              </a:rPr>
              <a:t>Slide #13</a:t>
            </a:r>
          </a:p>
        </p:txBody>
      </p:sp>
      <p:sp>
        <p:nvSpPr>
          <p:cNvPr id="95" name="文本框 94"/>
          <p:cNvSpPr txBox="1"/>
          <p:nvPr/>
        </p:nvSpPr>
        <p:spPr>
          <a:xfrm>
            <a:off x="8385535" y="5679039"/>
            <a:ext cx="667170" cy="246221"/>
          </a:xfrm>
          <a:prstGeom prst="rect">
            <a:avLst/>
          </a:prstGeom>
          <a:noFill/>
        </p:spPr>
        <p:txBody>
          <a:bodyPr wrap="none" rtlCol="0">
            <a:spAutoFit/>
          </a:bodyPr>
          <a:lstStyle/>
          <a:p>
            <a:r>
              <a:rPr lang="en-US" sz="1000" b="1" dirty="0">
                <a:latin typeface="+mj-ea"/>
                <a:ea typeface="+mj-ea"/>
              </a:rPr>
              <a:t>Slide #13</a:t>
            </a:r>
          </a:p>
        </p:txBody>
      </p:sp>
      <p:sp>
        <p:nvSpPr>
          <p:cNvPr id="96" name="文本框 95"/>
          <p:cNvSpPr txBox="1"/>
          <p:nvPr/>
        </p:nvSpPr>
        <p:spPr>
          <a:xfrm>
            <a:off x="7375239" y="6052103"/>
            <a:ext cx="601447" cy="246221"/>
          </a:xfrm>
          <a:prstGeom prst="rect">
            <a:avLst/>
          </a:prstGeom>
          <a:noFill/>
        </p:spPr>
        <p:txBody>
          <a:bodyPr wrap="none" rtlCol="0">
            <a:spAutoFit/>
          </a:bodyPr>
          <a:lstStyle/>
          <a:p>
            <a:r>
              <a:rPr lang="en-US" sz="1000" b="1" dirty="0">
                <a:latin typeface="+mj-ea"/>
                <a:ea typeface="+mj-ea"/>
              </a:rPr>
              <a:t>Slide #8</a:t>
            </a:r>
          </a:p>
        </p:txBody>
      </p:sp>
      <p:sp>
        <p:nvSpPr>
          <p:cNvPr id="97" name="文本框 96"/>
          <p:cNvSpPr txBox="1"/>
          <p:nvPr/>
        </p:nvSpPr>
        <p:spPr>
          <a:xfrm>
            <a:off x="7436940" y="5258895"/>
            <a:ext cx="667170" cy="246221"/>
          </a:xfrm>
          <a:prstGeom prst="rect">
            <a:avLst/>
          </a:prstGeom>
          <a:noFill/>
        </p:spPr>
        <p:txBody>
          <a:bodyPr wrap="none" rtlCol="0">
            <a:spAutoFit/>
          </a:bodyPr>
          <a:lstStyle/>
          <a:p>
            <a:r>
              <a:rPr lang="en-US" sz="1000" b="1" dirty="0">
                <a:latin typeface="+mj-ea"/>
                <a:ea typeface="+mj-ea"/>
              </a:rPr>
              <a:t>Slide #17</a:t>
            </a:r>
          </a:p>
        </p:txBody>
      </p:sp>
      <p:sp>
        <p:nvSpPr>
          <p:cNvPr id="70" name="文本框 69"/>
          <p:cNvSpPr txBox="1"/>
          <p:nvPr/>
        </p:nvSpPr>
        <p:spPr>
          <a:xfrm>
            <a:off x="4733239" y="5853446"/>
            <a:ext cx="886362" cy="338554"/>
          </a:xfrm>
          <a:prstGeom prst="rect">
            <a:avLst/>
          </a:prstGeom>
          <a:noFill/>
        </p:spPr>
        <p:txBody>
          <a:bodyPr wrap="square" rtlCol="0">
            <a:spAutoFit/>
          </a:bodyPr>
          <a:lstStyle/>
          <a:p>
            <a:r>
              <a:rPr lang="en-US" sz="800" b="1" dirty="0">
                <a:latin typeface="+mj-ea"/>
                <a:ea typeface="+mj-ea"/>
              </a:rPr>
              <a:t>Provided before meeting</a:t>
            </a:r>
          </a:p>
        </p:txBody>
      </p:sp>
      <p:sp>
        <p:nvSpPr>
          <p:cNvPr id="74" name="Rectangle 67">
            <a:extLst>
              <a:ext uri="{FF2B5EF4-FFF2-40B4-BE49-F238E27FC236}">
                <a16:creationId xmlns="" xmlns:a16="http://schemas.microsoft.com/office/drawing/2014/main"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 (</a:t>
            </a:r>
            <a:r>
              <a:rPr lang="en-US" sz="800" kern="0" dirty="0">
                <a:solidFill>
                  <a:srgbClr val="FFFFFF"/>
                </a:solidFill>
                <a:latin typeface="微软雅黑" panose="020B0503020204020204" pitchFamily="34" charset="-122"/>
                <a:ea typeface="微软雅黑" panose="020B0503020204020204" pitchFamily="34" charset="-122"/>
              </a:rPr>
              <a:t>0:00 am ~ 7:00 am meeting venue Local time (UTC+9)</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323072" cy="246221"/>
          </a:xfrm>
          <a:prstGeom prst="rect">
            <a:avLst/>
          </a:prstGeom>
          <a:noFill/>
        </p:spPr>
        <p:txBody>
          <a:bodyPr wrap="none" rtlCol="0">
            <a:spAutoFit/>
          </a:bodyPr>
          <a:lstStyle/>
          <a:p>
            <a:r>
              <a:rPr lang="en-US" sz="1000" b="1" dirty="0">
                <a:latin typeface="+mj-ea"/>
                <a:ea typeface="+mj-ea"/>
              </a:rPr>
              <a:t>No email are expected in RAN4 reflector</a:t>
            </a:r>
          </a:p>
        </p:txBody>
      </p:sp>
      <p:sp>
        <p:nvSpPr>
          <p:cNvPr id="86" name="文本框 85"/>
          <p:cNvSpPr txBox="1"/>
          <p:nvPr/>
        </p:nvSpPr>
        <p:spPr>
          <a:xfrm>
            <a:off x="780037" y="4116572"/>
            <a:ext cx="853119" cy="246221"/>
          </a:xfrm>
          <a:prstGeom prst="rect">
            <a:avLst/>
          </a:prstGeom>
          <a:noFill/>
        </p:spPr>
        <p:txBody>
          <a:bodyPr wrap="none" rtlCol="0">
            <a:spAutoFit/>
          </a:bodyPr>
          <a:lstStyle/>
          <a:p>
            <a:r>
              <a:rPr lang="en-US" sz="1000" b="1" dirty="0">
                <a:latin typeface="+mj-ea"/>
                <a:ea typeface="+mj-ea"/>
              </a:rPr>
              <a:t>Slide #18/21</a:t>
            </a:r>
          </a:p>
        </p:txBody>
      </p:sp>
      <p:sp>
        <p:nvSpPr>
          <p:cNvPr id="99" name="Rectangle: Rounded Corners 201">
            <a:extLst>
              <a:ext uri="{FF2B5EF4-FFF2-40B4-BE49-F238E27FC236}">
                <a16:creationId xmlns="" xmlns:a16="http://schemas.microsoft.com/office/drawing/2014/main" id="{B6CDA6FF-6740-49E7-B14C-1831ED62E0F8}"/>
              </a:ext>
            </a:extLst>
          </p:cNvPr>
          <p:cNvSpPr/>
          <p:nvPr/>
        </p:nvSpPr>
        <p:spPr>
          <a:xfrm>
            <a:off x="3955964" y="3870984"/>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Chairs trigger </a:t>
            </a:r>
            <a:r>
              <a:rPr kumimoji="0" lang="en-US" sz="800" b="1" i="0" u="none" strike="noStrike" kern="0" cap="none" spc="0" normalizeH="0" baseline="0" noProof="0" dirty="0" err="1">
                <a:ln>
                  <a:noFill/>
                </a:ln>
                <a:solidFill>
                  <a:srgbClr val="FFFFFF"/>
                </a:solidFill>
                <a:effectLst/>
                <a:uLnTx/>
                <a:uFillTx/>
                <a:latin typeface="+mj-ea"/>
                <a:ea typeface="+mj-ea"/>
                <a:cs typeface="+mn-cs"/>
              </a:rPr>
              <a:t>nwm</a:t>
            </a:r>
            <a:r>
              <a:rPr kumimoji="0" lang="en-US" sz="800" b="1" i="0" u="none" strike="noStrike" kern="0" cap="none" spc="0" normalizeH="0" baseline="0" noProof="0" dirty="0">
                <a:ln>
                  <a:noFill/>
                </a:ln>
                <a:solidFill>
                  <a:srgbClr val="FFFFFF"/>
                </a:solidFill>
                <a:effectLst/>
                <a:uLnTx/>
                <a:uFillTx/>
                <a:latin typeface="+mj-ea"/>
                <a:ea typeface="+mj-ea"/>
                <a:cs typeface="+mn-cs"/>
              </a:rPr>
              <a:t>: feedback  maintenance &amp; sp</a:t>
            </a:r>
            <a:r>
              <a:rPr kumimoji="0" lang="en-US" sz="800" b="1" i="0" u="none" strike="noStrike" kern="0" cap="none" spc="0" normalizeH="0" noProof="0" dirty="0">
                <a:ln>
                  <a:noFill/>
                </a:ln>
                <a:solidFill>
                  <a:srgbClr val="FFFFFF"/>
                </a:solidFill>
                <a:effectLst/>
                <a:uLnTx/>
                <a:uFillTx/>
                <a:latin typeface="+mj-ea"/>
                <a:ea typeface="+mj-ea"/>
                <a:cs typeface="+mn-cs"/>
              </a:rPr>
              <a:t>ectrum related</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0" name="Rectangle: Rounded Corners 201">
            <a:extLst>
              <a:ext uri="{FF2B5EF4-FFF2-40B4-BE49-F238E27FC236}">
                <a16:creationId xmlns="" xmlns:a16="http://schemas.microsoft.com/office/drawing/2014/main" id="{B6CDA6FF-6740-49E7-B14C-1831ED62E0F8}"/>
              </a:ext>
            </a:extLst>
          </p:cNvPr>
          <p:cNvSpPr/>
          <p:nvPr/>
        </p:nvSpPr>
        <p:spPr>
          <a:xfrm>
            <a:off x="4719991" y="3870984"/>
            <a:ext cx="720000"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800" b="1" kern="0" dirty="0">
                <a:solidFill>
                  <a:srgbClr val="FFFFFF"/>
                </a:solidFill>
              </a:rPr>
              <a:t>Flag maintenance &amp; spectrum @</a:t>
            </a:r>
            <a:r>
              <a:rPr lang="en-US" altLang="zh-CN" sz="800" b="1" kern="0" dirty="0" err="1">
                <a:solidFill>
                  <a:srgbClr val="FFFFFF"/>
                </a:solidFill>
              </a:rPr>
              <a:t>nwm</a:t>
            </a:r>
            <a:endParaRPr lang="en-US" sz="800" b="1" kern="0" dirty="0">
              <a:solidFill>
                <a:srgbClr val="FFFFFF"/>
              </a:solidFill>
              <a:latin typeface="+mj-ea"/>
              <a:ea typeface="+mj-ea"/>
              <a:cs typeface="+mn-cs"/>
            </a:endParaRPr>
          </a:p>
        </p:txBody>
      </p:sp>
      <p:sp>
        <p:nvSpPr>
          <p:cNvPr id="102" name="文本框 101"/>
          <p:cNvSpPr txBox="1"/>
          <p:nvPr/>
        </p:nvSpPr>
        <p:spPr>
          <a:xfrm>
            <a:off x="2342197" y="3968472"/>
            <a:ext cx="1665841" cy="246221"/>
          </a:xfrm>
          <a:prstGeom prst="rect">
            <a:avLst/>
          </a:prstGeom>
          <a:noFill/>
        </p:spPr>
        <p:txBody>
          <a:bodyPr wrap="none" rtlCol="0">
            <a:spAutoFit/>
          </a:bodyPr>
          <a:lstStyle/>
          <a:p>
            <a:r>
              <a:rPr lang="en-US" sz="1000" b="1" dirty="0">
                <a:latin typeface="+mj-ea"/>
                <a:ea typeface="+mj-ea"/>
              </a:rPr>
              <a:t>NWM flag process Slide #16</a:t>
            </a:r>
          </a:p>
        </p:txBody>
      </p:sp>
      <p:sp>
        <p:nvSpPr>
          <p:cNvPr id="98" name="文本框 97"/>
          <p:cNvSpPr txBox="1"/>
          <p:nvPr/>
        </p:nvSpPr>
        <p:spPr>
          <a:xfrm>
            <a:off x="9712193" y="4098943"/>
            <a:ext cx="667170" cy="246221"/>
          </a:xfrm>
          <a:prstGeom prst="rect">
            <a:avLst/>
          </a:prstGeom>
          <a:noFill/>
        </p:spPr>
        <p:txBody>
          <a:bodyPr wrap="none" rtlCol="0">
            <a:spAutoFit/>
          </a:bodyPr>
          <a:lstStyle/>
          <a:p>
            <a:r>
              <a:rPr lang="en-US" sz="1000" b="1" dirty="0">
                <a:latin typeface="+mj-ea"/>
                <a:ea typeface="+mj-ea"/>
              </a:rPr>
              <a:t>Slide #18</a:t>
            </a:r>
          </a:p>
        </p:txBody>
      </p:sp>
      <p:sp>
        <p:nvSpPr>
          <p:cNvPr id="103" name="文本框 102"/>
          <p:cNvSpPr txBox="1"/>
          <p:nvPr/>
        </p:nvSpPr>
        <p:spPr>
          <a:xfrm>
            <a:off x="9906920" y="5723173"/>
            <a:ext cx="1494320" cy="246221"/>
          </a:xfrm>
          <a:prstGeom prst="rect">
            <a:avLst/>
          </a:prstGeom>
          <a:solidFill>
            <a:srgbClr val="1E9657"/>
          </a:solidFill>
        </p:spPr>
        <p:txBody>
          <a:bodyPr wrap="none" rtlCol="0">
            <a:spAutoFit/>
          </a:bodyPr>
          <a:lstStyle/>
          <a:p>
            <a:r>
              <a:rPr lang="en-US" sz="1000" b="1" dirty="0">
                <a:solidFill>
                  <a:schemeClr val="bg1"/>
                </a:solidFill>
                <a:latin typeface="+mj-ea"/>
                <a:ea typeface="+mj-ea"/>
              </a:rPr>
              <a:t>Meeting room: Slide #22</a:t>
            </a:r>
          </a:p>
        </p:txBody>
      </p:sp>
      <p:sp>
        <p:nvSpPr>
          <p:cNvPr id="104" name="文本框 103"/>
          <p:cNvSpPr txBox="1"/>
          <p:nvPr/>
        </p:nvSpPr>
        <p:spPr>
          <a:xfrm>
            <a:off x="4741635" y="4695485"/>
            <a:ext cx="756465" cy="338554"/>
          </a:xfrm>
          <a:prstGeom prst="rect">
            <a:avLst/>
          </a:prstGeom>
          <a:gradFill flip="none" rotWithShape="1">
            <a:gsLst>
              <a:gs pos="2000">
                <a:srgbClr val="1E9657"/>
              </a:gs>
              <a:gs pos="100000">
                <a:srgbClr val="92D050"/>
              </a:gs>
            </a:gsLst>
            <a:lin ang="0" scaled="1"/>
            <a:tileRect/>
          </a:gradFill>
          <a:effectLst>
            <a:outerShdw blurRad="50800" dist="38100" dir="2700000" algn="tl" rotWithShape="0">
              <a:prstClr val="black">
                <a:alpha val="40000"/>
              </a:prstClr>
            </a:outerShdw>
          </a:effectLst>
        </p:spPr>
        <p:txBody>
          <a:bodyPr wrap="square" rtlCol="0">
            <a:spAutoFit/>
          </a:bodyPr>
          <a:lstStyle/>
          <a:p>
            <a:r>
              <a:rPr lang="en-US" sz="800" b="1" dirty="0">
                <a:solidFill>
                  <a:schemeClr val="bg1"/>
                </a:solidFill>
                <a:latin typeface="+mj-ea"/>
                <a:ea typeface="+mj-ea"/>
              </a:rPr>
              <a:t>VC elections: Slide #23</a:t>
            </a:r>
          </a:p>
        </p:txBody>
      </p:sp>
    </p:spTree>
    <p:extLst>
      <p:ext uri="{BB962C8B-B14F-4D97-AF65-F5344CB8AC3E}">
        <p14:creationId xmlns:p14="http://schemas.microsoft.com/office/powerpoint/2010/main" val="11647163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3.xml><?xml version="1.0" encoding="utf-8"?>
<ds:datastoreItem xmlns:ds="http://schemas.openxmlformats.org/officeDocument/2006/customXml" ds:itemID="{75C68143-B530-4487-9EA7-5BCC5970B48F}">
  <ds:schemaRefs>
    <ds:schemaRef ds:uri="http://schemas.microsoft.com/office/2006/documentManagement/types"/>
    <ds:schemaRef ds:uri="http://purl.org/dc/terms/"/>
    <ds:schemaRef ds:uri="23d77754-4ccc-4c57-9291-cab09e81894a"/>
    <ds:schemaRef ds:uri="http://purl.org/dc/elements/1.1/"/>
    <ds:schemaRef ds:uri="http://schemas.microsoft.com/office/infopath/2007/PartnerControls"/>
    <ds:schemaRef ds:uri="http://purl.org/dc/dcmitype/"/>
    <ds:schemaRef ds:uri="a915fe38-2618-47b6-8303-829fb71466d5"/>
    <ds:schemaRef ds:uri="http://schemas.microsoft.com/office/2006/metadata/propertie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
  <TotalTime>357277</TotalTime>
  <Words>2820</Words>
  <Application>Microsoft Office PowerPoint</Application>
  <PresentationFormat>宽屏</PresentationFormat>
  <Paragraphs>386</Paragraphs>
  <Slides>10</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黑体</vt:lpstr>
      <vt:lpstr>宋体</vt:lpstr>
      <vt:lpstr>微软雅黑</vt:lpstr>
      <vt:lpstr>Arial</vt:lpstr>
      <vt:lpstr>Arial Black</vt:lpstr>
      <vt:lpstr>Calibri</vt:lpstr>
      <vt:lpstr>Times New Roman</vt:lpstr>
      <vt:lpstr>3gpp</vt:lpstr>
      <vt:lpstr>RAN4#108 meeting schedule</vt:lpstr>
      <vt:lpstr>Monday</vt:lpstr>
      <vt:lpstr>Tuesday</vt:lpstr>
      <vt:lpstr>Wednesday</vt:lpstr>
      <vt:lpstr>Thursday</vt:lpstr>
      <vt:lpstr>Friday</vt:lpstr>
      <vt:lpstr>Appendix</vt:lpstr>
      <vt:lpstr>RAN4 Vice Chair elections</vt:lpstr>
      <vt:lpstr>General Aspects </vt:lpstr>
      <vt:lpstr>Meeting rooms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1697</cp:revision>
  <cp:lastPrinted>2016-09-15T08:31:35Z</cp:lastPrinted>
  <dcterms:created xsi:type="dcterms:W3CDTF">2009-11-27T05:15:11Z</dcterms:created>
  <dcterms:modified xsi:type="dcterms:W3CDTF">2023-08-15T05:46:39Z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(3)/x/auzYGzJ9EJZiOQRBb0lE1khXn1b8spNU/c8bheJx6YfF6EXF/ji56xyDBu+77xILDjoGP
PCvWyhZ5zDoiN4DraQjS0uX+e2L3dKC5Y1cyKHHVQjECfsqYpAcmxI56dIfQqRKCLZOHjqEA
ZPare62P9UNOhb90SQQg9ukPcZkiaFWN5BxLoGynmuIrz0XpHBg/WMu5shZPc7n0gbX0F4Z2
h4/NPMxZczYg9SqWNK</vt:lpwstr>
  </property>
  <property fmtid="{D5CDD505-2E9C-101B-9397-08002B2CF9AE}" pid="11" name="_2015_ms_pID_7253431">
    <vt:lpwstr>1tWXWJK8OZHDw4nuPutiP4/zfDGSHw3elHwMYudxDTsAxi4Pbq5N0W
RsUWpKSe5ZUMNNEoK1ljBdh3fx4WX4aHDGWRS4G3Tyokak9KSfzT3V9qffCLDw/9TEaah+KW
dg8TQOI1LrhLIt2MGqI/wcWTP9BQkkZyIowaFrMkD/1IxY/N7Wy9MiBEFgR8ECMFX4pZj4KP
MeRodsMpzYMmXp0iAuIaILrjaHAnIrBmed/Q</vt:lpwstr>
  </property>
  <property fmtid="{D5CDD505-2E9C-101B-9397-08002B2CF9AE}" pid="12" name="_2015_ms_pID_7253432">
    <vt:lpwstr>5g==</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1691935450</vt:lpwstr>
  </property>
</Properties>
</file>