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4" r:id="rId3"/>
    <p:sldId id="282" r:id="rId4"/>
    <p:sldId id="269" r:id="rId5"/>
    <p:sldId id="268" r:id="rId6"/>
    <p:sldId id="260" r:id="rId7"/>
    <p:sldId id="283" r:id="rId8"/>
    <p:sldId id="284" r:id="rId9"/>
    <p:sldId id="261" r:id="rId10"/>
    <p:sldId id="280" r:id="rId11"/>
    <p:sldId id="264" r:id="rId12"/>
    <p:sldId id="263" r:id="rId13"/>
    <p:sldId id="265" r:id="rId14"/>
    <p:sldId id="266" r:id="rId15"/>
    <p:sldId id="285" r:id="rId16"/>
    <p:sldId id="270" r:id="rId17"/>
    <p:sldId id="275" r:id="rId18"/>
    <p:sldId id="271" r:id="rId19"/>
    <p:sldId id="273" r:id="rId20"/>
    <p:sldId id="281" r:id="rId21"/>
    <p:sldId id="286" r:id="rId22"/>
    <p:sldId id="28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483"/>
    <a:srgbClr val="7B7F81"/>
    <a:srgbClr val="79797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080" autoAdjust="0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6EDF0-4B4D-48EF-8186-F8ACC9507542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170FD-0925-47C1-BF31-686B88C324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85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98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8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71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01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38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799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1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170FD-0925-47C1-BF31-686B88C324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25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50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43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89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14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02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17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58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40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83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9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D9B1-47D9-4EDB-BD3B-6FAC354CF056}" type="datetimeFigureOut">
              <a:rPr lang="zh-CN" altLang="en-US" smtClean="0"/>
              <a:t>2023/8/25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98D07-8B90-4844-AE73-20A17FE9BA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72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3512" y="211757"/>
            <a:ext cx="6744603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6000" dirty="0" smtClean="0">
                <a:latin typeface="Gadugi" panose="020B0502040204020203" pitchFamily="34" charset="0"/>
                <a:ea typeface="Gadugi" panose="020B0502040204020203" pitchFamily="34" charset="0"/>
              </a:rPr>
              <a:t>Haijie Qiu</a:t>
            </a:r>
          </a:p>
          <a:p>
            <a:pPr>
              <a:spcAft>
                <a:spcPts val="1800"/>
              </a:spcAft>
            </a:pPr>
            <a:r>
              <a:rPr lang="en-US" altLang="zh-CN" sz="6000" dirty="0" smtClean="0">
                <a:latin typeface="Gadugi" panose="020B0502040204020203" pitchFamily="34" charset="0"/>
                <a:ea typeface="Gadugi" panose="020B0502040204020203" pitchFamily="34" charset="0"/>
              </a:rPr>
              <a:t>Andrey </a:t>
            </a:r>
            <a:r>
              <a:rPr lang="en-US" altLang="zh-CN" sz="6000" dirty="0" err="1" smtClean="0">
                <a:latin typeface="Gadugi" panose="020B0502040204020203" pitchFamily="34" charset="0"/>
                <a:ea typeface="Gadugi" panose="020B0502040204020203" pitchFamily="34" charset="0"/>
              </a:rPr>
              <a:t>Chervyakov</a:t>
            </a:r>
            <a:endParaRPr lang="en-US" altLang="zh-CN" sz="6000" dirty="0" smtClean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altLang="zh-CN" sz="3200" dirty="0" smtClean="0"/>
              <a:t>3GPP RAN4 Vice Chair </a:t>
            </a:r>
          </a:p>
          <a:p>
            <a:r>
              <a:rPr lang="en-US" altLang="zh-CN" sz="3200" dirty="0" smtClean="0"/>
              <a:t>(2019.08 – 2023.08)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865" y="0"/>
            <a:ext cx="3907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32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0" y="172168"/>
            <a:ext cx="9663765" cy="5435868"/>
          </a:xfrm>
          <a:prstGeom prst="rect">
            <a:avLst/>
          </a:prstGeom>
        </p:spPr>
      </p:pic>
      <p:sp>
        <p:nvSpPr>
          <p:cNvPr id="8" name="云形标注 7"/>
          <p:cNvSpPr/>
          <p:nvPr/>
        </p:nvSpPr>
        <p:spPr>
          <a:xfrm>
            <a:off x="2053390" y="-494245"/>
            <a:ext cx="7630694" cy="3212179"/>
          </a:xfrm>
          <a:prstGeom prst="cloudCallout">
            <a:avLst>
              <a:gd name="adj1" fmla="val 23245"/>
              <a:gd name="adj2" fmla="val 45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243747" y="5676768"/>
            <a:ext cx="7734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Our Vice Chair life should look like this…</a:t>
            </a:r>
          </a:p>
          <a:p>
            <a:pPr algn="ctr"/>
            <a:r>
              <a:rPr lang="en-US" altLang="zh-CN" sz="2000" b="1" dirty="0"/>
              <a:t>First meeting serving RAN4 as Vice </a:t>
            </a:r>
            <a:r>
              <a:rPr lang="en-US" altLang="zh-CN" sz="2000" b="1" dirty="0" smtClean="0"/>
              <a:t>Chair @Social event Chongqing 2019</a:t>
            </a:r>
            <a:endParaRPr lang="zh-CN" altLang="en-US" sz="2000" b="1" dirty="0"/>
          </a:p>
        </p:txBody>
      </p:sp>
      <p:sp>
        <p:nvSpPr>
          <p:cNvPr id="7" name="云形标注 6"/>
          <p:cNvSpPr/>
          <p:nvPr/>
        </p:nvSpPr>
        <p:spPr>
          <a:xfrm>
            <a:off x="2053390" y="-458284"/>
            <a:ext cx="7630694" cy="3212179"/>
          </a:xfrm>
          <a:prstGeom prst="cloudCallout">
            <a:avLst>
              <a:gd name="adj1" fmla="val -20413"/>
              <a:gd name="adj2" fmla="val 4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768" y="5676768"/>
            <a:ext cx="448211" cy="4224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719" y="-112694"/>
            <a:ext cx="3452144" cy="22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102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0" y="172168"/>
            <a:ext cx="9663765" cy="5435868"/>
          </a:xfrm>
          <a:prstGeom prst="rect">
            <a:avLst/>
          </a:prstGeom>
        </p:spPr>
      </p:pic>
      <p:sp>
        <p:nvSpPr>
          <p:cNvPr id="8" name="云形标注 7"/>
          <p:cNvSpPr/>
          <p:nvPr/>
        </p:nvSpPr>
        <p:spPr>
          <a:xfrm>
            <a:off x="2053390" y="-494245"/>
            <a:ext cx="7630694" cy="3212179"/>
          </a:xfrm>
          <a:prstGeom prst="cloudCallout">
            <a:avLst>
              <a:gd name="adj1" fmla="val 23245"/>
              <a:gd name="adj2" fmla="val 45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243747" y="5676768"/>
            <a:ext cx="7734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Our Vice Chair life should look like this…</a:t>
            </a:r>
          </a:p>
          <a:p>
            <a:pPr algn="ctr"/>
            <a:r>
              <a:rPr lang="en-US" altLang="zh-CN" sz="2000" b="1" dirty="0"/>
              <a:t>First meeting serving RAN4 as Vice </a:t>
            </a:r>
            <a:r>
              <a:rPr lang="en-US" altLang="zh-CN" sz="2000" b="1" dirty="0" smtClean="0"/>
              <a:t>Char @Social event Chongqing 2019</a:t>
            </a:r>
            <a:endParaRPr lang="zh-CN" altLang="en-US" sz="2000" b="1" dirty="0"/>
          </a:p>
        </p:txBody>
      </p:sp>
      <p:sp>
        <p:nvSpPr>
          <p:cNvPr id="7" name="云形标注 6"/>
          <p:cNvSpPr/>
          <p:nvPr/>
        </p:nvSpPr>
        <p:spPr>
          <a:xfrm>
            <a:off x="2053390" y="-458284"/>
            <a:ext cx="7630694" cy="3212179"/>
          </a:xfrm>
          <a:prstGeom prst="cloudCallout">
            <a:avLst>
              <a:gd name="adj1" fmla="val -20413"/>
              <a:gd name="adj2" fmla="val 4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359" y="172168"/>
            <a:ext cx="3779670" cy="21071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826" y="453332"/>
            <a:ext cx="2730814" cy="1544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768" y="5676768"/>
            <a:ext cx="448211" cy="4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804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31589" y="721352"/>
            <a:ext cx="2980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Outbreak of Covid-19 </a:t>
            </a:r>
          </a:p>
          <a:p>
            <a:r>
              <a:rPr lang="en-US" altLang="zh-CN" sz="2400" b="1" dirty="0" smtClean="0"/>
              <a:t>Remote Chair</a:t>
            </a:r>
            <a:endParaRPr lang="zh-CN" altLang="en-US" sz="2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422493" y="5676768"/>
            <a:ext cx="3377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But in fact it is like this ...</a:t>
            </a:r>
          </a:p>
          <a:p>
            <a:pPr algn="ctr"/>
            <a:r>
              <a:rPr lang="en-US" altLang="zh-CN" sz="2000" b="1" dirty="0" smtClean="0"/>
              <a:t>Speak to the </a:t>
            </a:r>
            <a:r>
              <a:rPr lang="en-US" altLang="zh-CN" sz="2000" b="1" dirty="0" err="1" smtClean="0"/>
              <a:t>screan</a:t>
            </a:r>
            <a:endParaRPr lang="zh-CN" altLang="en-US" sz="20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095" y="5676768"/>
            <a:ext cx="437783" cy="4321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46085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210" y="2311019"/>
            <a:ext cx="48006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200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"/>
          <a:stretch/>
        </p:blipFill>
        <p:spPr bwMode="auto">
          <a:xfrm>
            <a:off x="7997955" y="624783"/>
            <a:ext cx="4194045" cy="33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09275" y="5445326"/>
            <a:ext cx="5598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(RAN4)</a:t>
            </a:r>
            <a:endParaRPr 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9977" y="131227"/>
            <a:ext cx="33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@ RAN4#105 in Toulouse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954" y="4802095"/>
            <a:ext cx="4194045" cy="20559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98977" y="5830046"/>
            <a:ext cx="369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RE-START F2F!</a:t>
            </a:r>
            <a:endParaRPr 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29977" y="4181246"/>
            <a:ext cx="337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@ RAN4#106 in Athens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7997954" cy="53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7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91070" cy="53997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20"/>
          <a:stretch/>
        </p:blipFill>
        <p:spPr>
          <a:xfrm>
            <a:off x="6169794" y="3613150"/>
            <a:ext cx="6022206" cy="3244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019" y="5444663"/>
            <a:ext cx="243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They are listening</a:t>
            </a:r>
            <a:endParaRPr lang="zh-CN" altLang="en-US" sz="2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14743" y="5893511"/>
            <a:ext cx="2398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They are thinking</a:t>
            </a:r>
            <a:endParaRPr lang="zh-CN" altLang="en-US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503620" y="6342358"/>
            <a:ext cx="248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They are debating</a:t>
            </a:r>
            <a:endParaRPr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9831981" y="1022904"/>
            <a:ext cx="2119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True</a:t>
            </a:r>
          </a:p>
          <a:p>
            <a:r>
              <a:rPr 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Leader</a:t>
            </a:r>
            <a:endParaRPr 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48489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8019" y="5444663"/>
            <a:ext cx="243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They are listening</a:t>
            </a:r>
            <a:endParaRPr lang="zh-CN" altLang="en-US" sz="2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14743" y="5893511"/>
            <a:ext cx="2398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They are thinking</a:t>
            </a:r>
            <a:endParaRPr lang="zh-CN" altLang="en-US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503620" y="6342358"/>
            <a:ext cx="2480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They are debating</a:t>
            </a:r>
            <a:endParaRPr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9620225" y="310634"/>
            <a:ext cx="2119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True</a:t>
            </a:r>
          </a:p>
          <a:p>
            <a:r>
              <a:rPr 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Leader</a:t>
            </a:r>
            <a:endParaRPr 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272" y="1757184"/>
            <a:ext cx="4601728" cy="61386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55"/>
            <a:ext cx="7590272" cy="55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28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36090" y="5590139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He is a superman in RAN4,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14" y="317734"/>
            <a:ext cx="5048250" cy="5048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362" y="317734"/>
            <a:ext cx="4671686" cy="5048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68240" y="6051804"/>
            <a:ext cx="1680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So Cool! 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111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14" y="317734"/>
            <a:ext cx="5048250" cy="5048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637" y="317735"/>
            <a:ext cx="4533331" cy="50988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36090" y="6051804"/>
            <a:ext cx="862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Hi RRM experts, Stop commenting!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We need compromise!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36090" y="5590139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He is a superman in RAN4, </a:t>
            </a:r>
          </a:p>
        </p:txBody>
      </p:sp>
    </p:spTree>
    <p:extLst>
      <p:ext uri="{BB962C8B-B14F-4D97-AF65-F5344CB8AC3E}">
        <p14:creationId xmlns:p14="http://schemas.microsoft.com/office/powerpoint/2010/main" val="18378072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8783" y="5220535"/>
            <a:ext cx="676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He is a superman in RAN4 (hmm, not only in RAN4)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69" y="1845979"/>
            <a:ext cx="5370455" cy="3045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3" y="283812"/>
            <a:ext cx="6180200" cy="363439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94870" y="5759651"/>
            <a:ext cx="7533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Chasing Truth, enhancement,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excellence for ever!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09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872224" y="1067463"/>
            <a:ext cx="382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Time really flies</a:t>
            </a:r>
            <a:endParaRPr 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30268" y="3488931"/>
            <a:ext cx="360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 you are still</a:t>
            </a:r>
            <a:endParaRPr 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89451" y="4319717"/>
            <a:ext cx="392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That Young Man!</a:t>
            </a:r>
            <a:endParaRPr 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8026" y="1763756"/>
            <a:ext cx="382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Four years</a:t>
            </a:r>
            <a:r>
              <a:rPr 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passed</a:t>
            </a:r>
            <a:endParaRPr 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27587" y="6292334"/>
            <a:ext cx="2187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/>
              <a:t>@Toulouse </a:t>
            </a:r>
            <a:r>
              <a:rPr lang="en-US" altLang="zh-CN" b="1" dirty="0"/>
              <a:t>Aug 2023</a:t>
            </a:r>
            <a:endParaRPr lang="zh-CN" altLang="en-US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891" y="0"/>
            <a:ext cx="3941109" cy="604876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55492" y="6292334"/>
            <a:ext cx="2935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@ </a:t>
            </a:r>
            <a:r>
              <a:rPr lang="en-US" altLang="zh-CN" b="1" dirty="0" smtClean="0"/>
              <a:t>Ljubljana Aug 2019</a:t>
            </a:r>
            <a:endParaRPr lang="zh-CN" altLang="en-US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46100" cy="60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114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3512" y="211757"/>
            <a:ext cx="1135781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dirty="0" smtClean="0"/>
              <a:t>As Vice Chair of 3GPP RAN4 over the last four years,</a:t>
            </a:r>
          </a:p>
          <a:p>
            <a:pPr algn="ctr">
              <a:spcAft>
                <a:spcPts val="600"/>
              </a:spcAft>
            </a:pPr>
            <a:r>
              <a:rPr lang="en-US" altLang="zh-CN" sz="3200" b="1" dirty="0" smtClean="0"/>
              <a:t>You have shown unwavering dedication and leadership.</a:t>
            </a:r>
          </a:p>
          <a:p>
            <a:pPr algn="ctr">
              <a:spcAft>
                <a:spcPts val="600"/>
              </a:spcAft>
            </a:pPr>
            <a:r>
              <a:rPr lang="en-US" altLang="zh-CN" sz="3200" b="1" dirty="0" smtClean="0"/>
              <a:t>This badge is a token of our appreciation of all your efforts and achievements. </a:t>
            </a:r>
          </a:p>
          <a:p>
            <a:pPr algn="r">
              <a:spcAft>
                <a:spcPts val="600"/>
              </a:spcAft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              </a:t>
            </a:r>
            <a:r>
              <a:rPr lang="en-US" altLang="zh-CN" sz="2400" dirty="0" smtClean="0"/>
              <a:t>-Your 3GPP Friends</a:t>
            </a:r>
            <a:endParaRPr lang="en-US" altLang="zh-CN" sz="20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" y="3801978"/>
            <a:ext cx="2971801" cy="237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58" y="3801978"/>
            <a:ext cx="2971800" cy="2377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66" y="3801978"/>
            <a:ext cx="2971800" cy="2377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074" y="3801978"/>
            <a:ext cx="29718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8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88" y="-272374"/>
            <a:ext cx="12373888" cy="7315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81888" y="4319081"/>
            <a:ext cx="12373888" cy="2743200"/>
          </a:xfrm>
          <a:prstGeom prst="rect">
            <a:avLst/>
          </a:prstGeom>
          <a:gradFill>
            <a:gsLst>
              <a:gs pos="76923">
                <a:srgbClr val="828483"/>
              </a:gs>
              <a:gs pos="0">
                <a:srgbClr val="7B7F81">
                  <a:alpha val="3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155670" y="4919008"/>
            <a:ext cx="6554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6000" b="1" dirty="0" smtClean="0">
                <a:solidFill>
                  <a:schemeClr val="bg1"/>
                </a:solidFill>
              </a:rPr>
              <a:t>Thank you, Haijie!</a:t>
            </a:r>
            <a:br>
              <a:rPr lang="en-US" altLang="zh-CN" sz="6000" b="1" dirty="0" smtClean="0">
                <a:solidFill>
                  <a:schemeClr val="bg1"/>
                </a:solidFill>
              </a:rPr>
            </a:br>
            <a:r>
              <a:rPr lang="en-US" altLang="zh-CN" sz="6000" b="1" dirty="0" smtClean="0">
                <a:solidFill>
                  <a:schemeClr val="bg1"/>
                </a:solidFill>
              </a:rPr>
              <a:t>Thank you, Andrey!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882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887"/>
            <a:ext cx="12192000" cy="72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3512" y="211757"/>
            <a:ext cx="1135781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dirty="0" smtClean="0"/>
              <a:t>As Vice Chair of 3GPP RAN4 over the last four years,</a:t>
            </a:r>
          </a:p>
          <a:p>
            <a:pPr algn="ctr">
              <a:spcAft>
                <a:spcPts val="600"/>
              </a:spcAft>
            </a:pPr>
            <a:r>
              <a:rPr lang="en-US" altLang="zh-CN" sz="3200" b="1" dirty="0" smtClean="0"/>
              <a:t>You have shown unwavering dedication and leadership.</a:t>
            </a:r>
          </a:p>
          <a:p>
            <a:pPr algn="ctr">
              <a:spcAft>
                <a:spcPts val="600"/>
              </a:spcAft>
            </a:pPr>
            <a:r>
              <a:rPr lang="en-US" altLang="zh-CN" sz="3200" b="1" dirty="0" smtClean="0"/>
              <a:t>This card is a token of our appreciation of all your efforts and achievements. </a:t>
            </a:r>
          </a:p>
          <a:p>
            <a:pPr algn="r">
              <a:spcAft>
                <a:spcPts val="600"/>
              </a:spcAft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              </a:t>
            </a:r>
            <a:r>
              <a:rPr lang="en-US" altLang="zh-CN" sz="2400" dirty="0" smtClean="0"/>
              <a:t>-- Your 3GPP Friends</a:t>
            </a:r>
            <a:endParaRPr lang="en-US" altLang="zh-CN" sz="20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51" y="2618072"/>
            <a:ext cx="5175184" cy="38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37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50"/>
          <a:stretch/>
        </p:blipFill>
        <p:spPr>
          <a:xfrm>
            <a:off x="0" y="0"/>
            <a:ext cx="6994358" cy="6879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79326" y="5229806"/>
            <a:ext cx="305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When Andrey is young</a:t>
            </a:r>
            <a:endParaRPr lang="zh-CN" alt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76" y="1733528"/>
            <a:ext cx="1756989" cy="2524125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8464160" y="1910615"/>
            <a:ext cx="2743200" cy="1813560"/>
          </a:xfrm>
          <a:prstGeom prst="cloudCallout">
            <a:avLst>
              <a:gd name="adj1" fmla="val -66759"/>
              <a:gd name="adj2" fmla="val -229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Oh. She looks at me. Should I comment a bit?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24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09" y="20704"/>
            <a:ext cx="9463237" cy="532307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34602" y="5652783"/>
            <a:ext cx="2869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When Haijie is young</a:t>
            </a:r>
            <a:endParaRPr lang="zh-CN" alt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567" y="468545"/>
            <a:ext cx="1530033" cy="1974936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40142" y="1456013"/>
            <a:ext cx="1991360" cy="3669707"/>
          </a:xfrm>
          <a:prstGeom prst="roundRect">
            <a:avLst>
              <a:gd name="adj" fmla="val 11820"/>
            </a:avLst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7218680" y="2230120"/>
            <a:ext cx="1427480" cy="1016000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9428480" y="1666240"/>
            <a:ext cx="990066" cy="1016000"/>
          </a:xfrm>
          <a:prstGeom prst="round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云形标注 10"/>
          <p:cNvSpPr/>
          <p:nvPr/>
        </p:nvSpPr>
        <p:spPr>
          <a:xfrm>
            <a:off x="6181557" y="410712"/>
            <a:ext cx="2989179" cy="1600968"/>
          </a:xfrm>
          <a:prstGeom prst="cloudCallout">
            <a:avLst>
              <a:gd name="adj1" fmla="val -49525"/>
              <a:gd name="adj2" fmla="val -31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Can they stop murmuring? </a:t>
            </a:r>
          </a:p>
          <a:p>
            <a:pPr algn="ctr"/>
            <a:r>
              <a:rPr lang="en-US" altLang="zh-CN" dirty="0" smtClean="0"/>
              <a:t>I cannot hear clearly!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805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514" y="0"/>
            <a:ext cx="3718247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15618" y="3044279"/>
            <a:ext cx="3541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Our Big Days: August 2019</a:t>
            </a:r>
          </a:p>
          <a:p>
            <a:pPr algn="ctr"/>
            <a:r>
              <a:rPr lang="en-US" altLang="zh-CN" sz="2000" b="1" dirty="0" smtClean="0"/>
              <a:t>Speech after getting elected </a:t>
            </a:r>
            <a:endParaRPr lang="zh-CN" altLang="en-US" sz="2000" b="1" dirty="0"/>
          </a:p>
        </p:txBody>
      </p:sp>
      <p:sp>
        <p:nvSpPr>
          <p:cNvPr id="7" name="爆炸形 1 6"/>
          <p:cNvSpPr/>
          <p:nvPr/>
        </p:nvSpPr>
        <p:spPr>
          <a:xfrm>
            <a:off x="2778760" y="4277052"/>
            <a:ext cx="3373120" cy="239267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We should improve RAN4 efficiency !!!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r="-456" b="6511"/>
          <a:stretch/>
        </p:blipFill>
        <p:spPr>
          <a:xfrm>
            <a:off x="6386424" y="4149558"/>
            <a:ext cx="2172081" cy="232075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763440" y="6038400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Ljubljana</a:t>
            </a:r>
            <a:endParaRPr lang="en-US" sz="1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583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514" y="0"/>
            <a:ext cx="3718247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15618" y="3044279"/>
            <a:ext cx="3541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Our Big Days: August 2019</a:t>
            </a:r>
          </a:p>
          <a:p>
            <a:pPr algn="ctr"/>
            <a:r>
              <a:rPr lang="en-US" altLang="zh-CN" sz="2000" b="1" dirty="0" smtClean="0"/>
              <a:t>Speech after getting elected </a:t>
            </a:r>
            <a:endParaRPr lang="zh-CN" altLang="en-US" sz="2000" b="1" dirty="0"/>
          </a:p>
        </p:txBody>
      </p:sp>
      <p:sp>
        <p:nvSpPr>
          <p:cNvPr id="5" name="云形标注 4"/>
          <p:cNvSpPr/>
          <p:nvPr/>
        </p:nvSpPr>
        <p:spPr>
          <a:xfrm>
            <a:off x="3421397" y="1237069"/>
            <a:ext cx="2743200" cy="1575544"/>
          </a:xfrm>
          <a:prstGeom prst="cloudCallout">
            <a:avLst>
              <a:gd name="adj1" fmla="val -56457"/>
              <a:gd name="adj2" fmla="val 72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Hmm, this guy comments on me. Let us talk later</a:t>
            </a:r>
            <a:endParaRPr lang="en-US" dirty="0"/>
          </a:p>
        </p:txBody>
      </p:sp>
      <p:sp>
        <p:nvSpPr>
          <p:cNvPr id="7" name="爆炸形 1 6"/>
          <p:cNvSpPr/>
          <p:nvPr/>
        </p:nvSpPr>
        <p:spPr>
          <a:xfrm>
            <a:off x="2778760" y="4277052"/>
            <a:ext cx="3373120" cy="239267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We should improve RAN4 efficiency !!!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r="-456" b="6511"/>
          <a:stretch/>
        </p:blipFill>
        <p:spPr>
          <a:xfrm>
            <a:off x="6386424" y="4149558"/>
            <a:ext cx="2172081" cy="232075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763440" y="6038400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Ljubljana</a:t>
            </a:r>
            <a:endParaRPr lang="en-US" sz="1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03029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514" y="0"/>
            <a:ext cx="3718247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15618" y="3044279"/>
            <a:ext cx="3541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Our Big Days: August 2019</a:t>
            </a:r>
          </a:p>
          <a:p>
            <a:pPr algn="ctr"/>
            <a:r>
              <a:rPr lang="en-US" altLang="zh-CN" sz="2000" b="1" dirty="0" smtClean="0"/>
              <a:t>Speech after getting elected </a:t>
            </a:r>
            <a:endParaRPr lang="zh-CN" altLang="en-US" sz="2000" b="1" dirty="0"/>
          </a:p>
        </p:txBody>
      </p:sp>
      <p:sp>
        <p:nvSpPr>
          <p:cNvPr id="5" name="云形标注 4"/>
          <p:cNvSpPr/>
          <p:nvPr/>
        </p:nvSpPr>
        <p:spPr>
          <a:xfrm>
            <a:off x="3170636" y="1280466"/>
            <a:ext cx="2743200" cy="1575544"/>
          </a:xfrm>
          <a:prstGeom prst="cloudCallout">
            <a:avLst>
              <a:gd name="adj1" fmla="val -56457"/>
              <a:gd name="adj2" fmla="val 727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Hmm, this guy comments on me. Let us talk later</a:t>
            </a:r>
            <a:endParaRPr lang="en-US" dirty="0"/>
          </a:p>
        </p:txBody>
      </p:sp>
      <p:sp>
        <p:nvSpPr>
          <p:cNvPr id="7" name="爆炸形 1 6"/>
          <p:cNvSpPr/>
          <p:nvPr/>
        </p:nvSpPr>
        <p:spPr>
          <a:xfrm>
            <a:off x="2778760" y="4277052"/>
            <a:ext cx="3373120" cy="239267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We should improve RAN4 efficiency !!!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6777157" y="863599"/>
            <a:ext cx="2255083" cy="1323647"/>
          </a:xfrm>
          <a:prstGeom prst="wedgeRoundRectCallout">
            <a:avLst>
              <a:gd name="adj1" fmla="val 74595"/>
              <a:gd name="adj2" fmla="val 311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Hard-working, No sleep, Best RRM sessions!!</a:t>
            </a:r>
            <a:endParaRPr 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r="-456" b="6511"/>
          <a:stretch/>
        </p:blipFill>
        <p:spPr>
          <a:xfrm>
            <a:off x="6386424" y="4149558"/>
            <a:ext cx="2172081" cy="232075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763440" y="6038400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Ljubljana</a:t>
            </a:r>
            <a:endParaRPr lang="en-US" sz="14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3216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34175" y="5525972"/>
            <a:ext cx="9646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Celebration for </a:t>
            </a:r>
            <a:r>
              <a:rPr lang="en-US" altLang="zh-CN" sz="2400" b="1" dirty="0" err="1" smtClean="0"/>
              <a:t>Umeda</a:t>
            </a:r>
            <a:r>
              <a:rPr lang="en-US" altLang="zh-CN" sz="2400" b="1" dirty="0" smtClean="0"/>
              <a:t>-San and </a:t>
            </a:r>
            <a:r>
              <a:rPr lang="en-US" altLang="zh-CN" sz="2400" b="1" dirty="0" err="1" smtClean="0"/>
              <a:t>Xizeng</a:t>
            </a:r>
            <a:r>
              <a:rPr lang="en-US" altLang="zh-CN" sz="2400" b="1" dirty="0" smtClean="0"/>
              <a:t> and Handover to Haijie and Andrey</a:t>
            </a:r>
            <a:endParaRPr lang="zh-CN" alt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07999"/>
            <a:ext cx="8318500" cy="4679157"/>
          </a:xfrm>
          <a:prstGeom prst="rect">
            <a:avLst/>
          </a:prstGeom>
        </p:spPr>
      </p:pic>
      <p:sp>
        <p:nvSpPr>
          <p:cNvPr id="5" name="横卷形 4"/>
          <p:cNvSpPr/>
          <p:nvPr/>
        </p:nvSpPr>
        <p:spPr>
          <a:xfrm>
            <a:off x="5088909" y="679164"/>
            <a:ext cx="3726314" cy="183227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We wish You (Haijie, Andrey) all the best in </a:t>
            </a:r>
            <a:r>
              <a:rPr lang="en-US" altLang="zh-CN" dirty="0" smtClean="0"/>
              <a:t>Vice </a:t>
            </a:r>
            <a:r>
              <a:rPr lang="en-US" altLang="zh-CN" dirty="0"/>
              <a:t>Chair </a:t>
            </a:r>
            <a:r>
              <a:rPr lang="en-US" altLang="zh-CN" dirty="0" smtClean="0"/>
              <a:t>career next four years!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07420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420</Words>
  <Application>Microsoft Office PowerPoint</Application>
  <PresentationFormat>宽屏</PresentationFormat>
  <Paragraphs>77</Paragraphs>
  <Slides>22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宋体</vt:lpstr>
      <vt:lpstr>微软雅黑</vt:lpstr>
      <vt:lpstr>Arial</vt:lpstr>
      <vt:lpstr>Calibri</vt:lpstr>
      <vt:lpstr>Calibri Light</vt:lpstr>
      <vt:lpstr>Gadugi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Yuanyuan Zhang</dc:creator>
  <cp:lastModifiedBy>Yuanyuan Zhang</cp:lastModifiedBy>
  <cp:revision>83</cp:revision>
  <dcterms:created xsi:type="dcterms:W3CDTF">2023-08-22T19:23:54Z</dcterms:created>
  <dcterms:modified xsi:type="dcterms:W3CDTF">2023-08-25T11:05:03Z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  <property fmtid="{D5CDD505-2E9C-101B-9397-08002B2CF9AE}" pid="3" name="_readonly">
    <vt:lpwstr/>
  </property>
  <property fmtid="{D5CDD505-2E9C-101B-9397-08002B2CF9AE}" pid="4" name="_change">
    <vt:lpwstr/>
  </property>
  <property fmtid="{D5CDD505-2E9C-101B-9397-08002B2CF9AE}" pid="5" name="_full-control">
    <vt:lpwstr/>
  </property>
  <property fmtid="{D5CDD505-2E9C-101B-9397-08002B2CF9AE}" pid="6" name="sflag">
    <vt:lpwstr>1692742053</vt:lpwstr>
  </property>
  <property fmtid="{D5CDD505-2E9C-101B-9397-08002B2CF9AE}" pid="7" name="_2015_ms_pID_725343">
    <vt:lpwstr>(2)XqjYV0MQuH5zp6FIY225SuZgfDt6z5ho4BByMlhQ6+BKKyJtgq+SJJdWVuCbQ7Xheq9g2Fr+
9sL7xUULaKYi6Z7GBaSuLzlWvvCkAiTsg2p8lqKud5w/4eSVprbyqPtPjKqMgv21Q9ncgUoY
19jxwyknocxHxpD3+VNsfFX5XeVXMRRlj0ebcf7IOpRe6VNx8aJ+pt0GjYFzxVlaTVk6S8FC
i0wSdS+If9JHJ/QaKb</vt:lpwstr>
  </property>
  <property fmtid="{D5CDD505-2E9C-101B-9397-08002B2CF9AE}" pid="8" name="_2015_ms_pID_7253431">
    <vt:lpwstr>ZUGdcCr2kWXeREVVba+AyuxYLva+TUwa1rf34dT0uDt6BkqG80NZue
gbz9Ok2PaiyhCCDcvmbpRWE9JwHfMlXqKUfBbPwNmgrSzhjaVkeyIgonwRFjYg0evdo+FHPV
eJgAK2VbRLBIfSfDb9wn+chccuw7dNwp7NAbV/px7blEVs2CavoK/LHsroEePX18/mI=</vt:lpwstr>
  </property>
</Properties>
</file>