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7"/>
  </p:notesMasterIdLst>
  <p:handoutMasterIdLst>
    <p:handoutMasterId r:id="rId8"/>
  </p:handoutMasterIdLst>
  <p:sldIdLst>
    <p:sldId id="988" r:id="rId5"/>
    <p:sldId id="991" r:id="rId6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AF2F"/>
    <a:srgbClr val="FF3300"/>
    <a:srgbClr val="0000FF"/>
    <a:srgbClr val="CC00CC"/>
    <a:srgbClr val="FFCC00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32071B8-2858-40B9-8748-259A9935DF46}" v="86" dt="2022-10-08T08:04:45.72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136" autoAdjust="0"/>
    <p:restoredTop sz="96081" autoAdjust="0"/>
  </p:normalViewPr>
  <p:slideViewPr>
    <p:cSldViewPr snapToGrid="0">
      <p:cViewPr varScale="1">
        <p:scale>
          <a:sx n="86" d="100"/>
          <a:sy n="86" d="100"/>
        </p:scale>
        <p:origin x="782" y="5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rvyakov, Andrey" userId="dbdfc4e7-c505-4785-a117-c03dfe609c52" providerId="ADAL" clId="{2EEA3096-1F1D-461D-ACEB-84C3340AE11B}"/>
    <pc:docChg chg="undo custSel modSld">
      <pc:chgData name="Chervyakov, Andrey" userId="dbdfc4e7-c505-4785-a117-c03dfe609c52" providerId="ADAL" clId="{2EEA3096-1F1D-461D-ACEB-84C3340AE11B}" dt="2021-08-01T13:34:33.887" v="226" actId="1592"/>
      <pc:docMkLst>
        <pc:docMk/>
      </pc:docMkLst>
      <pc:sldChg chg="modSp mod addCm delCm modCm">
        <pc:chgData name="Chervyakov, Andrey" userId="dbdfc4e7-c505-4785-a117-c03dfe609c52" providerId="ADAL" clId="{2EEA3096-1F1D-461D-ACEB-84C3340AE11B}" dt="2021-08-01T13:34:33.887" v="226" actId="1592"/>
        <pc:sldMkLst>
          <pc:docMk/>
          <pc:sldMk cId="2261567071" sldId="928"/>
        </pc:sldMkLst>
        <pc:spChg chg="mod">
          <ac:chgData name="Chervyakov, Andrey" userId="dbdfc4e7-c505-4785-a117-c03dfe609c52" providerId="ADAL" clId="{2EEA3096-1F1D-461D-ACEB-84C3340AE11B}" dt="2021-08-01T13:34:27.529" v="225" actId="20577"/>
          <ac:spMkLst>
            <pc:docMk/>
            <pc:sldMk cId="2261567071" sldId="928"/>
            <ac:spMk id="3" creationId="{B1BE6906-4FA3-42DA-8E86-BA4DD12F41A6}"/>
          </ac:spMkLst>
        </pc:spChg>
      </pc:sldChg>
      <pc:sldChg chg="modSp mod addCm delCm">
        <pc:chgData name="Chervyakov, Andrey" userId="dbdfc4e7-c505-4785-a117-c03dfe609c52" providerId="ADAL" clId="{2EEA3096-1F1D-461D-ACEB-84C3340AE11B}" dt="2021-08-01T13:21:43.609" v="217" actId="948"/>
        <pc:sldMkLst>
          <pc:docMk/>
          <pc:sldMk cId="3082891650" sldId="970"/>
        </pc:sldMkLst>
        <pc:spChg chg="mod">
          <ac:chgData name="Chervyakov, Andrey" userId="dbdfc4e7-c505-4785-a117-c03dfe609c52" providerId="ADAL" clId="{2EEA3096-1F1D-461D-ACEB-84C3340AE11B}" dt="2021-08-01T13:21:43.609" v="217" actId="948"/>
          <ac:spMkLst>
            <pc:docMk/>
            <pc:sldMk cId="3082891650" sldId="970"/>
            <ac:spMk id="3" creationId="{B1BE6906-4FA3-42DA-8E86-BA4DD12F41A6}"/>
          </ac:spMkLst>
        </pc:spChg>
      </pc:sldChg>
      <pc:sldChg chg="modSp mod">
        <pc:chgData name="Chervyakov, Andrey" userId="dbdfc4e7-c505-4785-a117-c03dfe609c52" providerId="ADAL" clId="{2EEA3096-1F1D-461D-ACEB-84C3340AE11B}" dt="2021-08-01T13:22:13.589" v="219" actId="108"/>
        <pc:sldMkLst>
          <pc:docMk/>
          <pc:sldMk cId="4244984083" sldId="972"/>
        </pc:sldMkLst>
        <pc:spChg chg="mod">
          <ac:chgData name="Chervyakov, Andrey" userId="dbdfc4e7-c505-4785-a117-c03dfe609c52" providerId="ADAL" clId="{2EEA3096-1F1D-461D-ACEB-84C3340AE11B}" dt="2021-08-01T13:22:13.589" v="219" actId="108"/>
          <ac:spMkLst>
            <pc:docMk/>
            <pc:sldMk cId="4244984083" sldId="972"/>
            <ac:spMk id="197" creationId="{B6CDA6FF-6740-49E7-B14C-1831ED62E0F8}"/>
          </ac:spMkLst>
        </pc:spChg>
      </pc:sldChg>
    </pc:docChg>
  </pc:docChgLst>
  <pc:docChgLst>
    <pc:chgData name="Zhang, Meng" userId="d0d7b8a6-152d-4a9d-83ad-d4a5093c92bd" providerId="ADAL" clId="{932071B8-2858-40B9-8748-259A9935DF46}"/>
    <pc:docChg chg="undo custSel modSld">
      <pc:chgData name="Zhang, Meng" userId="d0d7b8a6-152d-4a9d-83ad-d4a5093c92bd" providerId="ADAL" clId="{932071B8-2858-40B9-8748-259A9935DF46}" dt="2022-10-08T08:07:09.063" v="505" actId="1076"/>
      <pc:docMkLst>
        <pc:docMk/>
      </pc:docMkLst>
      <pc:sldChg chg="modSp mod">
        <pc:chgData name="Zhang, Meng" userId="d0d7b8a6-152d-4a9d-83ad-d4a5093c92bd" providerId="ADAL" clId="{932071B8-2858-40B9-8748-259A9935DF46}" dt="2022-10-08T08:07:09.063" v="505" actId="1076"/>
        <pc:sldMkLst>
          <pc:docMk/>
          <pc:sldMk cId="21202854" sldId="988"/>
        </pc:sldMkLst>
        <pc:graphicFrameChg chg="mod modGraphic">
          <ac:chgData name="Zhang, Meng" userId="d0d7b8a6-152d-4a9d-83ad-d4a5093c92bd" providerId="ADAL" clId="{932071B8-2858-40B9-8748-259A9935DF46}" dt="2022-10-08T08:07:09.063" v="505" actId="1076"/>
          <ac:graphicFrameMkLst>
            <pc:docMk/>
            <pc:sldMk cId="21202854" sldId="988"/>
            <ac:graphicFrameMk id="5" creationId="{1B307421-C5C1-435B-A1AE-7B1017B6CBE2}"/>
          </ac:graphicFrameMkLst>
        </pc:graphicFrameChg>
        <pc:graphicFrameChg chg="mod modGraphic">
          <ac:chgData name="Zhang, Meng" userId="d0d7b8a6-152d-4a9d-83ad-d4a5093c92bd" providerId="ADAL" clId="{932071B8-2858-40B9-8748-259A9935DF46}" dt="2022-10-08T08:06:48.514" v="503" actId="2711"/>
          <ac:graphicFrameMkLst>
            <pc:docMk/>
            <pc:sldMk cId="21202854" sldId="988"/>
            <ac:graphicFrameMk id="7" creationId="{7714BDAF-DD75-44A2-A6D2-EA55E7250902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[104-e][109] </a:t>
            </a:r>
            <a:r>
              <a:rPr lang="en-US" dirty="0" err="1"/>
              <a:t>NRSL_enh_maintenance</a:t>
            </a:r>
            <a:r>
              <a:rPr lang="en-US" dirty="0"/>
              <a:t>		60min</a:t>
            </a:r>
          </a:p>
          <a:p>
            <a:r>
              <a:rPr lang="en-US" dirty="0"/>
              <a:t>[104-e][104] NR_6 </a:t>
            </a:r>
            <a:r>
              <a:rPr lang="en-US" dirty="0" err="1"/>
              <a:t>GHz_licensed</a:t>
            </a:r>
            <a:r>
              <a:rPr lang="en-US" dirty="0"/>
              <a:t>		20min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/>
              <a:pPr/>
              <a:t>1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7392471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/>
              <a:t>RAN4#10</a:t>
            </a:r>
            <a:r>
              <a:rPr lang="en-US" altLang="zh-CN" b="1" dirty="0"/>
              <a:t>4-bis</a:t>
            </a:r>
            <a:r>
              <a:rPr lang="en-US" b="1" dirty="0"/>
              <a:t>-e RRM session GTW schedule </a:t>
            </a:r>
            <a:endParaRPr lang="ru-RU" dirty="0"/>
          </a:p>
        </p:txBody>
      </p:sp>
      <p:graphicFrame>
        <p:nvGraphicFramePr>
          <p:cNvPr id="5" name="表格 5">
            <a:extLst>
              <a:ext uri="{FF2B5EF4-FFF2-40B4-BE49-F238E27FC236}">
                <a16:creationId xmlns:a16="http://schemas.microsoft.com/office/drawing/2014/main" id="{1B307421-C5C1-435B-A1AE-7B1017B6CB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0964716"/>
              </p:ext>
            </p:extLst>
          </p:nvPr>
        </p:nvGraphicFramePr>
        <p:xfrm>
          <a:off x="536688" y="1096788"/>
          <a:ext cx="11118623" cy="31087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172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031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982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28683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+mj-ea"/>
                          <a:ea typeface="+mj-ea"/>
                        </a:rPr>
                        <a:t>Week 1 </a:t>
                      </a:r>
                      <a:endParaRPr lang="zh-CN" sz="1000" b="1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4705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1" dirty="0">
                          <a:effectLst/>
                          <a:latin typeface="+mj-ea"/>
                          <a:ea typeface="+mj-ea"/>
                        </a:rPr>
                        <a:t>Meeting</a:t>
                      </a:r>
                      <a:r>
                        <a:rPr lang="en-US" altLang="zh-CN" sz="1000" b="1" baseline="0" dirty="0">
                          <a:effectLst/>
                          <a:latin typeface="+mj-ea"/>
                          <a:ea typeface="+mj-ea"/>
                        </a:rPr>
                        <a:t> day</a:t>
                      </a:r>
                      <a:endParaRPr lang="zh-CN" sz="1000" b="1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1" kern="1200" dirty="0">
                          <a:solidFill>
                            <a:schemeClr val="lt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000" b="1" kern="1200" dirty="0">
                        <a:solidFill>
                          <a:schemeClr val="lt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1" kern="1200" dirty="0">
                          <a:solidFill>
                            <a:schemeClr val="lt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000" b="1" kern="1200" dirty="0">
                        <a:solidFill>
                          <a:schemeClr val="lt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5857">
                <a:tc rowSpan="3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1" kern="1200" baseline="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October 11 / Tuesday 3:00-6:00 UTC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1" kern="1200" baseline="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R17</a:t>
                      </a:r>
                      <a:endParaRPr lang="zh-CN" altLang="en-US" sz="1000" b="1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r>
                        <a:rPr lang="nn-NO" altLang="zh-CN" sz="1000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[205] </a:t>
                      </a:r>
                      <a:r>
                        <a:rPr lang="nn-NO" altLang="zh-CN" sz="1000" kern="1200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+mn-cs"/>
                        </a:rPr>
                        <a:t>[206] NR_feMIMO_RRM</a:t>
                      </a:r>
                      <a:endParaRPr lang="en-US" altLang="zh-CN" sz="1000" dirty="0">
                        <a:solidFill>
                          <a:schemeClr val="tx1"/>
                        </a:solidFill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+mn-cs"/>
                        </a:rPr>
                        <a:t>60min</a:t>
                      </a:r>
                    </a:p>
                  </a:txBody>
                  <a:tcPr marL="40640" marR="40640" marT="0" marB="0" anchor="ctr"/>
                </a:tc>
                <a:extLst>
                  <a:ext uri="{0D108BD9-81ED-4DB2-BD59-A6C34878D82A}">
                    <a16:rowId xmlns:a16="http://schemas.microsoft.com/office/drawing/2014/main" val="787127252"/>
                  </a:ext>
                </a:extLst>
              </a:tr>
              <a:tr h="23281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1000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[207]</a:t>
                      </a:r>
                      <a:r>
                        <a:rPr lang="nn-NO" sz="1000" kern="1200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+mn-cs"/>
                        </a:rPr>
                        <a:t> [208] NR_redcap_RRM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pt-B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+mn-cs"/>
                        </a:rPr>
                        <a:t>90min</a:t>
                      </a:r>
                    </a:p>
                  </a:txBody>
                  <a:tcPr marL="40640" marR="40640" marT="0" marB="0" anchor="ctr"/>
                </a:tc>
                <a:extLst>
                  <a:ext uri="{0D108BD9-81ED-4DB2-BD59-A6C34878D82A}">
                    <a16:rowId xmlns:a16="http://schemas.microsoft.com/office/drawing/2014/main" val="2359699285"/>
                  </a:ext>
                </a:extLst>
              </a:tr>
              <a:tr h="191147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1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1000" kern="1200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+mn-cs"/>
                        </a:rPr>
                        <a:t>[209] NR_IIOT_URLLC_enh</a:t>
                      </a:r>
                      <a:endParaRPr lang="en-US" altLang="zh-CN" sz="1000" kern="1200" dirty="0">
                        <a:solidFill>
                          <a:schemeClr val="tx1"/>
                        </a:solidFill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+mn-cs"/>
                        </a:rPr>
                        <a:t>30min</a:t>
                      </a: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1147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1" kern="120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October 12 / Wednesday 3:00-6:00 UTC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1" kern="120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R17</a:t>
                      </a:r>
                      <a:endParaRPr lang="zh-CN" altLang="en-US" sz="1000" b="1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[201] [202] </a:t>
                      </a:r>
                      <a:r>
                        <a:rPr lang="en-US" altLang="zh-CN" sz="1000" dirty="0" err="1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NR_NTN_solutions_RRM</a:t>
                      </a:r>
                      <a:endParaRPr lang="en-US" altLang="zh-CN" sz="1000" dirty="0">
                        <a:solidFill>
                          <a:schemeClr val="tx1"/>
                        </a:solidFill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+mn-cs"/>
                        </a:rPr>
                        <a:t>90min</a:t>
                      </a: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7921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[203] [204] NR_ext_to_71GHz_RRM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+mn-cs"/>
                        </a:rPr>
                        <a:t>60min</a:t>
                      </a: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65857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1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kern="1200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+mn-cs"/>
                        </a:rPr>
                        <a:t>[210] </a:t>
                      </a:r>
                      <a:r>
                        <a:rPr lang="en-US" altLang="zh-CN" sz="1000" kern="1200" dirty="0" err="1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+mn-cs"/>
                        </a:rPr>
                        <a:t>NR_SmallData_INACTIVE</a:t>
                      </a:r>
                      <a:endParaRPr lang="en-US" altLang="zh-CN" sz="1000" kern="1200" dirty="0">
                        <a:solidFill>
                          <a:schemeClr val="tx1"/>
                        </a:solidFill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/>
                      <a:r>
                        <a:rPr lang="en-US" altLang="zh-CN" sz="1000" kern="1200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+mn-cs"/>
                        </a:rPr>
                        <a:t>30min</a:t>
                      </a:r>
                      <a:endParaRPr lang="en-US" sz="1000" kern="1200" dirty="0">
                        <a:solidFill>
                          <a:schemeClr val="tx1"/>
                        </a:solidFill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extLst>
                  <a:ext uri="{0D108BD9-81ED-4DB2-BD59-A6C34878D82A}">
                    <a16:rowId xmlns:a16="http://schemas.microsoft.com/office/drawing/2014/main" val="3766288959"/>
                  </a:ext>
                </a:extLst>
              </a:tr>
              <a:tr h="165857">
                <a:tc rowSpan="5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1" kern="120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October</a:t>
                      </a:r>
                      <a:r>
                        <a:rPr lang="en-US" altLang="zh-CN" sz="1000" b="1" kern="1200" baseline="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13</a:t>
                      </a:r>
                      <a:r>
                        <a:rPr lang="en-US" altLang="zh-CN" sz="1000" b="1" kern="120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/ Thursday 3:00-6:00 UTC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1" kern="120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R18 RRM </a:t>
                      </a:r>
                      <a:r>
                        <a:rPr lang="en-US" altLang="zh-CN" sz="1000" b="1" kern="120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new </a:t>
                      </a:r>
                      <a:r>
                        <a:rPr lang="en-US" altLang="zh-CN" sz="1000" b="1" kern="120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000" b="1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[218] NR_HST_FR2_enh_RRM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+mn-cs"/>
                        </a:rPr>
                        <a:t>45min</a:t>
                      </a:r>
                    </a:p>
                  </a:txBody>
                  <a:tcPr marL="40640" marR="4064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74343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1000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[220] FS_NR_pos_enh2_RRM</a:t>
                      </a:r>
                      <a:endParaRPr lang="en-US" altLang="zh-CN" sz="1000" dirty="0">
                        <a:solidFill>
                          <a:schemeClr val="tx1"/>
                        </a:solidFill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pt-B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+mn-cs"/>
                        </a:rPr>
                        <a:t>45min</a:t>
                      </a:r>
                    </a:p>
                  </a:txBody>
                  <a:tcPr marL="40640" marR="40640" marT="0" marB="0" anchor="ctr"/>
                </a:tc>
                <a:extLst>
                  <a:ext uri="{0D108BD9-81ED-4DB2-BD59-A6C34878D82A}">
                    <a16:rowId xmlns:a16="http://schemas.microsoft.com/office/drawing/2014/main" val="2190889863"/>
                  </a:ext>
                </a:extLst>
              </a:tr>
              <a:tr h="174343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1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1000" kern="1200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+mn-cs"/>
                        </a:rPr>
                        <a:t>[221] NR_MC_enh_RRM</a:t>
                      </a:r>
                      <a:endParaRPr lang="en-US" altLang="zh-CN" sz="1000" kern="1200" dirty="0">
                        <a:solidFill>
                          <a:schemeClr val="tx1"/>
                        </a:solidFill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altLang="zh-CN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+mn-cs"/>
                        </a:rPr>
                        <a:t>30min</a:t>
                      </a:r>
                      <a:endParaRPr kumimoji="0" lang="pt-B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/>
                </a:tc>
                <a:extLst>
                  <a:ext uri="{0D108BD9-81ED-4DB2-BD59-A6C34878D82A}">
                    <a16:rowId xmlns:a16="http://schemas.microsoft.com/office/drawing/2014/main" val="3736407447"/>
                  </a:ext>
                </a:extLst>
              </a:tr>
              <a:tr h="17434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1000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[225] NR_netcon_repeater_RRM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altLang="zh-CN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+mn-cs"/>
                        </a:rPr>
                        <a:t>30min</a:t>
                      </a:r>
                      <a:endParaRPr kumimoji="0" lang="pt-B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/>
                </a:tc>
                <a:extLst>
                  <a:ext uri="{0D108BD9-81ED-4DB2-BD59-A6C34878D82A}">
                    <a16:rowId xmlns:a16="http://schemas.microsoft.com/office/drawing/2014/main" val="653092665"/>
                  </a:ext>
                </a:extLst>
              </a:tr>
              <a:tr h="174343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1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[228] </a:t>
                      </a:r>
                      <a:r>
                        <a:rPr lang="en-US" altLang="zh-CN" sz="1000" dirty="0" err="1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RAN_task_RRM</a:t>
                      </a:r>
                      <a:endParaRPr lang="en-US" altLang="zh-CN" sz="1000" dirty="0">
                        <a:solidFill>
                          <a:schemeClr val="tx1"/>
                        </a:solidFill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+mn-cs"/>
                        </a:rPr>
                        <a:t>30min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/>
                </a:tc>
                <a:extLst>
                  <a:ext uri="{0D108BD9-81ED-4DB2-BD59-A6C34878D82A}">
                    <a16:rowId xmlns:a16="http://schemas.microsoft.com/office/drawing/2014/main" val="4078089383"/>
                  </a:ext>
                </a:extLst>
              </a:tr>
              <a:tr h="174343">
                <a:tc rowSpan="4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1" baseline="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</a:rPr>
                        <a:t>October 14 / Friday 3:00-6:00 UTC</a:t>
                      </a:r>
                    </a:p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1" baseline="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</a:rPr>
                        <a:t>R18 ongoing items</a:t>
                      </a:r>
                      <a:endParaRPr lang="zh-CN" sz="1000" b="1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r>
                        <a:rPr lang="nn-NO" altLang="zh-CN" sz="1000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[214] [215] NR_RRM_enh3</a:t>
                      </a:r>
                      <a:endParaRPr lang="en-US" altLang="zh-CN" sz="1000" dirty="0">
                        <a:solidFill>
                          <a:schemeClr val="tx1"/>
                        </a:solidFill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pt-B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+mn-cs"/>
                        </a:rPr>
                        <a:t>60min</a:t>
                      </a:r>
                    </a:p>
                  </a:txBody>
                  <a:tcPr marL="40640" marR="40640" marT="0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74343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1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[216] [217] NR_MG_enh2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pt-B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+mn-cs"/>
                        </a:rPr>
                        <a:t>60min</a:t>
                      </a:r>
                    </a:p>
                  </a:txBody>
                  <a:tcPr marL="40640" marR="40640" marT="0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74343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000" b="1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kern="1200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+mn-cs"/>
                        </a:rPr>
                        <a:t>[219] NR_ATG_RRM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pt-B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+mn-cs"/>
                        </a:rPr>
                        <a:t>30min</a:t>
                      </a:r>
                    </a:p>
                  </a:txBody>
                  <a:tcPr marL="40640" marR="40640" marT="0" marB="0" anchor="ctr"/>
                </a:tc>
                <a:extLst>
                  <a:ext uri="{0D108BD9-81ED-4DB2-BD59-A6C34878D82A}">
                    <a16:rowId xmlns:a16="http://schemas.microsoft.com/office/drawing/2014/main" val="2867884056"/>
                  </a:ext>
                </a:extLst>
              </a:tr>
              <a:tr h="174343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000" b="1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kern="1200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+mn-cs"/>
                        </a:rPr>
                        <a:t>[224] </a:t>
                      </a:r>
                      <a:r>
                        <a:rPr lang="en-US" altLang="zh-CN" sz="1000" kern="1200" dirty="0" err="1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+mn-cs"/>
                        </a:rPr>
                        <a:t>NR_DualTxRx_MUSIM</a:t>
                      </a:r>
                      <a:endParaRPr lang="en-US" altLang="zh-CN" sz="1000" kern="1200" dirty="0">
                        <a:solidFill>
                          <a:schemeClr val="tx1"/>
                        </a:solidFill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pt-B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+mn-cs"/>
                        </a:rPr>
                        <a:t>30min</a:t>
                      </a:r>
                    </a:p>
                  </a:txBody>
                  <a:tcPr marL="40640" marR="40640" marT="0" marB="0" anchor="ctr"/>
                </a:tc>
                <a:extLst>
                  <a:ext uri="{0D108BD9-81ED-4DB2-BD59-A6C34878D82A}">
                    <a16:rowId xmlns:a16="http://schemas.microsoft.com/office/drawing/2014/main" val="3614962363"/>
                  </a:ext>
                </a:extLst>
              </a:tr>
            </a:tbl>
          </a:graphicData>
        </a:graphic>
      </p:graphicFrame>
      <p:graphicFrame>
        <p:nvGraphicFramePr>
          <p:cNvPr id="7" name="表格 6">
            <a:extLst>
              <a:ext uri="{FF2B5EF4-FFF2-40B4-BE49-F238E27FC236}">
                <a16:creationId xmlns:a16="http://schemas.microsoft.com/office/drawing/2014/main" id="{7714BDAF-DD75-44A2-A6D2-EA55E72509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6413935"/>
              </p:ext>
            </p:extLst>
          </p:nvPr>
        </p:nvGraphicFramePr>
        <p:xfrm>
          <a:off x="536687" y="4324027"/>
          <a:ext cx="11118624" cy="190495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268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741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76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73178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+mj-ea"/>
                          <a:ea typeface="+mj-ea"/>
                        </a:rPr>
                        <a:t>Week 2</a:t>
                      </a:r>
                      <a:endParaRPr lang="zh-CN" sz="1000" b="1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317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1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Meeting</a:t>
                      </a:r>
                      <a:r>
                        <a:rPr lang="en-US" altLang="zh-CN" sz="1000" b="1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day</a:t>
                      </a:r>
                      <a:endParaRPr lang="zh-CN" sz="1000" b="1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1" kern="1200" dirty="0">
                          <a:solidFill>
                            <a:schemeClr val="lt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000" b="1" kern="1200" dirty="0">
                        <a:solidFill>
                          <a:schemeClr val="lt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1" kern="1200" dirty="0">
                          <a:solidFill>
                            <a:schemeClr val="lt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000" b="1" kern="1200" dirty="0">
                        <a:solidFill>
                          <a:schemeClr val="lt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155733"/>
                  </a:ext>
                </a:extLst>
              </a:tr>
              <a:tr h="173178">
                <a:tc rowSpan="4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1" kern="120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October</a:t>
                      </a:r>
                      <a:r>
                        <a:rPr lang="en-US" altLang="zh-CN" sz="1000" b="1" kern="1200" baseline="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17 </a:t>
                      </a:r>
                      <a:r>
                        <a:rPr lang="en-US" altLang="zh-CN" sz="1000" b="1" kern="120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/ Monday 13:00-16:00 UTC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1" kern="120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R18 ongoing items</a:t>
                      </a:r>
                      <a:endParaRPr lang="zh-CN" altLang="en-US" sz="1000" b="1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+mn-cs"/>
                        </a:rPr>
                        <a:t>[222] </a:t>
                      </a:r>
                      <a:r>
                        <a:rPr lang="en-US" sz="1000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[223] NR_Mob_enh2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pt-B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+mn-cs"/>
                        </a:rPr>
                        <a:t>60min</a:t>
                      </a:r>
                    </a:p>
                  </a:txBody>
                  <a:tcPr marL="40640" marR="4064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3178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[211] </a:t>
                      </a:r>
                      <a:r>
                        <a:rPr lang="en-US" altLang="zh-CN" sz="1000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[212] [213] FR2_multiRx_RRM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pt-B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+mn-cs"/>
                        </a:rPr>
                        <a:t>60min</a:t>
                      </a:r>
                    </a:p>
                  </a:txBody>
                  <a:tcPr marL="40640" marR="4064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3178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1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+mn-cs"/>
                        </a:rPr>
                        <a:t>[226] </a:t>
                      </a:r>
                      <a:r>
                        <a:rPr lang="en-US" altLang="zh-CN" sz="1000" kern="1200" dirty="0" err="1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+mn-cs"/>
                        </a:rPr>
                        <a:t>LTE_NBeMTC_NTN_RRM</a:t>
                      </a:r>
                      <a:endParaRPr lang="en-US" altLang="zh-CN" sz="1000" kern="1200" dirty="0">
                        <a:solidFill>
                          <a:schemeClr val="tx1"/>
                        </a:solidFill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pt-B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+mn-cs"/>
                        </a:rPr>
                        <a:t>30min</a:t>
                      </a:r>
                    </a:p>
                  </a:txBody>
                  <a:tcPr marL="40640" marR="4064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3178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1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[227] </a:t>
                      </a:r>
                      <a:r>
                        <a:rPr lang="en-US" altLang="zh-CN" sz="1000" dirty="0" err="1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LS_reply</a:t>
                      </a:r>
                      <a:endParaRPr lang="en-US" altLang="zh-CN" sz="1000" dirty="0">
                        <a:solidFill>
                          <a:schemeClr val="tx1"/>
                        </a:solidFill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pt-B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+mn-cs"/>
                        </a:rPr>
                        <a:t>30min</a:t>
                      </a:r>
                    </a:p>
                  </a:txBody>
                  <a:tcPr marL="40640" marR="40640" marT="0" marB="0" anchor="ctr"/>
                </a:tc>
                <a:extLst>
                  <a:ext uri="{0D108BD9-81ED-4DB2-BD59-A6C34878D82A}">
                    <a16:rowId xmlns:a16="http://schemas.microsoft.com/office/drawing/2014/main" val="2289846304"/>
                  </a:ext>
                </a:extLst>
              </a:tr>
              <a:tr h="173178">
                <a:tc rowSpan="4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1" kern="120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October</a:t>
                      </a:r>
                      <a:r>
                        <a:rPr lang="en-US" altLang="zh-CN" sz="1000" b="1" kern="1200" baseline="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18</a:t>
                      </a:r>
                      <a:r>
                        <a:rPr lang="en-US" altLang="zh-CN" sz="1000" b="1" kern="120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/ Tuesday 13:00-16:00 UTC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1" kern="120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Early return topics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Early return to R17 topics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+mn-cs"/>
                        </a:rPr>
                        <a:t>90min</a:t>
                      </a:r>
                    </a:p>
                  </a:txBody>
                  <a:tcPr marL="40640" marR="4064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3178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altLang="zh-CN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+mn-cs"/>
                        </a:rPr>
                        <a:t>TBD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pt-B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+mn-cs"/>
                        </a:rPr>
                        <a:t>TBD</a:t>
                      </a:r>
                    </a:p>
                  </a:txBody>
                  <a:tcPr marL="40640" marR="4064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73178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altLang="zh-CN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+mn-cs"/>
                        </a:rPr>
                        <a:t>TBD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pt-B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+mn-cs"/>
                        </a:rPr>
                        <a:t>TBD</a:t>
                      </a:r>
                    </a:p>
                  </a:txBody>
                  <a:tcPr marL="40640" marR="4064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73178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1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altLang="zh-CN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+mn-cs"/>
                        </a:rPr>
                        <a:t>TBD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pt-B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+mn-cs"/>
                        </a:rPr>
                        <a:t>TBD</a:t>
                      </a:r>
                    </a:p>
                  </a:txBody>
                  <a:tcPr marL="40640" marR="4064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73178"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1" kern="120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October 19 / Wednesday 13:00-16:00 UTC</a:t>
                      </a:r>
                      <a:endParaRPr lang="zh-CN" altLang="en-US" sz="1000" b="1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Return to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+mn-cs"/>
                        </a:rPr>
                        <a:t>180 min</a:t>
                      </a:r>
                    </a:p>
                  </a:txBody>
                  <a:tcPr marL="40640" marR="40640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02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668007" y="2091595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Quiet period 3:00 Sat-23:00 Sun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252153" y="4800512"/>
            <a:ext cx="786133" cy="587309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final formal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submission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4" name="矩形 83"/>
          <p:cNvSpPr/>
          <p:nvPr/>
        </p:nvSpPr>
        <p:spPr bwMode="auto">
          <a:xfrm flipV="1">
            <a:off x="10188019" y="2034559"/>
            <a:ext cx="914400" cy="245121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Email discussion procedures/timelines</a:t>
            </a:r>
            <a:endParaRPr lang="ru-RU" dirty="0"/>
          </a:p>
        </p:txBody>
      </p:sp>
      <p:sp>
        <p:nvSpPr>
          <p:cNvPr id="9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18107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9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665829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1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613551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3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561273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4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4508995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5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5456717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404439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352161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8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8299883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9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247605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0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0195327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1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143045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112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18721" y="200760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630829" y="1997632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4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2586535" y="2004750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5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3533696" y="201186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6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4489405" y="209241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7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5436564" y="200046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9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330875" y="200616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0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8278036" y="200473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1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9225195" y="2011853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2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0172356" y="2001882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3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119515" y="200900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4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2058126" y="199902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5" name="直接连接符 124"/>
          <p:cNvCxnSpPr/>
          <p:nvPr/>
        </p:nvCxnSpPr>
        <p:spPr bwMode="auto">
          <a:xfrm>
            <a:off x="210735" y="2020751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6" name="直接连接符 125"/>
          <p:cNvCxnSpPr/>
          <p:nvPr/>
        </p:nvCxnSpPr>
        <p:spPr bwMode="auto">
          <a:xfrm>
            <a:off x="227827" y="5681192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7" name="直接连接符 126"/>
          <p:cNvCxnSpPr/>
          <p:nvPr/>
        </p:nvCxnSpPr>
        <p:spPr bwMode="auto">
          <a:xfrm>
            <a:off x="227826" y="3816995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8" name="直接连接符 127"/>
          <p:cNvCxnSpPr/>
          <p:nvPr/>
        </p:nvCxnSpPr>
        <p:spPr bwMode="auto">
          <a:xfrm>
            <a:off x="227826" y="4721425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9" name="直接连接符 128"/>
          <p:cNvCxnSpPr/>
          <p:nvPr/>
        </p:nvCxnSpPr>
        <p:spPr bwMode="auto">
          <a:xfrm>
            <a:off x="217853" y="2916836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30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18107" y="1338914"/>
            <a:ext cx="2796313" cy="44226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Pre-meeting</a:t>
            </a:r>
          </a:p>
        </p:txBody>
      </p:sp>
      <p:sp>
        <p:nvSpPr>
          <p:cNvPr id="131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3570371" y="1338914"/>
            <a:ext cx="3726870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en-GB" sz="800" kern="0" baseline="300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st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Oct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10~13)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2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9248470" y="1338914"/>
            <a:ext cx="2794575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GB" sz="800" kern="0" baseline="3000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nd</a:t>
            </a: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(Oct 14~19)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3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8300750" y="1338914"/>
            <a:ext cx="900000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4" name="文本框 133"/>
          <p:cNvSpPr txBox="1"/>
          <p:nvPr/>
        </p:nvSpPr>
        <p:spPr>
          <a:xfrm>
            <a:off x="19516" y="1794571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00:00 UTC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5" name="文本框 134"/>
          <p:cNvSpPr txBox="1"/>
          <p:nvPr/>
        </p:nvSpPr>
        <p:spPr>
          <a:xfrm>
            <a:off x="19516" y="2741732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08:00 UTC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6" name="文本框 135"/>
          <p:cNvSpPr txBox="1"/>
          <p:nvPr/>
        </p:nvSpPr>
        <p:spPr>
          <a:xfrm>
            <a:off x="19516" y="3603436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12:00 UTC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7" name="文本框 136"/>
          <p:cNvSpPr txBox="1"/>
          <p:nvPr/>
        </p:nvSpPr>
        <p:spPr>
          <a:xfrm>
            <a:off x="19516" y="4490775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16:00 UTC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8" name="文本框 137"/>
          <p:cNvSpPr txBox="1"/>
          <p:nvPr/>
        </p:nvSpPr>
        <p:spPr>
          <a:xfrm>
            <a:off x="19516" y="5463570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24:00 UTC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3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48196" y="5800534"/>
            <a:ext cx="784800" cy="5976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Time</a:t>
            </a:r>
            <a:r>
              <a:rPr lang="en-US" altLang="zh-CN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line for moderator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4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688138" y="5800534"/>
            <a:ext cx="784800" cy="5976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Deadline for comments and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631551" y="5800534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 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(main,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RRM, BS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)</a:t>
            </a:r>
          </a:p>
        </p:txBody>
      </p:sp>
      <p:sp>
        <p:nvSpPr>
          <p:cNvPr id="206" name="TextBox 1">
            <a:extLst>
              <a:ext uri="{FF2B5EF4-FFF2-40B4-BE49-F238E27FC236}">
                <a16:creationId xmlns:a16="http://schemas.microsoft.com/office/drawing/2014/main" id="{E151FB97-9B3A-4312-805C-6B499B697A34}"/>
              </a:ext>
            </a:extLst>
          </p:cNvPr>
          <p:cNvSpPr txBox="1"/>
          <p:nvPr/>
        </p:nvSpPr>
        <p:spPr>
          <a:xfrm>
            <a:off x="6746721" y="6358580"/>
            <a:ext cx="44609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1: Comments and </a:t>
            </a:r>
            <a:r>
              <a:rPr lang="en-US" sz="800" b="1" dirty="0" err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submitted after the deadlines will not be considered</a:t>
            </a: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defRPr/>
            </a:pP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Note </a:t>
            </a: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sz="800" b="1" noProof="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 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Basket WIs Email discussion procedures/timelines are not included. </a:t>
            </a:r>
          </a:p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 3: During</a:t>
            </a:r>
            <a:r>
              <a:rPr kumimoji="0" lang="en-US" sz="8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quiet periods, no email should be sent out.</a:t>
            </a: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5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344961" y="1338309"/>
            <a:ext cx="917095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GB" sz="800" kern="0" baseline="3000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nd</a:t>
            </a: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Oct 14~19</a:t>
            </a: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621333" y="2286545"/>
            <a:ext cx="784800" cy="5976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Comments on initial summary, checking agenda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672817" y="4800512"/>
            <a:ext cx="784800" cy="5976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Initial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October 9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th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621333" y="2934779"/>
            <a:ext cx="784800" cy="5976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Meeting starts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561247" y="2286545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:00-6:00 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3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467479" y="5563082"/>
            <a:ext cx="784800" cy="5976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4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461185" y="2934779"/>
            <a:ext cx="784800" cy="5976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467479" y="2286545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8" name="文本框 77"/>
          <p:cNvSpPr txBox="1"/>
          <p:nvPr/>
        </p:nvSpPr>
        <p:spPr>
          <a:xfrm>
            <a:off x="7303671" y="3066095"/>
            <a:ext cx="10017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drafts &amp;  revisions as early as possible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407558" y="2286545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322375" y="3909772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512600" y="2286545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3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346749" y="2085457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Quiet period 3:00 Sat-23:00 Sun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252819" y="5432905"/>
            <a:ext cx="784800" cy="922418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Chair announce which topics will continue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3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252819" y="2934779"/>
            <a:ext cx="784800" cy="5976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draft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08:00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4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187237" y="2934779"/>
            <a:ext cx="784800" cy="5976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252819" y="3909772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187237" y="4800512"/>
            <a:ext cx="784800" cy="5976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Meeting closes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00" name="圆角矩形标注 99"/>
          <p:cNvSpPr/>
          <p:nvPr/>
        </p:nvSpPr>
        <p:spPr bwMode="auto">
          <a:xfrm>
            <a:off x="850279" y="2131443"/>
            <a:ext cx="1656605" cy="721680"/>
          </a:xfrm>
          <a:prstGeom prst="wedgeRoundRectCallout">
            <a:avLst>
              <a:gd name="adj1" fmla="val 111383"/>
              <a:gd name="adj2" fmla="val -4814"/>
              <a:gd name="adj3" fmla="val 16667"/>
            </a:avLst>
          </a:prstGeom>
          <a:solidFill>
            <a:schemeClr val="bg1"/>
          </a:solidFill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Companies need feed back if </a:t>
            </a:r>
            <a:r>
              <a:rPr lang="en-US" altLang="zh-CN" sz="800" dirty="0" err="1">
                <a:latin typeface="+mj-ea"/>
                <a:ea typeface="+mj-ea"/>
              </a:rPr>
              <a:t>tdoc</a:t>
            </a:r>
            <a:r>
              <a:rPr lang="en-US" altLang="zh-CN" sz="800" dirty="0">
                <a:latin typeface="+mj-ea"/>
                <a:ea typeface="+mj-ea"/>
              </a:rPr>
              <a:t> is submitted in wrong agenda or </a:t>
            </a:r>
            <a:r>
              <a:rPr lang="en-US" altLang="zh-CN" sz="800" dirty="0" err="1">
                <a:latin typeface="+mj-ea"/>
                <a:ea typeface="+mj-ea"/>
              </a:rPr>
              <a:t>tdoc</a:t>
            </a:r>
            <a:r>
              <a:rPr lang="en-US" altLang="zh-CN" sz="800" dirty="0">
                <a:latin typeface="+mj-ea"/>
                <a:ea typeface="+mj-ea"/>
              </a:rPr>
              <a:t> is missing from email summary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51" name="矩形 150"/>
          <p:cNvSpPr/>
          <p:nvPr/>
        </p:nvSpPr>
        <p:spPr>
          <a:xfrm>
            <a:off x="10221013" y="2059132"/>
            <a:ext cx="901179" cy="8463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Final checking window</a:t>
            </a:r>
          </a:p>
          <a:p>
            <a:pPr algn="ctr"/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(check if final </a:t>
            </a:r>
            <a:r>
              <a:rPr lang="en-US" altLang="zh-CN" sz="700" b="1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is agreeable)</a:t>
            </a:r>
          </a:p>
          <a:p>
            <a:pPr algn="ctr"/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Mon 19:00 ~ Tue16:00 UTC </a:t>
            </a:r>
            <a:endParaRPr lang="zh-CN" altLang="en-US" sz="2000" b="1" dirty="0"/>
          </a:p>
        </p:txBody>
      </p:sp>
      <p:sp>
        <p:nvSpPr>
          <p:cNvPr id="88" name="圆角矩形标注 87"/>
          <p:cNvSpPr/>
          <p:nvPr/>
        </p:nvSpPr>
        <p:spPr bwMode="auto">
          <a:xfrm>
            <a:off x="850279" y="4324172"/>
            <a:ext cx="1656605" cy="1040473"/>
          </a:xfrm>
          <a:prstGeom prst="wedgeRoundRectCallout">
            <a:avLst>
              <a:gd name="adj1" fmla="val 59797"/>
              <a:gd name="adj2" fmla="val -2673"/>
              <a:gd name="adj3" fmla="val 16667"/>
            </a:avLst>
          </a:prstGeom>
          <a:solidFill>
            <a:schemeClr val="bg1"/>
          </a:solidFill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Due to Holiday in China and other regions, the initial summary deadline is October 9</a:t>
            </a:r>
            <a:r>
              <a:rPr lang="en-US" altLang="zh-CN" sz="800" baseline="30000" dirty="0">
                <a:latin typeface="+mj-ea"/>
                <a:ea typeface="+mj-ea"/>
              </a:rPr>
              <a:t>th</a:t>
            </a:r>
            <a:r>
              <a:rPr lang="en-US" altLang="zh-CN" sz="800" dirty="0">
                <a:latin typeface="+mj-ea"/>
                <a:ea typeface="+mj-ea"/>
              </a:rPr>
              <a:t>. For moderators located in other regions, appreciate if you could provide it earlier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7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407558" y="2007604"/>
            <a:ext cx="784800" cy="386578"/>
          </a:xfrm>
          <a:prstGeom prst="roundRect">
            <a:avLst>
              <a:gd name="adj" fmla="val 28371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kicks off 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no later than 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cxnSp>
        <p:nvCxnSpPr>
          <p:cNvPr id="91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6380868" y="2004734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187237" y="3909772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263436" y="4466432"/>
            <a:ext cx="763566" cy="36212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Window closes &amp;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final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comments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39" name="圆角矩形标注 138"/>
          <p:cNvSpPr/>
          <p:nvPr/>
        </p:nvSpPr>
        <p:spPr bwMode="auto">
          <a:xfrm>
            <a:off x="9184512" y="2806888"/>
            <a:ext cx="978024" cy="1041766"/>
          </a:xfrm>
          <a:prstGeom prst="wedgeRoundRectCallout">
            <a:avLst>
              <a:gd name="adj1" fmla="val 60126"/>
              <a:gd name="adj2" fmla="val 115371"/>
              <a:gd name="adj3" fmla="val 16667"/>
            </a:avLst>
          </a:prstGeom>
          <a:solidFill>
            <a:schemeClr val="bg1"/>
          </a:solidFill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Please do not upload the formal </a:t>
            </a:r>
            <a:r>
              <a:rPr lang="en-US" altLang="zh-CN" sz="800" b="1" dirty="0" err="1">
                <a:latin typeface="+mj-ea"/>
              </a:rPr>
              <a:t>tdocs</a:t>
            </a:r>
            <a:r>
              <a:rPr lang="en-US" altLang="zh-CN" sz="800" b="1" dirty="0">
                <a:latin typeface="+mj-ea"/>
              </a:rPr>
              <a:t> before the end of checking window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141" name="矩形 140"/>
          <p:cNvSpPr/>
          <p:nvPr/>
        </p:nvSpPr>
        <p:spPr bwMode="auto">
          <a:xfrm flipV="1">
            <a:off x="9260451" y="5475975"/>
            <a:ext cx="914400" cy="51018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143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321709" y="5293477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Update 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draft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19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4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406225" y="5432905"/>
            <a:ext cx="786133" cy="925675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initial drafts &amp; revisions (deadline for new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# request)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44" name="文本框 143"/>
          <p:cNvSpPr txBox="1"/>
          <p:nvPr/>
        </p:nvSpPr>
        <p:spPr>
          <a:xfrm>
            <a:off x="11089270" y="2167432"/>
            <a:ext cx="10017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Extended discussions for controversial topics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321709" y="4800512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359933" y="2286545"/>
            <a:ext cx="784800" cy="5976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Chair update report &amp;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number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4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 on Sat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8" name="圆角矩形标注 97"/>
          <p:cNvSpPr/>
          <p:nvPr/>
        </p:nvSpPr>
        <p:spPr bwMode="auto">
          <a:xfrm>
            <a:off x="6304168" y="4973129"/>
            <a:ext cx="1460271" cy="360717"/>
          </a:xfrm>
          <a:prstGeom prst="wedgeRoundRectCallout">
            <a:avLst>
              <a:gd name="adj1" fmla="val 46928"/>
              <a:gd name="adj2" fmla="val 77829"/>
              <a:gd name="adj3" fmla="val 16667"/>
            </a:avLst>
          </a:prstGeom>
          <a:solidFill>
            <a:schemeClr val="bg1"/>
          </a:solidFill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Strict deadline for new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number request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146" name="文本框 145"/>
          <p:cNvSpPr txBox="1"/>
          <p:nvPr/>
        </p:nvSpPr>
        <p:spPr>
          <a:xfrm>
            <a:off x="4477998" y="4795895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comments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6974647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5C68143-B530-4487-9EA7-5BCC5970B48F}">
  <ds:schemaRefs>
    <ds:schemaRef ds:uri="a915fe38-2618-47b6-8303-829fb71466d5"/>
    <ds:schemaRef ds:uri="23d77754-4ccc-4c57-9291-cab09e81894a"/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http://purl.org/dc/elements/1.1/"/>
    <ds:schemaRef ds:uri="http://purl.org/dc/dcmitype/"/>
    <ds:schemaRef ds:uri="http://schemas.microsoft.com/office/infopath/2007/PartnerControls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348928</TotalTime>
  <Words>715</Words>
  <Application>Microsoft Office PowerPoint</Application>
  <PresentationFormat>Widescreen</PresentationFormat>
  <Paragraphs>176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Microsoft YaHei</vt:lpstr>
      <vt:lpstr>Microsoft YaHei</vt:lpstr>
      <vt:lpstr>Arial</vt:lpstr>
      <vt:lpstr>Arial Black</vt:lpstr>
      <vt:lpstr>Calibri</vt:lpstr>
      <vt:lpstr>Times New Roman</vt:lpstr>
      <vt:lpstr>Wingdings</vt:lpstr>
      <vt:lpstr>3gpp</vt:lpstr>
      <vt:lpstr>RAN4#104-bis-e RRM session GTW schedule </vt:lpstr>
      <vt:lpstr>Email discussion procedures/timelines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Zhang, Meng</cp:lastModifiedBy>
  <cp:revision>1113</cp:revision>
  <cp:lastPrinted>2016-09-15T08:31:35Z</cp:lastPrinted>
  <dcterms:created xsi:type="dcterms:W3CDTF">2009-11-27T05:15:11Z</dcterms:created>
  <dcterms:modified xsi:type="dcterms:W3CDTF">2022-10-08T08:07:10Z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TitusGUID">
    <vt:lpwstr>6f9c0495-a83c-462b-8664-67016d5bf2d5</vt:lpwstr>
  </property>
  <property fmtid="{D5CDD505-2E9C-101B-9397-08002B2CF9AE}" pid="4" name="CTP_TimeStamp">
    <vt:lpwstr>2020-06-04 10:01:06Z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ContentTypeId">
    <vt:lpwstr>0x010100F2552158F8185D44A8848B98AEA319AF</vt:lpwstr>
  </property>
  <property fmtid="{D5CDD505-2E9C-101B-9397-08002B2CF9AE}" pid="10" name="_2015_ms_pID_725343">
    <vt:lpwstr>(3)stIYJJXaY+ux3Xq1o1j7a0MBAzwzhBNYEx9d1Meq3qLJI5huHq+A3ypHDAYaRk0HV3/GMhSK
hUyJkhqTmQr/PPlbVcl8MdQpwXFHxmwVCLZ5s4aHu3mdSeAOd4a56eygGgqX90Pomn+tNdf2
ryXi4GXQRv5b2nlmm04koND2TyCj2hdoodZNMjovvKpCi9FkDW8KUhPPYW466n6HOw64/hHg
a14CLy2O3c0pk76HAs</vt:lpwstr>
  </property>
  <property fmtid="{D5CDD505-2E9C-101B-9397-08002B2CF9AE}" pid="11" name="_2015_ms_pID_7253431">
    <vt:lpwstr>WOCgQYi2TGCHseJREH54vILHGLPHUtt+uCKDaNjlNexpjhP++qYacS
mTPDNrc1HqI9kHOFscOmBZtZIFfGMvAdHhQi7GqZU6NRNjvw5c+f4ptcr/Nr5rFPTkw1ZyR3
M/Ips9JYMlN6b/5M/4idXTqkG9V/Nt4pBrsOw1WMjz2xGChaVmGLiS5ClmC7rzmqtvKc1+4w
ESvoRAr9tBWim4tTtEmyY7gF0JS6YbXXWF10</vt:lpwstr>
  </property>
  <property fmtid="{D5CDD505-2E9C-101B-9397-08002B2CF9AE}" pid="12" name="_2015_ms_pID_7253432">
    <vt:lpwstr>dQ==</vt:lpwstr>
  </property>
  <property fmtid="{D5CDD505-2E9C-101B-9397-08002B2CF9AE}" pid="13" name="_readonly">
    <vt:lpwstr/>
  </property>
  <property fmtid="{D5CDD505-2E9C-101B-9397-08002B2CF9AE}" pid="14" name="_change">
    <vt:lpwstr/>
  </property>
  <property fmtid="{D5CDD505-2E9C-101B-9397-08002B2CF9AE}" pid="15" name="_full-control">
    <vt:lpwstr/>
  </property>
  <property fmtid="{D5CDD505-2E9C-101B-9397-08002B2CF9AE}" pid="16" name="sflag">
    <vt:lpwstr>1664943054</vt:lpwstr>
  </property>
</Properties>
</file>