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88" r:id="rId5"/>
    <p:sldId id="991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y2" initials="CA" lastIdx="2" clrIdx="0">
    <p:extLst>
      <p:ext uri="{19B8F6BF-5375-455C-9EA6-DF929625EA0E}">
        <p15:presenceInfo xmlns:p15="http://schemas.microsoft.com/office/powerpoint/2012/main" userId="Andrey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F2F"/>
    <a:srgbClr val="FF3300"/>
    <a:srgbClr val="0000FF"/>
    <a:srgbClr val="CC00CC"/>
    <a:srgbClr val="FFCC00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2071B8-2858-40B9-8748-259A9935DF46}" v="86" dt="2022-10-08T08:04:45.7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36" autoAdjust="0"/>
    <p:restoredTop sz="96081" autoAdjust="0"/>
  </p:normalViewPr>
  <p:slideViewPr>
    <p:cSldViewPr snapToGrid="0">
      <p:cViewPr varScale="1">
        <p:scale>
          <a:sx n="86" d="100"/>
          <a:sy n="86" d="100"/>
        </p:scale>
        <p:origin x="78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2EEA3096-1F1D-461D-ACEB-84C3340AE11B}"/>
    <pc:docChg chg="undo custSel modSld">
      <pc:chgData name="Chervyakov, Andrey" userId="dbdfc4e7-c505-4785-a117-c03dfe609c52" providerId="ADAL" clId="{2EEA3096-1F1D-461D-ACEB-84C3340AE11B}" dt="2021-08-01T13:34:33.887" v="226" actId="1592"/>
      <pc:docMkLst>
        <pc:docMk/>
      </pc:docMkLst>
      <pc:sldChg chg="modSp mod addCm delCm modCm">
        <pc:chgData name="Chervyakov, Andrey" userId="dbdfc4e7-c505-4785-a117-c03dfe609c52" providerId="ADAL" clId="{2EEA3096-1F1D-461D-ACEB-84C3340AE11B}" dt="2021-08-01T13:34:33.887" v="226" actId="1592"/>
        <pc:sldMkLst>
          <pc:docMk/>
          <pc:sldMk cId="2261567071" sldId="928"/>
        </pc:sldMkLst>
        <pc:spChg chg="mod">
          <ac:chgData name="Chervyakov, Andrey" userId="dbdfc4e7-c505-4785-a117-c03dfe609c52" providerId="ADAL" clId="{2EEA3096-1F1D-461D-ACEB-84C3340AE11B}" dt="2021-08-01T13:34:27.529" v="225" actId="20577"/>
          <ac:spMkLst>
            <pc:docMk/>
            <pc:sldMk cId="2261567071" sldId="928"/>
            <ac:spMk id="3" creationId="{B1BE6906-4FA3-42DA-8E86-BA4DD12F41A6}"/>
          </ac:spMkLst>
        </pc:spChg>
      </pc:sldChg>
      <pc:sldChg chg="modSp mod addCm delCm">
        <pc:chgData name="Chervyakov, Andrey" userId="dbdfc4e7-c505-4785-a117-c03dfe609c52" providerId="ADAL" clId="{2EEA3096-1F1D-461D-ACEB-84C3340AE11B}" dt="2021-08-01T13:21:43.609" v="217" actId="948"/>
        <pc:sldMkLst>
          <pc:docMk/>
          <pc:sldMk cId="3082891650" sldId="970"/>
        </pc:sldMkLst>
        <pc:spChg chg="mod">
          <ac:chgData name="Chervyakov, Andrey" userId="dbdfc4e7-c505-4785-a117-c03dfe609c52" providerId="ADAL" clId="{2EEA3096-1F1D-461D-ACEB-84C3340AE11B}" dt="2021-08-01T13:21:43.609" v="217" actId="948"/>
          <ac:spMkLst>
            <pc:docMk/>
            <pc:sldMk cId="3082891650" sldId="970"/>
            <ac:spMk id="3" creationId="{B1BE6906-4FA3-42DA-8E86-BA4DD12F41A6}"/>
          </ac:spMkLst>
        </pc:spChg>
      </pc:sldChg>
      <pc:sldChg chg="modSp mod">
        <pc:chgData name="Chervyakov, Andrey" userId="dbdfc4e7-c505-4785-a117-c03dfe609c52" providerId="ADAL" clId="{2EEA3096-1F1D-461D-ACEB-84C3340AE11B}" dt="2021-08-01T13:22:13.589" v="219" actId="108"/>
        <pc:sldMkLst>
          <pc:docMk/>
          <pc:sldMk cId="4244984083" sldId="972"/>
        </pc:sldMkLst>
        <pc:spChg chg="mod">
          <ac:chgData name="Chervyakov, Andrey" userId="dbdfc4e7-c505-4785-a117-c03dfe609c52" providerId="ADAL" clId="{2EEA3096-1F1D-461D-ACEB-84C3340AE11B}" dt="2021-08-01T13:22:13.589" v="219" actId="108"/>
          <ac:spMkLst>
            <pc:docMk/>
            <pc:sldMk cId="4244984083" sldId="972"/>
            <ac:spMk id="197" creationId="{B6CDA6FF-6740-49E7-B14C-1831ED62E0F8}"/>
          </ac:spMkLst>
        </pc:spChg>
      </pc:sldChg>
    </pc:docChg>
  </pc:docChgLst>
  <pc:docChgLst>
    <pc:chgData name="Zhang, Meng" userId="d0d7b8a6-152d-4a9d-83ad-d4a5093c92bd" providerId="ADAL" clId="{932071B8-2858-40B9-8748-259A9935DF46}"/>
    <pc:docChg chg="undo custSel modSld">
      <pc:chgData name="Zhang, Meng" userId="d0d7b8a6-152d-4a9d-83ad-d4a5093c92bd" providerId="ADAL" clId="{932071B8-2858-40B9-8748-259A9935DF46}" dt="2022-10-08T08:07:09.063" v="505" actId="1076"/>
      <pc:docMkLst>
        <pc:docMk/>
      </pc:docMkLst>
      <pc:sldChg chg="modSp mod">
        <pc:chgData name="Zhang, Meng" userId="d0d7b8a6-152d-4a9d-83ad-d4a5093c92bd" providerId="ADAL" clId="{932071B8-2858-40B9-8748-259A9935DF46}" dt="2022-10-08T08:07:09.063" v="505" actId="1076"/>
        <pc:sldMkLst>
          <pc:docMk/>
          <pc:sldMk cId="21202854" sldId="988"/>
        </pc:sldMkLst>
        <pc:graphicFrameChg chg="mod modGraphic">
          <ac:chgData name="Zhang, Meng" userId="d0d7b8a6-152d-4a9d-83ad-d4a5093c92bd" providerId="ADAL" clId="{932071B8-2858-40B9-8748-259A9935DF46}" dt="2022-10-08T08:07:09.063" v="505" actId="1076"/>
          <ac:graphicFrameMkLst>
            <pc:docMk/>
            <pc:sldMk cId="21202854" sldId="988"/>
            <ac:graphicFrameMk id="5" creationId="{1B307421-C5C1-435B-A1AE-7B1017B6CBE2}"/>
          </ac:graphicFrameMkLst>
        </pc:graphicFrameChg>
        <pc:graphicFrameChg chg="mod modGraphic">
          <ac:chgData name="Zhang, Meng" userId="d0d7b8a6-152d-4a9d-83ad-d4a5093c92bd" providerId="ADAL" clId="{932071B8-2858-40B9-8748-259A9935DF46}" dt="2022-10-08T08:06:48.514" v="503" actId="2711"/>
          <ac:graphicFrameMkLst>
            <pc:docMk/>
            <pc:sldMk cId="21202854" sldId="988"/>
            <ac:graphicFrameMk id="7" creationId="{7714BDAF-DD75-44A2-A6D2-EA55E725090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[104-e][109] </a:t>
            </a:r>
            <a:r>
              <a:rPr lang="en-US" dirty="0" err="1"/>
              <a:t>NRSL_enh_maintenance</a:t>
            </a:r>
            <a:r>
              <a:rPr lang="en-US" dirty="0"/>
              <a:t>		60min</a:t>
            </a:r>
          </a:p>
          <a:p>
            <a:r>
              <a:rPr lang="en-US" dirty="0"/>
              <a:t>[104-e][104] NR_6 </a:t>
            </a:r>
            <a:r>
              <a:rPr lang="en-US" dirty="0" err="1"/>
              <a:t>GHz_licensed</a:t>
            </a:r>
            <a:r>
              <a:rPr lang="en-US" dirty="0"/>
              <a:t>		20min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9FDB58-73C4-413E-BB6C-BBE882DFCE1B}" type="slidenum">
              <a:rPr lang="en-GB" altLang="en-US" smtClean="0"/>
              <a:pPr/>
              <a:t>1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9247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RAN4#10</a:t>
            </a:r>
            <a:r>
              <a:rPr lang="en-US" altLang="zh-CN" b="1" dirty="0"/>
              <a:t>4-bis</a:t>
            </a:r>
            <a:r>
              <a:rPr lang="en-US" b="1" dirty="0"/>
              <a:t>-e RRM session GTW schedule </a:t>
            </a:r>
            <a:endParaRPr lang="ru-RU" dirty="0"/>
          </a:p>
        </p:txBody>
      </p:sp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1B307421-C5C1-435B-A1AE-7B1017B6C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0964716"/>
              </p:ext>
            </p:extLst>
          </p:nvPr>
        </p:nvGraphicFramePr>
        <p:xfrm>
          <a:off x="536688" y="1096788"/>
          <a:ext cx="11118623" cy="31087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7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03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8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8683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1 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05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effectLst/>
                          <a:latin typeface="+mj-ea"/>
                          <a:ea typeface="+mj-ea"/>
                        </a:rPr>
                        <a:t>Meeting</a:t>
                      </a:r>
                      <a:r>
                        <a:rPr lang="en-US" altLang="zh-CN" sz="1000" b="1" baseline="0" dirty="0">
                          <a:effectLst/>
                          <a:latin typeface="+mj-ea"/>
                          <a:ea typeface="+mj-ea"/>
                        </a:rPr>
                        <a:t> day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857"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11 / Tuesday 3:00-6:00 UTC</a:t>
                      </a:r>
                    </a:p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b="1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R17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nn-NO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[205] </a:t>
                      </a:r>
                      <a:r>
                        <a:rPr lang="nn-NO" altLang="zh-CN" sz="100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[206] NR_feMIMO_RRM</a:t>
                      </a:r>
                      <a:endParaRPr lang="en-US" altLang="zh-CN" sz="10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60min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787127252"/>
                  </a:ext>
                </a:extLst>
              </a:tr>
              <a:tr h="232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[207]</a:t>
                      </a:r>
                      <a:r>
                        <a:rPr lang="nn-NO" sz="100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 [208] NR_redcap_RRM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90min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2359699285"/>
                  </a:ext>
                </a:extLst>
              </a:tr>
              <a:tr h="19114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100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[209] NR_IIOT_URLLC_enh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30min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1147">
                <a:tc rowSpan="3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12 / Wednesday 3:00-6:00 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R17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[201] [202] </a:t>
                      </a:r>
                      <a:r>
                        <a:rPr lang="en-US" altLang="zh-CN" sz="1000" dirty="0" err="1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NR_NTN_solutions_RRM</a:t>
                      </a:r>
                      <a:endParaRPr lang="en-US" altLang="zh-CN" sz="10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90min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921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[203] [204] NR_ext_to_71GHz_RRM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60min</a:t>
                      </a:r>
                      <a:endParaRPr kumimoji="0" 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5857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[210] </a:t>
                      </a:r>
                      <a:r>
                        <a:rPr lang="en-US" altLang="zh-CN" sz="1000" kern="1200" dirty="0" err="1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NR_SmallData_INACTIVE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tc>
                  <a:txBody>
                    <a:bodyPr/>
                    <a:lstStyle/>
                    <a:p>
                      <a:pPr marL="0" algn="l" defTabSz="914354" rtl="0" eaLnBrk="1" latinLnBrk="0" hangingPunct="1"/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30min</a:t>
                      </a:r>
                      <a:endParaRPr lang="en-US" sz="1000" kern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/>
                </a:tc>
                <a:extLst>
                  <a:ext uri="{0D108BD9-81ED-4DB2-BD59-A6C34878D82A}">
                    <a16:rowId xmlns:a16="http://schemas.microsoft.com/office/drawing/2014/main" val="3766288959"/>
                  </a:ext>
                </a:extLst>
              </a:tr>
              <a:tr h="165857">
                <a:tc rowSpan="5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13</a:t>
                      </a: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Thursday 3:00-6:00 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R18 RRM </a:t>
                      </a: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n-ea"/>
                          <a:cs typeface="+mn-cs"/>
                        </a:rPr>
                        <a:t>new </a:t>
                      </a: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[218] NR_HST_FR2_enh_RRM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strike="noStrike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45min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4343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[220] FS_NR_pos_enh2_RRM</a:t>
                      </a:r>
                      <a:endParaRPr lang="en-US" altLang="zh-CN" sz="10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45min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2190889863"/>
                  </a:ext>
                </a:extLst>
              </a:tr>
              <a:tr h="174343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100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[221] NR_MC_enh_RRM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30min</a:t>
                      </a:r>
                      <a:endParaRPr kumimoji="0"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3736407447"/>
                  </a:ext>
                </a:extLst>
              </a:tr>
              <a:tr h="1743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n-NO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[225] NR_netcon_repeater_RRM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30min</a:t>
                      </a:r>
                      <a:endParaRPr kumimoji="0" lang="pt-BR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653092665"/>
                  </a:ext>
                </a:extLst>
              </a:tr>
              <a:tr h="174343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[228] </a:t>
                      </a:r>
                      <a:r>
                        <a:rPr lang="en-US" altLang="zh-CN" sz="1000" dirty="0" err="1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RAN_task_RRM</a:t>
                      </a:r>
                      <a:endParaRPr lang="en-US" altLang="zh-CN" sz="10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30min</a:t>
                      </a:r>
                      <a:endParaRPr lang="pt-BR" sz="1000" b="0" strike="noStrike" kern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4078089383"/>
                  </a:ext>
                </a:extLst>
              </a:tr>
              <a:tr h="174343">
                <a:tc rowSpan="4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October 14 / Friday 3:00-6:00 UTC</a:t>
                      </a:r>
                    </a:p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R18 ongoing items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nn-NO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[214] [215] NR_RRM_enh3</a:t>
                      </a:r>
                      <a:endParaRPr lang="en-US" altLang="zh-CN" sz="10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60min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4343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[216] [217] NR_MG_enh2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60min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4343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[219] NR_ATG_RRM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30min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2867884056"/>
                  </a:ext>
                </a:extLst>
              </a:tr>
              <a:tr h="174343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[224] </a:t>
                      </a:r>
                      <a:r>
                        <a:rPr lang="en-US" altLang="zh-CN" sz="1000" kern="1200" dirty="0" err="1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NR_DualTxRx_MUSIM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30min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3614962363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7714BDAF-DD75-44A2-A6D2-EA55E72509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413935"/>
              </p:ext>
            </p:extLst>
          </p:nvPr>
        </p:nvGraphicFramePr>
        <p:xfrm>
          <a:off x="536687" y="4324027"/>
          <a:ext cx="11118624" cy="1904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68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7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76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178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j-ea"/>
                          <a:ea typeface="+mj-ea"/>
                        </a:rPr>
                        <a:t>Week 2</a:t>
                      </a:r>
                      <a:endParaRPr lang="zh-CN" sz="1000" b="1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Meeting</a:t>
                      </a:r>
                      <a:r>
                        <a:rPr lang="en-US" altLang="zh-CN" sz="1000" b="1" baseline="0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day</a:t>
                      </a:r>
                      <a:endParaRPr lang="zh-CN" sz="1000" b="1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55733"/>
                  </a:ext>
                </a:extLst>
              </a:tr>
              <a:tr h="173178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17 </a:t>
                      </a: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/ Monday 13:00-16:00 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R18 ongoing items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[222] </a:t>
                      </a:r>
                      <a:r>
                        <a:rPr lang="en-US" sz="1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[223] NR_Mob_enh2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60min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317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[211] </a:t>
                      </a:r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[212] [213] FR2_multiRx_RRM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60min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317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[226] </a:t>
                      </a:r>
                      <a:r>
                        <a:rPr lang="en-US" altLang="zh-CN" sz="1000" kern="1200" dirty="0" err="1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LTE_NBeMTC_NTN_RRM</a:t>
                      </a:r>
                      <a:endParaRPr lang="en-US" altLang="zh-CN" sz="1000" kern="12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30min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317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[227] </a:t>
                      </a:r>
                      <a:r>
                        <a:rPr lang="en-US" altLang="zh-CN" sz="1000" dirty="0" err="1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LS_reply</a:t>
                      </a:r>
                      <a:endParaRPr lang="en-US" altLang="zh-CN" sz="1000" dirty="0">
                        <a:solidFill>
                          <a:schemeClr val="tx1"/>
                        </a:solidFill>
                        <a:latin typeface="Microsoft YaHei" panose="020B0503020204020204" pitchFamily="34" charset="-122"/>
                        <a:ea typeface="Microsoft YaHei" panose="020B0503020204020204" pitchFamily="34" charset="-122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30min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2289846304"/>
                  </a:ext>
                </a:extLst>
              </a:tr>
              <a:tr h="173178">
                <a:tc rowSpan="4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</a:t>
                      </a:r>
                      <a:r>
                        <a:rPr lang="en-US" altLang="zh-CN" sz="1000" b="1" kern="1200" baseline="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18</a:t>
                      </a: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 / Tuesday 13:00-16:00 UTC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Early return topics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Early return to R17 topics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90min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317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TBD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TBD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317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0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TBD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TBD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73178">
                <a:tc vMerge="1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zh-CN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TBD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pt-BR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TBD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3178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000" b="1" kern="1200" dirty="0"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October 19 / Wednesday 13:00-16:00 UTC</a:t>
                      </a:r>
                      <a:endParaRPr lang="zh-CN" altLang="en-US" sz="1000" b="1" kern="1200" dirty="0"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  <a:cs typeface="+mn-cs"/>
                      </a:endParaRP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zh-CN" sz="10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</a:rPr>
                        <a:t>Return to</a:t>
                      </a:r>
                    </a:p>
                  </a:txBody>
                  <a:tcPr marL="40640" marR="406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b="0" kern="1200" dirty="0">
                          <a:solidFill>
                            <a:schemeClr val="tx1"/>
                          </a:solidFill>
                          <a:latin typeface="Microsoft YaHei" panose="020B0503020204020204" pitchFamily="34" charset="-122"/>
                          <a:ea typeface="Microsoft YaHei" panose="020B0503020204020204" pitchFamily="34" charset="-122"/>
                          <a:cs typeface="+mn-cs"/>
                        </a:rPr>
                        <a:t>180 min</a:t>
                      </a:r>
                    </a:p>
                  </a:txBody>
                  <a:tcPr marL="40640" marR="4064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2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68007" y="2091595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153" y="4800512"/>
            <a:ext cx="786133" cy="587309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final formal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submission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4" name="矩形 83"/>
          <p:cNvSpPr/>
          <p:nvPr/>
        </p:nvSpPr>
        <p:spPr bwMode="auto">
          <a:xfrm flipV="1">
            <a:off x="10188019" y="2034559"/>
            <a:ext cx="914400" cy="24512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altLang="zh-CN" b="1" dirty="0"/>
              <a:t>Email discussion procedures/timelines</a:t>
            </a:r>
            <a:endParaRPr lang="ru-RU" dirty="0"/>
          </a:p>
        </p:txBody>
      </p:sp>
      <p:sp>
        <p:nvSpPr>
          <p:cNvPr id="9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1810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66582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261355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356127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450899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545671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6404439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Thu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7352161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Fri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8299883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Sat/Sun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924760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Mon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0195327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Tue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1" name="Rectangle 77">
            <a:extLst>
              <a:ext uri="{FF2B5EF4-FFF2-40B4-BE49-F238E27FC236}">
                <a16:creationId xmlns:a16="http://schemas.microsoft.com/office/drawing/2014/main" id="{18560DB6-8070-4A8A-B9C8-2CBC509A9ECA}"/>
              </a:ext>
            </a:extLst>
          </p:cNvPr>
          <p:cNvSpPr/>
          <p:nvPr/>
        </p:nvSpPr>
        <p:spPr>
          <a:xfrm>
            <a:off x="11143045" y="1828796"/>
            <a:ext cx="900000" cy="178809"/>
          </a:xfrm>
          <a:prstGeom prst="rect">
            <a:avLst/>
          </a:prstGeom>
          <a:solidFill>
            <a:srgbClr val="4D5766">
              <a:lumMod val="75000"/>
            </a:srgbClr>
          </a:solidFill>
          <a:ln>
            <a:noFill/>
          </a:ln>
          <a:effectLst/>
        </p:spPr>
        <p:txBody>
          <a:bodyPr lIns="0" tIns="54000" rIns="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Wed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18721" y="200760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630829" y="199763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586535" y="2004750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5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533696" y="2011868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6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9405" y="209241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7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5436564" y="2000469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9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7330875" y="200616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0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8278036" y="2004735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9225195" y="2011853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0172356" y="2001882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1119515" y="2009001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4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12058126" y="1999027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5" name="直接连接符 124"/>
          <p:cNvCxnSpPr/>
          <p:nvPr/>
        </p:nvCxnSpPr>
        <p:spPr bwMode="auto">
          <a:xfrm>
            <a:off x="210735" y="2020751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6" name="直接连接符 125"/>
          <p:cNvCxnSpPr/>
          <p:nvPr/>
        </p:nvCxnSpPr>
        <p:spPr bwMode="auto">
          <a:xfrm>
            <a:off x="227827" y="5681192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7" name="直接连接符 126"/>
          <p:cNvCxnSpPr/>
          <p:nvPr/>
        </p:nvCxnSpPr>
        <p:spPr bwMode="auto">
          <a:xfrm>
            <a:off x="227826" y="381699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接连接符 127"/>
          <p:cNvCxnSpPr/>
          <p:nvPr/>
        </p:nvCxnSpPr>
        <p:spPr bwMode="auto">
          <a:xfrm>
            <a:off x="227826" y="4721425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接连接符 128"/>
          <p:cNvCxnSpPr/>
          <p:nvPr/>
        </p:nvCxnSpPr>
        <p:spPr bwMode="auto">
          <a:xfrm>
            <a:off x="217853" y="2916836"/>
            <a:ext cx="11838845" cy="0"/>
          </a:xfrm>
          <a:prstGeom prst="line">
            <a:avLst/>
          </a:prstGeom>
          <a:noFill/>
          <a:ln w="19050" cap="flat" cmpd="sng" algn="ctr">
            <a:solidFill>
              <a:schemeClr val="accent3">
                <a:lumMod val="6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30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18107" y="1338914"/>
            <a:ext cx="2796313" cy="44226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Pre-meeting</a:t>
            </a:r>
          </a:p>
        </p:txBody>
      </p:sp>
      <p:sp>
        <p:nvSpPr>
          <p:cNvPr id="131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3570371" y="1338914"/>
            <a:ext cx="3726870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GB" sz="800" kern="0" baseline="3000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st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altLang="zh-CN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Oct</a:t>
            </a: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10~13)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2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9248470" y="1338914"/>
            <a:ext cx="279457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(Oct 14~19)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8300750" y="1338914"/>
            <a:ext cx="900000" cy="442269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Quiet Period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4" name="文本框 133"/>
          <p:cNvSpPr txBox="1"/>
          <p:nvPr/>
        </p:nvSpPr>
        <p:spPr>
          <a:xfrm>
            <a:off x="19516" y="1794571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00:00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5" name="文本框 134"/>
          <p:cNvSpPr txBox="1"/>
          <p:nvPr/>
        </p:nvSpPr>
        <p:spPr>
          <a:xfrm>
            <a:off x="19516" y="2741732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08:00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6" name="文本框 135"/>
          <p:cNvSpPr txBox="1"/>
          <p:nvPr/>
        </p:nvSpPr>
        <p:spPr>
          <a:xfrm>
            <a:off x="19516" y="3603436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7" name="文本框 136"/>
          <p:cNvSpPr txBox="1"/>
          <p:nvPr/>
        </p:nvSpPr>
        <p:spPr>
          <a:xfrm>
            <a:off x="19516" y="4490775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16:00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8" name="文本框 137"/>
          <p:cNvSpPr txBox="1"/>
          <p:nvPr/>
        </p:nvSpPr>
        <p:spPr>
          <a:xfrm>
            <a:off x="19516" y="5463570"/>
            <a:ext cx="68800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24:00 UTC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8196" y="5800534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Time</a:t>
            </a:r>
            <a:r>
              <a:rPr lang="en-US" altLang="zh-CN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line for moderator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688138" y="5800534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Deadline for comments and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20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31551" y="5800534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 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(main,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RRM, BS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)</a:t>
            </a:r>
          </a:p>
        </p:txBody>
      </p:sp>
      <p:sp>
        <p:nvSpPr>
          <p:cNvPr id="206" name="TextBox 1">
            <a:extLst>
              <a:ext uri="{FF2B5EF4-FFF2-40B4-BE49-F238E27FC236}">
                <a16:creationId xmlns:a16="http://schemas.microsoft.com/office/drawing/2014/main" id="{E151FB97-9B3A-4312-805C-6B499B697A34}"/>
              </a:ext>
            </a:extLst>
          </p:cNvPr>
          <p:cNvSpPr txBox="1"/>
          <p:nvPr/>
        </p:nvSpPr>
        <p:spPr>
          <a:xfrm>
            <a:off x="6746721" y="6358580"/>
            <a:ext cx="44609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1: Comments and </a:t>
            </a:r>
            <a:r>
              <a:rPr lang="en-US" sz="800" b="1" dirty="0" err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tdocs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submitted after the deadlines will not be considered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lvl="0">
              <a:defRPr/>
            </a:pP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Note </a:t>
            </a: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sz="800" b="1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: </a:t>
            </a:r>
            <a:r>
              <a:rPr lang="en-US" sz="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Basket WIs Email discussion procedures/timelines are not included. </a:t>
            </a:r>
          </a:p>
          <a:p>
            <a:pPr lvl="0">
              <a:defRPr/>
            </a:pPr>
            <a: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Note 3: During</a:t>
            </a:r>
            <a:r>
              <a:rPr kumimoji="0" lang="en-US" sz="8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 quiet periods, no email should be sent out.</a:t>
            </a: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5" name="Rectangle 67">
            <a:extLst>
              <a:ext uri="{FF2B5EF4-FFF2-40B4-BE49-F238E27FC236}">
                <a16:creationId xmlns:a16="http://schemas.microsoft.com/office/drawing/2014/main" id="{61214404-3E99-431F-A1D1-0A44E2021497}"/>
              </a:ext>
            </a:extLst>
          </p:cNvPr>
          <p:cNvSpPr/>
          <p:nvPr/>
        </p:nvSpPr>
        <p:spPr>
          <a:xfrm>
            <a:off x="7344961" y="1338309"/>
            <a:ext cx="917095" cy="442269"/>
          </a:xfrm>
          <a:prstGeom prst="rect">
            <a:avLst/>
          </a:prstGeom>
          <a:solidFill>
            <a:srgbClr val="124191"/>
          </a:solidFill>
          <a:ln>
            <a:noFill/>
          </a:ln>
          <a:effectLst/>
        </p:spPr>
        <p:txBody>
          <a:bodyPr lIns="54000" tIns="54000" rIns="54000" bIns="54000" anchor="ctr"/>
          <a:lstStyle/>
          <a:p>
            <a:pPr marL="0" marR="0" lvl="0" indent="0" algn="ctr" defTabSz="68574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GB" sz="800" kern="0" baseline="3000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nd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round (</a:t>
            </a:r>
            <a:r>
              <a:rPr lang="en-US" sz="800" kern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Oct 14~19</a:t>
            </a:r>
            <a:r>
              <a:rPr lang="en-GB" sz="800" kern="0" noProof="0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kumimoji="0" lang="en-GB" sz="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21333" y="228654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Comments on initial summary, checking agenda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69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2672817" y="480051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Initial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October 9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th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3621333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Meeting starts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4561247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5563082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1185" y="2934779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st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6467479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8" name="文本框 77"/>
          <p:cNvSpPr txBox="1"/>
          <p:nvPr/>
        </p:nvSpPr>
        <p:spPr>
          <a:xfrm>
            <a:off x="7303671" y="3066095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drafts &amp;  revisions as early as possible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1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2375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5512600" y="2286545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46749" y="2085457"/>
            <a:ext cx="786133" cy="3526396"/>
          </a:xfrm>
          <a:prstGeom prst="roundRect">
            <a:avLst/>
          </a:prstGeom>
          <a:solidFill>
            <a:schemeClr val="accent4">
              <a:lumMod val="65000"/>
              <a:lumOff val="35000"/>
            </a:schemeClr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Quiet period 3:00 Sat-23:00 Sun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5432905"/>
            <a:ext cx="784800" cy="922418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Chair announce which topics will continue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08:00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4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2934779"/>
            <a:ext cx="784800" cy="5976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formal summary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8:00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52819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4800512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Meeting closes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00" name="圆角矩形标注 99"/>
          <p:cNvSpPr/>
          <p:nvPr/>
        </p:nvSpPr>
        <p:spPr bwMode="auto">
          <a:xfrm>
            <a:off x="850279" y="2131443"/>
            <a:ext cx="1656605" cy="721680"/>
          </a:xfrm>
          <a:prstGeom prst="wedgeRoundRectCallout">
            <a:avLst>
              <a:gd name="adj1" fmla="val 111383"/>
              <a:gd name="adj2" fmla="val -4814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Companies need feed back if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submitted in wrong agenda or </a:t>
            </a:r>
            <a:r>
              <a:rPr lang="en-US" altLang="zh-CN" sz="800" dirty="0" err="1">
                <a:latin typeface="+mj-ea"/>
                <a:ea typeface="+mj-ea"/>
              </a:rPr>
              <a:t>tdoc</a:t>
            </a:r>
            <a:r>
              <a:rPr lang="en-US" altLang="zh-CN" sz="800" dirty="0">
                <a:latin typeface="+mj-ea"/>
                <a:ea typeface="+mj-ea"/>
              </a:rPr>
              <a:t> is missing from email summary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151" name="矩形 150"/>
          <p:cNvSpPr/>
          <p:nvPr/>
        </p:nvSpPr>
        <p:spPr>
          <a:xfrm>
            <a:off x="10221013" y="2059132"/>
            <a:ext cx="901179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Final checking window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(check if final </a:t>
            </a:r>
            <a:r>
              <a:rPr lang="en-US" altLang="zh-CN" sz="700" b="1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Tdoc</a:t>
            </a:r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is agreeable)</a:t>
            </a:r>
          </a:p>
          <a:p>
            <a:pPr algn="ctr"/>
            <a:r>
              <a:rPr lang="en-US" altLang="zh-CN" sz="7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Mon 19:00 ~ Tue16:00 UTC </a:t>
            </a:r>
            <a:endParaRPr lang="zh-CN" altLang="en-US" sz="2000" b="1" dirty="0"/>
          </a:p>
        </p:txBody>
      </p:sp>
      <p:sp>
        <p:nvSpPr>
          <p:cNvPr id="88" name="圆角矩形标注 87"/>
          <p:cNvSpPr/>
          <p:nvPr/>
        </p:nvSpPr>
        <p:spPr bwMode="auto">
          <a:xfrm>
            <a:off x="850279" y="4324172"/>
            <a:ext cx="1656605" cy="1040473"/>
          </a:xfrm>
          <a:prstGeom prst="wedgeRoundRectCallout">
            <a:avLst>
              <a:gd name="adj1" fmla="val 59797"/>
              <a:gd name="adj2" fmla="val -2673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dirty="0">
                <a:latin typeface="+mj-ea"/>
                <a:ea typeface="+mj-ea"/>
              </a:rPr>
              <a:t>Due to Holiday in China and other regions, the initial summary deadline is October 9</a:t>
            </a:r>
            <a:r>
              <a:rPr lang="en-US" altLang="zh-CN" sz="800" baseline="30000" dirty="0">
                <a:latin typeface="+mj-ea"/>
                <a:ea typeface="+mj-ea"/>
              </a:rPr>
              <a:t>th</a:t>
            </a:r>
            <a:r>
              <a:rPr lang="en-US" altLang="zh-CN" sz="800" dirty="0">
                <a:latin typeface="+mj-ea"/>
                <a:ea typeface="+mj-ea"/>
              </a:rPr>
              <a:t>. For moderators located in other regions, appreciate if you could provide it earlier</a:t>
            </a:r>
            <a:endParaRPr lang="zh-CN" altLang="en-US" sz="800" dirty="0">
              <a:latin typeface="+mj-ea"/>
              <a:ea typeface="+mj-ea"/>
            </a:endParaRPr>
          </a:p>
        </p:txBody>
      </p:sp>
      <p:sp>
        <p:nvSpPr>
          <p:cNvPr id="76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7558" y="2007604"/>
            <a:ext cx="784800" cy="386578"/>
          </a:xfrm>
          <a:prstGeom prst="roundRect">
            <a:avLst>
              <a:gd name="adj" fmla="val 28371"/>
            </a:avLst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kicks off 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no later than 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cxnSp>
        <p:nvCxnSpPr>
          <p:cNvPr id="91" name="Straight Connector 12">
            <a:extLst>
              <a:ext uri="{FF2B5EF4-FFF2-40B4-BE49-F238E27FC236}">
                <a16:creationId xmlns:a16="http://schemas.microsoft.com/office/drawing/2014/main" id="{825FDC2B-41AD-4F30-924B-1762B1E437CD}"/>
              </a:ext>
            </a:extLst>
          </p:cNvPr>
          <p:cNvCxnSpPr>
            <a:cxnSpLocks/>
          </p:cNvCxnSpPr>
          <p:nvPr/>
        </p:nvCxnSpPr>
        <p:spPr bwMode="auto">
          <a:xfrm flipV="1">
            <a:off x="6380868" y="2004734"/>
            <a:ext cx="0" cy="3687841"/>
          </a:xfrm>
          <a:prstGeom prst="line">
            <a:avLst/>
          </a:prstGeom>
          <a:noFill/>
          <a:ln w="19050" algn="ctr">
            <a:solidFill>
              <a:schemeClr val="accent3">
                <a:lumMod val="75000"/>
              </a:schemeClr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1187237" y="3909772"/>
            <a:ext cx="784800" cy="597600"/>
          </a:xfrm>
          <a:prstGeom prst="roundRect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GTW session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  <a:sym typeface="Wingdings" panose="05000000000000000000" pitchFamily="2" charset="2"/>
              </a:rPr>
              <a:t>13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  <a:sym typeface="Wingdings" panose="05000000000000000000" pitchFamily="2" charset="2"/>
              </a:rPr>
              <a:t>:00-16:00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8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10263436" y="4466432"/>
            <a:ext cx="763566" cy="362127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Window closes &amp;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final 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comments</a:t>
            </a: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16:00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39" name="圆角矩形标注 138"/>
          <p:cNvSpPr/>
          <p:nvPr/>
        </p:nvSpPr>
        <p:spPr bwMode="auto">
          <a:xfrm>
            <a:off x="9184512" y="2806888"/>
            <a:ext cx="978024" cy="1041766"/>
          </a:xfrm>
          <a:prstGeom prst="wedgeRoundRectCallout">
            <a:avLst>
              <a:gd name="adj1" fmla="val 60126"/>
              <a:gd name="adj2" fmla="val 115371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Please do not upload the formal </a:t>
            </a:r>
            <a:r>
              <a:rPr lang="en-US" altLang="zh-CN" sz="800" b="1" dirty="0" err="1">
                <a:latin typeface="+mj-ea"/>
              </a:rPr>
              <a:t>tdocs</a:t>
            </a:r>
            <a:r>
              <a:rPr lang="en-US" altLang="zh-CN" sz="800" b="1" dirty="0">
                <a:latin typeface="+mj-ea"/>
              </a:rPr>
              <a:t> before the end of checking window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1" name="矩形 140"/>
          <p:cNvSpPr/>
          <p:nvPr/>
        </p:nvSpPr>
        <p:spPr bwMode="auto">
          <a:xfrm flipV="1">
            <a:off x="9260451" y="5475975"/>
            <a:ext cx="914400" cy="51018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zh-CN" alt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143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1709" y="5293477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Update 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draft </a:t>
            </a:r>
            <a:r>
              <a:rPr lang="en-US" sz="800" b="1" kern="0" dirty="0" err="1">
                <a:solidFill>
                  <a:schemeClr val="bg1"/>
                </a:solidFill>
                <a:latin typeface="+mj-ea"/>
                <a:ea typeface="+mj-ea"/>
                <a:cs typeface="+mn-cs"/>
              </a:rPr>
              <a:t>Tdoc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19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0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7406225" y="5432905"/>
            <a:ext cx="786133" cy="925675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round initial drafts &amp; revisions (deadline for new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# request)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23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:59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144" name="文本框 143"/>
          <p:cNvSpPr txBox="1"/>
          <p:nvPr/>
        </p:nvSpPr>
        <p:spPr>
          <a:xfrm>
            <a:off x="11089270" y="2167432"/>
            <a:ext cx="10017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Extended discussions for controversial topics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5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9321709" y="4800512"/>
            <a:ext cx="786133" cy="5760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2</a:t>
            </a:r>
            <a:r>
              <a:rPr lang="en-US" sz="800" b="1" kern="0" baseline="3000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nd</a:t>
            </a: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 round  comments &amp; responses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chemeClr val="bg1"/>
                </a:solidFill>
                <a:latin typeface="+mj-ea"/>
                <a:ea typeface="+mj-ea"/>
                <a:cs typeface="+mn-cs"/>
              </a:rPr>
              <a:t>17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77" name="Rectangle: Rounded Corners 201">
            <a:extLst>
              <a:ext uri="{FF2B5EF4-FFF2-40B4-BE49-F238E27FC236}">
                <a16:creationId xmlns:a16="http://schemas.microsoft.com/office/drawing/2014/main" id="{B6CDA6FF-6740-49E7-B14C-1831ED62E0F8}"/>
              </a:ext>
            </a:extLst>
          </p:cNvPr>
          <p:cNvSpPr/>
          <p:nvPr/>
        </p:nvSpPr>
        <p:spPr>
          <a:xfrm>
            <a:off x="8359933" y="2286545"/>
            <a:ext cx="784800" cy="597600"/>
          </a:xfrm>
          <a:prstGeom prst="roundRect">
            <a:avLst/>
          </a:prstGeom>
          <a:solidFill>
            <a:srgbClr val="1E9657"/>
          </a:solidFill>
          <a:ln w="9525" cap="flat" cmpd="sng" algn="ctr">
            <a:solidFill>
              <a:srgbClr val="FFFFFF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0" tIns="68580" rIns="0" bIns="40500" anchor="ctr"/>
          <a:lstStyle/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Chair update report &amp; </a:t>
            </a:r>
            <a:r>
              <a:rPr lang="en-US" sz="800" b="1" kern="0" dirty="0" err="1">
                <a:solidFill>
                  <a:srgbClr val="FFFFFF"/>
                </a:solidFill>
                <a:latin typeface="+mj-ea"/>
                <a:ea typeface="+mj-ea"/>
                <a:cs typeface="+mn-cs"/>
              </a:rPr>
              <a:t>Tdoc</a:t>
            </a:r>
            <a:r>
              <a:rPr lang="en-US" sz="800" b="1" kern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 number 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  <a:p>
            <a:pPr marL="0" marR="0" lvl="0" indent="0" algn="ctr" defTabSz="514299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1" kern="0" noProof="0" dirty="0">
                <a:solidFill>
                  <a:srgbClr val="FFFFFF"/>
                </a:solidFill>
                <a:latin typeface="+mj-ea"/>
                <a:ea typeface="+mj-ea"/>
                <a:cs typeface="+mn-cs"/>
              </a:rPr>
              <a:t>4</a:t>
            </a:r>
            <a: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:00</a:t>
            </a:r>
            <a:r>
              <a:rPr kumimoji="0" lang="en-US" sz="800" b="1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  <a:cs typeface="+mn-cs"/>
              </a:rPr>
              <a:t> UTC on Sat</a:t>
            </a:r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ea"/>
              <a:ea typeface="+mj-ea"/>
              <a:cs typeface="+mn-cs"/>
            </a:endParaRPr>
          </a:p>
        </p:txBody>
      </p:sp>
      <p:sp>
        <p:nvSpPr>
          <p:cNvPr id="98" name="圆角矩形标注 97"/>
          <p:cNvSpPr/>
          <p:nvPr/>
        </p:nvSpPr>
        <p:spPr bwMode="auto">
          <a:xfrm>
            <a:off x="6304168" y="4973129"/>
            <a:ext cx="1460271" cy="360717"/>
          </a:xfrm>
          <a:prstGeom prst="wedgeRoundRectCallout">
            <a:avLst>
              <a:gd name="adj1" fmla="val 46928"/>
              <a:gd name="adj2" fmla="val 77829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zh-CN" sz="800" b="1" dirty="0">
                <a:latin typeface="+mj-ea"/>
              </a:rPr>
              <a:t>Strict deadline for new </a:t>
            </a:r>
            <a:r>
              <a:rPr lang="en-US" altLang="zh-CN" sz="800" b="1" dirty="0" err="1">
                <a:latin typeface="+mj-ea"/>
              </a:rPr>
              <a:t>tdoc</a:t>
            </a:r>
            <a:r>
              <a:rPr lang="en-US" altLang="zh-CN" sz="800" b="1" dirty="0">
                <a:latin typeface="+mj-ea"/>
              </a:rPr>
              <a:t> number request</a:t>
            </a:r>
            <a:endParaRPr lang="zh-CN" altLang="en-US" sz="800" b="1" dirty="0">
              <a:latin typeface="+mj-ea"/>
            </a:endParaRPr>
          </a:p>
        </p:txBody>
      </p:sp>
      <p:sp>
        <p:nvSpPr>
          <p:cNvPr id="146" name="文本框 145"/>
          <p:cNvSpPr txBox="1"/>
          <p:nvPr/>
        </p:nvSpPr>
        <p:spPr>
          <a:xfrm>
            <a:off x="4477998" y="4795895"/>
            <a:ext cx="907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Companies need provide comments as early as possible</a:t>
            </a:r>
            <a:endParaRPr lang="zh-CN" altLang="en-US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97464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5C68143-B530-4487-9EA7-5BCC5970B48F}">
  <ds:schemaRefs>
    <ds:schemaRef ds:uri="a915fe38-2618-47b6-8303-829fb71466d5"/>
    <ds:schemaRef ds:uri="23d77754-4ccc-4c57-9291-cab09e81894a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348928</TotalTime>
  <Words>715</Words>
  <Application>Microsoft Office PowerPoint</Application>
  <PresentationFormat>Widescreen</PresentationFormat>
  <Paragraphs>176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Microsoft YaHei</vt:lpstr>
      <vt:lpstr>Microsoft YaHei</vt:lpstr>
      <vt:lpstr>Arial</vt:lpstr>
      <vt:lpstr>Arial Black</vt:lpstr>
      <vt:lpstr>Calibri</vt:lpstr>
      <vt:lpstr>Times New Roman</vt:lpstr>
      <vt:lpstr>Wingdings</vt:lpstr>
      <vt:lpstr>3gpp</vt:lpstr>
      <vt:lpstr>RAN4#104-bis-e RRM session GTW schedule </vt:lpstr>
      <vt:lpstr>Email discussion procedures/timelines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Zhang, Meng</cp:lastModifiedBy>
  <cp:revision>1113</cp:revision>
  <cp:lastPrinted>2016-09-15T08:31:35Z</cp:lastPrinted>
  <dcterms:created xsi:type="dcterms:W3CDTF">2009-11-27T05:15:11Z</dcterms:created>
  <dcterms:modified xsi:type="dcterms:W3CDTF">2022-10-08T08:07:10Z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TitusGUID">
    <vt:lpwstr>6f9c0495-a83c-462b-8664-67016d5bf2d5</vt:lpwstr>
  </property>
  <property fmtid="{D5CDD505-2E9C-101B-9397-08002B2CF9AE}" pid="4" name="CTP_TimeStamp">
    <vt:lpwstr>2020-06-04 10:01:06Z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0x010100F2552158F8185D44A8848B98AEA319AF</vt:lpwstr>
  </property>
  <property fmtid="{D5CDD505-2E9C-101B-9397-08002B2CF9AE}" pid="10" name="_2015_ms_pID_725343">
    <vt:lpwstr>(3)stIYJJXaY+ux3Xq1o1j7a0MBAzwzhBNYEx9d1Meq3qLJI5huHq+A3ypHDAYaRk0HV3/GMhSK
hUyJkhqTmQr/PPlbVcl8MdQpwXFHxmwVCLZ5s4aHu3mdSeAOd4a56eygGgqX90Pomn+tNdf2
ryXi4GXQRv5b2nlmm04koND2TyCj2hdoodZNMjovvKpCi9FkDW8KUhPPYW466n6HOw64/hHg
a14CLy2O3c0pk76HAs</vt:lpwstr>
  </property>
  <property fmtid="{D5CDD505-2E9C-101B-9397-08002B2CF9AE}" pid="11" name="_2015_ms_pID_7253431">
    <vt:lpwstr>WOCgQYi2TGCHseJREH54vILHGLPHUtt+uCKDaNjlNexpjhP++qYacS
mTPDNrc1HqI9kHOFscOmBZtZIFfGMvAdHhQi7GqZU6NRNjvw5c+f4ptcr/Nr5rFPTkw1ZyR3
M/Ips9JYMlN6b/5M/4idXTqkG9V/Nt4pBrsOw1WMjz2xGChaVmGLiS5ClmC7rzmqtvKc1+4w
ESvoRAr9tBWim4tTtEmyY7gF0JS6YbXXWF10</vt:lpwstr>
  </property>
  <property fmtid="{D5CDD505-2E9C-101B-9397-08002B2CF9AE}" pid="12" name="_2015_ms_pID_7253432">
    <vt:lpwstr>dQ==</vt:lpwstr>
  </property>
  <property fmtid="{D5CDD505-2E9C-101B-9397-08002B2CF9AE}" pid="13" name="_readonly">
    <vt:lpwstr/>
  </property>
  <property fmtid="{D5CDD505-2E9C-101B-9397-08002B2CF9AE}" pid="14" name="_change">
    <vt:lpwstr/>
  </property>
  <property fmtid="{D5CDD505-2E9C-101B-9397-08002B2CF9AE}" pid="15" name="_full-control">
    <vt:lpwstr/>
  </property>
  <property fmtid="{D5CDD505-2E9C-101B-9397-08002B2CF9AE}" pid="16" name="sflag">
    <vt:lpwstr>1664943054</vt:lpwstr>
  </property>
</Properties>
</file>