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8"/>
  </p:notesMasterIdLst>
  <p:handoutMasterIdLst>
    <p:handoutMasterId r:id="rId9"/>
  </p:handoutMasterIdLst>
  <p:sldIdLst>
    <p:sldId id="988" r:id="rId5"/>
    <p:sldId id="991" r:id="rId6"/>
    <p:sldId id="992" r:id="rId7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AF2F"/>
    <a:srgbClr val="FF3300"/>
    <a:srgbClr val="0000FF"/>
    <a:srgbClr val="CC00CC"/>
    <a:srgbClr val="FFCC00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EA3096-1F1D-461D-ACEB-84C3340AE11B}" v="1" dt="2021-08-01T13:08:49.4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36" autoAdjust="0"/>
    <p:restoredTop sz="96081" autoAdjust="0"/>
  </p:normalViewPr>
  <p:slideViewPr>
    <p:cSldViewPr snapToGrid="0">
      <p:cViewPr varScale="1">
        <p:scale>
          <a:sx n="112" d="100"/>
          <a:sy n="112" d="100"/>
        </p:scale>
        <p:origin x="750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2EEA3096-1F1D-461D-ACEB-84C3340AE11B}"/>
    <pc:docChg chg="undo custSel modSld">
      <pc:chgData name="Chervyakov, Andrey" userId="dbdfc4e7-c505-4785-a117-c03dfe609c52" providerId="ADAL" clId="{2EEA3096-1F1D-461D-ACEB-84C3340AE11B}" dt="2021-08-01T13:34:33.887" v="226" actId="1592"/>
      <pc:docMkLst>
        <pc:docMk/>
      </pc:docMkLst>
      <pc:sldChg chg="modSp mod addCm delCm modCm">
        <pc:chgData name="Chervyakov, Andrey" userId="dbdfc4e7-c505-4785-a117-c03dfe609c52" providerId="ADAL" clId="{2EEA3096-1F1D-461D-ACEB-84C3340AE11B}" dt="2021-08-01T13:34:33.887" v="226" actId="1592"/>
        <pc:sldMkLst>
          <pc:docMk/>
          <pc:sldMk cId="2261567071" sldId="928"/>
        </pc:sldMkLst>
        <pc:spChg chg="mod">
          <ac:chgData name="Chervyakov, Andrey" userId="dbdfc4e7-c505-4785-a117-c03dfe609c52" providerId="ADAL" clId="{2EEA3096-1F1D-461D-ACEB-84C3340AE11B}" dt="2021-08-01T13:34:27.529" v="225" actId="20577"/>
          <ac:spMkLst>
            <pc:docMk/>
            <pc:sldMk cId="2261567071" sldId="928"/>
            <ac:spMk id="3" creationId="{B1BE6906-4FA3-42DA-8E86-BA4DD12F41A6}"/>
          </ac:spMkLst>
        </pc:spChg>
      </pc:sldChg>
      <pc:sldChg chg="modSp mod addCm delCm">
        <pc:chgData name="Chervyakov, Andrey" userId="dbdfc4e7-c505-4785-a117-c03dfe609c52" providerId="ADAL" clId="{2EEA3096-1F1D-461D-ACEB-84C3340AE11B}" dt="2021-08-01T13:21:43.609" v="217" actId="948"/>
        <pc:sldMkLst>
          <pc:docMk/>
          <pc:sldMk cId="3082891650" sldId="970"/>
        </pc:sldMkLst>
        <pc:spChg chg="mod">
          <ac:chgData name="Chervyakov, Andrey" userId="dbdfc4e7-c505-4785-a117-c03dfe609c52" providerId="ADAL" clId="{2EEA3096-1F1D-461D-ACEB-84C3340AE11B}" dt="2021-08-01T13:21:43.609" v="217" actId="948"/>
          <ac:spMkLst>
            <pc:docMk/>
            <pc:sldMk cId="3082891650" sldId="970"/>
            <ac:spMk id="3" creationId="{B1BE6906-4FA3-42DA-8E86-BA4DD12F41A6}"/>
          </ac:spMkLst>
        </pc:spChg>
      </pc:sldChg>
      <pc:sldChg chg="modSp mod">
        <pc:chgData name="Chervyakov, Andrey" userId="dbdfc4e7-c505-4785-a117-c03dfe609c52" providerId="ADAL" clId="{2EEA3096-1F1D-461D-ACEB-84C3340AE11B}" dt="2021-08-01T13:22:13.589" v="219" actId="108"/>
        <pc:sldMkLst>
          <pc:docMk/>
          <pc:sldMk cId="4244984083" sldId="972"/>
        </pc:sldMkLst>
        <pc:spChg chg="mod">
          <ac:chgData name="Chervyakov, Andrey" userId="dbdfc4e7-c505-4785-a117-c03dfe609c52" providerId="ADAL" clId="{2EEA3096-1F1D-461D-ACEB-84C3340AE11B}" dt="2021-08-01T13:22:13.589" v="219" actId="108"/>
          <ac:spMkLst>
            <pc:docMk/>
            <pc:sldMk cId="4244984083" sldId="972"/>
            <ac:spMk id="197" creationId="{B6CDA6FF-6740-49E7-B14C-1831ED62E0F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[104-e][109] </a:t>
            </a:r>
            <a:r>
              <a:rPr lang="en-US" dirty="0" err="1" smtClean="0"/>
              <a:t>NRSL_enh_maintenance</a:t>
            </a:r>
            <a:r>
              <a:rPr lang="en-US" dirty="0" smtClean="0"/>
              <a:t>		60min</a:t>
            </a:r>
          </a:p>
          <a:p>
            <a:r>
              <a:rPr lang="en-US" dirty="0" smtClean="0"/>
              <a:t>[104-e][104] NR_6 </a:t>
            </a:r>
            <a:r>
              <a:rPr lang="en-US" dirty="0" err="1" smtClean="0"/>
              <a:t>GHz_licensed</a:t>
            </a:r>
            <a:r>
              <a:rPr lang="en-US" dirty="0" smtClean="0"/>
              <a:t>		20min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1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739247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tohru.3gpp.org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 smtClean="0"/>
              <a:t>RAN4#10</a:t>
            </a:r>
            <a:r>
              <a:rPr lang="en-US" altLang="zh-CN" b="1" dirty="0" smtClean="0"/>
              <a:t>4-bis</a:t>
            </a:r>
            <a:r>
              <a:rPr lang="en-US" b="1" dirty="0" smtClean="0"/>
              <a:t>-e </a:t>
            </a:r>
            <a:r>
              <a:rPr lang="en-US" altLang="zh-CN" b="1" dirty="0"/>
              <a:t>Main</a:t>
            </a:r>
            <a:r>
              <a:rPr lang="en-US" b="1" dirty="0" smtClean="0"/>
              <a:t> </a:t>
            </a:r>
            <a:r>
              <a:rPr lang="en-US" b="1" dirty="0"/>
              <a:t>session GTW schedule </a:t>
            </a:r>
            <a:endParaRPr lang="ru-RU" dirty="0"/>
          </a:p>
        </p:txBody>
      </p:sp>
      <p:graphicFrame>
        <p:nvGraphicFramePr>
          <p:cNvPr id="5" name="表格 5">
            <a:extLst>
              <a:ext uri="{FF2B5EF4-FFF2-40B4-BE49-F238E27FC236}">
                <a16:creationId xmlns="" xmlns:a16="http://schemas.microsoft.com/office/drawing/2014/main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0702577"/>
              </p:ext>
            </p:extLst>
          </p:nvPr>
        </p:nvGraphicFramePr>
        <p:xfrm>
          <a:off x="459897" y="1102565"/>
          <a:ext cx="11118623" cy="30606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1723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10315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9823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10128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+mj-ea"/>
                          <a:ea typeface="+mj-ea"/>
                        </a:rPr>
                        <a:t>Week 1 </a:t>
                      </a:r>
                      <a:endParaRPr lang="zh-CN" sz="1000" b="1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6971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dirty="0">
                          <a:effectLst/>
                          <a:latin typeface="+mj-ea"/>
                          <a:ea typeface="+mj-ea"/>
                        </a:rPr>
                        <a:t>Meeting</a:t>
                      </a:r>
                      <a:r>
                        <a:rPr lang="en-US" altLang="zh-CN" sz="1000" b="1" baseline="0" dirty="0">
                          <a:effectLst/>
                          <a:latin typeface="+mj-ea"/>
                          <a:ea typeface="+mj-ea"/>
                        </a:rPr>
                        <a:t> day</a:t>
                      </a:r>
                      <a:endParaRPr lang="zh-CN" sz="1000" b="1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20016">
                <a:tc rowSpan="4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1" kern="1200" baseline="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October 11 / Tuesday 3:00-6:00 UTC</a:t>
                      </a:r>
                      <a:endParaRPr lang="zh-CN" altLang="en-US" sz="1000" b="1" kern="1200" dirty="0">
                        <a:solidFill>
                          <a:srgbClr val="72AF2F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[104-bis-e][125] FS_NR_700800900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="" xmlns:a16="http://schemas.microsoft.com/office/drawing/2014/main" val="787127252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[104-bis-e][126] </a:t>
                      </a:r>
                      <a:r>
                        <a:rPr lang="en-US" altLang="zh-CN" sz="1000" dirty="0" err="1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FS_SimBC</a:t>
                      </a:r>
                      <a:endParaRPr lang="en-US" altLang="zh-CN" sz="1000" dirty="0" smtClean="0">
                        <a:solidFill>
                          <a:srgbClr val="72AF2F"/>
                        </a:solidFill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45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175638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[104-bis-e][138] </a:t>
                      </a:r>
                      <a:r>
                        <a:rPr lang="en-US" altLang="zh-CN" sz="1000" dirty="0" err="1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FS_NR_pos_UERF</a:t>
                      </a:r>
                      <a:endParaRPr lang="en-US" altLang="zh-CN" sz="1000" dirty="0" smtClean="0">
                        <a:solidFill>
                          <a:srgbClr val="72AF2F"/>
                        </a:solidFill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175638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[104-bis-e][102] NR_ext_to_71GHz</a:t>
                      </a:r>
                      <a:endParaRPr lang="en-US" sz="10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000" baseline="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15 min</a:t>
                      </a:r>
                      <a:endParaRPr lang="en-US" sz="1000" dirty="0">
                        <a:solidFill>
                          <a:srgbClr val="72AF2F"/>
                        </a:solidFill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</a:tr>
              <a:tr h="175638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kern="120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October 12 / Wednesday 3:00-6:00 UTC</a:t>
                      </a:r>
                      <a:endParaRPr lang="zh-CN" altLang="en-US" sz="1000" b="1" kern="1200" dirty="0">
                        <a:solidFill>
                          <a:srgbClr val="72AF2F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[104-bis-e][123] </a:t>
                      </a:r>
                      <a:r>
                        <a:rPr lang="en-US" altLang="zh-CN" sz="1000" kern="1200" dirty="0" err="1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LTE_terr_bcast_bands_UERF</a:t>
                      </a:r>
                      <a:r>
                        <a:rPr lang="en-US" altLang="zh-CN" sz="10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endParaRPr lang="en-US" altLang="zh-CN" sz="1000" dirty="0" smtClean="0">
                        <a:solidFill>
                          <a:srgbClr val="72AF2F"/>
                        </a:solidFill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45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[104-bis-e][135] NR_HST_FR2_enh_UERF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45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="" xmlns:a16="http://schemas.microsoft.com/office/drawing/2014/main" val="3924680622"/>
                  </a:ext>
                </a:extLst>
              </a:tr>
              <a:tr h="172673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[104-bis-e][139] </a:t>
                      </a:r>
                      <a:r>
                        <a:rPr lang="en-US" altLang="zh-CN" sz="1000" dirty="0" err="1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NR_MC_enh_UERF</a:t>
                      </a:r>
                      <a:endParaRPr lang="en-US" altLang="zh-CN" sz="1000" dirty="0" smtClean="0">
                        <a:solidFill>
                          <a:srgbClr val="72AF2F"/>
                        </a:solidFill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[104-bis-e][103] </a:t>
                      </a:r>
                      <a:r>
                        <a:rPr lang="en-US" altLang="zh-CN" sz="1000" kern="1200" dirty="0" err="1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NR_cov_enh_maintenance</a:t>
                      </a:r>
                      <a:endParaRPr lang="en-US" altLang="zh-CN" sz="1000" kern="1200" dirty="0" smtClean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/>
                      <a:r>
                        <a:rPr lang="en-US" sz="1000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30 min</a:t>
                      </a:r>
                      <a:endParaRPr lang="en-US" sz="1000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/>
                </a:tc>
              </a:tr>
              <a:tr h="120016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kern="120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October</a:t>
                      </a:r>
                      <a:r>
                        <a:rPr lang="en-US" altLang="zh-CN" sz="1000" b="1" kern="1200" baseline="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13</a:t>
                      </a:r>
                      <a:r>
                        <a:rPr lang="en-US" altLang="zh-CN" sz="1000" b="1" kern="120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/ Thursday 3:00-6:00 UTC</a:t>
                      </a:r>
                      <a:endParaRPr lang="zh-CN" altLang="en-US" sz="1000" b="1" kern="1200" dirty="0">
                        <a:solidFill>
                          <a:srgbClr val="72AF2F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de-DE" altLang="zh-CN" sz="10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[104-bis-e][132] FR2_multiRx_UERF_part1</a:t>
                      </a:r>
                    </a:p>
                    <a:p>
                      <a:r>
                        <a:rPr lang="de-DE" altLang="zh-CN" sz="10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[104-bis-e][133] FR2_multiRx_UERF_part2</a:t>
                      </a:r>
                      <a:endParaRPr lang="en-US" altLang="zh-CN" sz="10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baseline="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160197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[104-bis-e][130] FR2_enh_req_Ph3_part1</a:t>
                      </a:r>
                    </a:p>
                    <a:p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[104-bis-e][131] FR2_enh_req_Ph3_part2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="" xmlns:a16="http://schemas.microsoft.com/office/drawing/2014/main" val="2190889863"/>
                  </a:ext>
                </a:extLst>
              </a:tr>
              <a:tr h="160197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baseline="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</a:rPr>
                        <a:t>October 14 / Friday 3:00-6:00 UTC</a:t>
                      </a:r>
                      <a:endParaRPr lang="zh-CN" sz="1000" b="1" dirty="0">
                        <a:solidFill>
                          <a:srgbClr val="72AF2F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[104-bis-e][127] FR1_enh2_part1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[104-bis-e][128] FR1_enh2_part2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[104-bis-e][129] FR1_enh2_part3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160197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r>
                        <a:rPr lang="en-US" altLang="zh-CN" sz="10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[104-bis-e][141] NR_cov_enh2_part1</a:t>
                      </a:r>
                    </a:p>
                    <a:p>
                      <a:r>
                        <a:rPr lang="en-US" altLang="zh-CN" sz="10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[104-bis-e][142] NR_cov_enh2_part2</a:t>
                      </a:r>
                      <a:endParaRPr lang="en-US" altLang="zh-CN" sz="10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</a:tbl>
          </a:graphicData>
        </a:graphic>
      </p:graphicFrame>
      <p:graphicFrame>
        <p:nvGraphicFramePr>
          <p:cNvPr id="7" name="表格 6">
            <a:extLst>
              <a:ext uri="{FF2B5EF4-FFF2-40B4-BE49-F238E27FC236}">
                <a16:creationId xmlns="" xmlns:a16="http://schemas.microsoft.com/office/drawing/2014/main" id="{7714BDAF-DD75-44A2-A6D2-EA55E72509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9970466"/>
              </p:ext>
            </p:extLst>
          </p:nvPr>
        </p:nvGraphicFramePr>
        <p:xfrm>
          <a:off x="459897" y="4228268"/>
          <a:ext cx="11118624" cy="2286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2684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07417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1760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28577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+mj-ea"/>
                          <a:ea typeface="+mj-ea"/>
                        </a:rPr>
                        <a:t>Week 2</a:t>
                      </a:r>
                      <a:endParaRPr lang="zh-CN" sz="1000" b="1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3093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Meeting</a:t>
                      </a:r>
                      <a:r>
                        <a:rPr lang="en-US" altLang="zh-CN" sz="1000" b="1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day</a:t>
                      </a:r>
                      <a:endParaRPr lang="zh-CN" sz="1000" b="1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5155733"/>
                  </a:ext>
                </a:extLst>
              </a:tr>
              <a:tr h="0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kern="120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October</a:t>
                      </a:r>
                      <a:r>
                        <a:rPr lang="en-US" altLang="zh-CN" sz="1000" b="1" kern="1200" baseline="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17 </a:t>
                      </a:r>
                      <a:r>
                        <a:rPr lang="en-US" altLang="zh-CN" sz="1000" b="1" kern="120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/ Monday 13:00-16:00 UTC</a:t>
                      </a:r>
                      <a:endParaRPr lang="zh-CN" altLang="en-US" sz="1000" b="1" kern="1200" dirty="0">
                        <a:solidFill>
                          <a:srgbClr val="72AF2F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10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[104-bis-e][136] NR_ATG_UERF_part1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10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[104-bis-e][137] NR_ATG_UERF_part2</a:t>
                      </a:r>
                      <a:endParaRPr lang="en-US" sz="10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45 min</a:t>
                      </a:r>
                      <a:endParaRPr lang="en-US" sz="1000" dirty="0">
                        <a:solidFill>
                          <a:srgbClr val="72AF2F"/>
                        </a:solidFill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[104-bis-e][140] </a:t>
                      </a:r>
                      <a:r>
                        <a:rPr lang="en-US" sz="1000" dirty="0" err="1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NR_NTN_enh_UERF</a:t>
                      </a:r>
                      <a:endParaRPr lang="en-US" sz="10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30 min</a:t>
                      </a:r>
                      <a:endParaRPr lang="en-US" sz="1000" dirty="0">
                        <a:solidFill>
                          <a:srgbClr val="72AF2F"/>
                        </a:solidFill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[104-bis-e][143] </a:t>
                      </a:r>
                      <a:r>
                        <a:rPr lang="en-US" sz="1000" dirty="0" err="1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LTE_NBeMTC_NTN_UERF</a:t>
                      </a:r>
                      <a:endParaRPr lang="en-US" sz="10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60 min</a:t>
                      </a:r>
                      <a:endParaRPr lang="en-US" sz="1000" dirty="0">
                        <a:solidFill>
                          <a:srgbClr val="72AF2F"/>
                        </a:solidFill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[104-bis-e][134] </a:t>
                      </a:r>
                      <a:r>
                        <a:rPr lang="en-US" altLang="zh-CN" sz="1000" kern="1200" dirty="0" err="1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NonCol_intraB</a:t>
                      </a:r>
                      <a:r>
                        <a:rPr lang="en-US" altLang="zh-CN" sz="10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 </a:t>
                      </a:r>
                      <a:endParaRPr lang="en-US" altLang="zh-CN" sz="10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45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kern="120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October</a:t>
                      </a:r>
                      <a:r>
                        <a:rPr lang="en-US" altLang="zh-CN" sz="1000" b="1" kern="1200" baseline="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18</a:t>
                      </a:r>
                      <a:r>
                        <a:rPr lang="en-US" altLang="zh-CN" sz="1000" b="1" kern="120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/ Tuesday 13:00-16:00 UTC</a:t>
                      </a:r>
                      <a:endParaRPr lang="zh-CN" altLang="en-US" sz="1000" b="1" kern="1200" dirty="0">
                        <a:solidFill>
                          <a:srgbClr val="72AF2F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altLang="zh-CN" sz="10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[104-bis-e][118] NR_600MHz_APT_part1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altLang="zh-CN" sz="10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[104-bis-e][119] NR_600MHz_APT_part2</a:t>
                      </a:r>
                      <a:endParaRPr lang="en-US" altLang="zh-CN" sz="10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45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[104-bis-e][120] </a:t>
                      </a:r>
                      <a:r>
                        <a:rPr lang="en-US" altLang="zh-CN" sz="1000" dirty="0" err="1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NR_unlic_enh</a:t>
                      </a:r>
                      <a:endParaRPr lang="en-US" altLang="zh-CN" sz="10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45 min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[104-bis-e][124] </a:t>
                      </a:r>
                      <a:r>
                        <a:rPr lang="en-US" altLang="zh-CN" sz="1000" kern="1200" dirty="0" err="1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FS_NR_eff_BW_util</a:t>
                      </a:r>
                      <a:endParaRPr lang="en-US" altLang="zh-CN" sz="10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45 min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[104-bis-e][145] RAN_task_UERF_part1</a:t>
                      </a:r>
                    </a:p>
                    <a:p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[104-bis-e][146] RAN_task_UERF_part2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45 mim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October 19 / Wednesday 13:00-16:00 UTC</a:t>
                      </a: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Return to</a:t>
                      </a:r>
                    </a:p>
                    <a:p>
                      <a:r>
                        <a:rPr lang="en-US" altLang="zh-CN" sz="1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[146], </a:t>
                      </a:r>
                      <a:r>
                        <a:rPr lang="en-US" altLang="zh-CN" sz="1000" strike="sngStrike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[102], </a:t>
                      </a:r>
                      <a:r>
                        <a:rPr lang="en-US" altLang="zh-CN" sz="1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[103], [123], </a:t>
                      </a:r>
                      <a:r>
                        <a:rPr lang="en-US" altLang="zh-CN" sz="1000" strike="sngStrike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[126], </a:t>
                      </a:r>
                      <a:r>
                        <a:rPr lang="en-US" altLang="zh-CN" sz="1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[127],</a:t>
                      </a:r>
                      <a:r>
                        <a:rPr lang="en-US" altLang="zh-CN" sz="10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[132], [138], [143], [144]</a:t>
                      </a:r>
                      <a:endParaRPr lang="en-US" altLang="zh-CN" sz="10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180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02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668007" y="2091595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252153" y="4800512"/>
            <a:ext cx="786133" cy="587309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round final formal </a:t>
            </a:r>
            <a:r>
              <a:rPr lang="en-US" sz="800" b="1" kern="0" dirty="0" err="1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  <a:endParaRPr lang="en-US" sz="800" b="1" kern="0" dirty="0">
              <a:solidFill>
                <a:schemeClr val="bg1"/>
              </a:solidFill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4" name="矩形 83"/>
          <p:cNvSpPr/>
          <p:nvPr/>
        </p:nvSpPr>
        <p:spPr bwMode="auto">
          <a:xfrm flipV="1">
            <a:off x="10188019" y="2034559"/>
            <a:ext cx="914400" cy="24512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Email discussion </a:t>
            </a:r>
            <a:r>
              <a:rPr lang="en-US" altLang="zh-CN" b="1" dirty="0" smtClean="0"/>
              <a:t>procedures/timelines</a:t>
            </a:r>
            <a:endParaRPr lang="ru-RU" dirty="0"/>
          </a:p>
        </p:txBody>
      </p:sp>
      <p:sp>
        <p:nvSpPr>
          <p:cNvPr id="9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1810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9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665829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1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613551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3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3561273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4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450899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545671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6404439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352161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8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8299883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9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924760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0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019532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1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114304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12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18721" y="20076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630829" y="1997632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4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586535" y="200475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5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533696" y="20118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6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9405" y="209241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7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436564" y="200046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9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330875" y="200616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0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278036" y="200473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1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225195" y="201185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172356" y="2001882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3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119515" y="200900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4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8126" y="199902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5" name="直接连接符 124"/>
          <p:cNvCxnSpPr/>
          <p:nvPr/>
        </p:nvCxnSpPr>
        <p:spPr bwMode="auto">
          <a:xfrm>
            <a:off x="210735" y="2020751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6" name="直接连接符 125"/>
          <p:cNvCxnSpPr/>
          <p:nvPr/>
        </p:nvCxnSpPr>
        <p:spPr bwMode="auto">
          <a:xfrm>
            <a:off x="227827" y="5681192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7" name="直接连接符 126"/>
          <p:cNvCxnSpPr/>
          <p:nvPr/>
        </p:nvCxnSpPr>
        <p:spPr bwMode="auto">
          <a:xfrm>
            <a:off x="227826" y="3816995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8" name="直接连接符 127"/>
          <p:cNvCxnSpPr/>
          <p:nvPr/>
        </p:nvCxnSpPr>
        <p:spPr bwMode="auto">
          <a:xfrm>
            <a:off x="227826" y="4721425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9" name="直接连接符 128"/>
          <p:cNvCxnSpPr/>
          <p:nvPr/>
        </p:nvCxnSpPr>
        <p:spPr bwMode="auto">
          <a:xfrm>
            <a:off x="217853" y="2916836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30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718107" y="1338914"/>
            <a:ext cx="2796313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Pre-meeting</a:t>
            </a:r>
          </a:p>
        </p:txBody>
      </p:sp>
      <p:sp>
        <p:nvSpPr>
          <p:cNvPr id="131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3570371" y="1338914"/>
            <a:ext cx="3726870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GB" sz="800" kern="0" baseline="3000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st</a:t>
            </a: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Oct</a:t>
            </a: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10~13)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2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9248470" y="1338914"/>
            <a:ext cx="2794575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(Oct 14~19)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3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8300750" y="1338914"/>
            <a:ext cx="900000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4" name="文本框 133"/>
          <p:cNvSpPr txBox="1"/>
          <p:nvPr/>
        </p:nvSpPr>
        <p:spPr>
          <a:xfrm>
            <a:off x="19516" y="179457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00:00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5" name="文本框 134"/>
          <p:cNvSpPr txBox="1"/>
          <p:nvPr/>
        </p:nvSpPr>
        <p:spPr>
          <a:xfrm>
            <a:off x="19516" y="274173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08:00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6" name="文本框 135"/>
          <p:cNvSpPr txBox="1"/>
          <p:nvPr/>
        </p:nvSpPr>
        <p:spPr>
          <a:xfrm>
            <a:off x="19516" y="360343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12:00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7" name="文本框 136"/>
          <p:cNvSpPr txBox="1"/>
          <p:nvPr/>
        </p:nvSpPr>
        <p:spPr>
          <a:xfrm>
            <a:off x="19516" y="4490775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16:00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8" name="文本框 137"/>
          <p:cNvSpPr txBox="1"/>
          <p:nvPr/>
        </p:nvSpPr>
        <p:spPr>
          <a:xfrm>
            <a:off x="19516" y="546357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24:00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48196" y="5800534"/>
            <a:ext cx="784800" cy="5976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Time</a:t>
            </a:r>
            <a:r>
              <a:rPr lang="en-US" altLang="zh-CN" sz="800" b="1" kern="0" noProof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line for moderator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688138" y="5800534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Deadline for comments and </a:t>
            </a:r>
            <a:r>
              <a:rPr lang="en-US" sz="800" b="1" kern="0" dirty="0" err="1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631551" y="5800534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session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(main,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RRM, BS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)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6" name="TextBox 1">
            <a:extLst>
              <a:ext uri="{FF2B5EF4-FFF2-40B4-BE49-F238E27FC236}">
                <a16:creationId xmlns:a16="http://schemas.microsoft.com/office/drawing/2014/main" xmlns="" id="{E151FB97-9B3A-4312-805C-6B499B697A34}"/>
              </a:ext>
            </a:extLst>
          </p:cNvPr>
          <p:cNvSpPr txBox="1"/>
          <p:nvPr/>
        </p:nvSpPr>
        <p:spPr>
          <a:xfrm>
            <a:off x="6746721" y="6358580"/>
            <a:ext cx="44609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1: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Comments and </a:t>
            </a:r>
            <a:r>
              <a:rPr lang="en-US" sz="800" b="1" dirty="0" err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after the deadlines will not be considered</a:t>
            </a:r>
            <a:endParaRPr kumimoji="0" lang="en-US" sz="800" b="1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800" b="1" noProof="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en-US" sz="8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WIs Email discussion procedures/timelines are not included. </a:t>
            </a:r>
            <a:endParaRPr lang="en-US" sz="8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800" b="1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5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7344961" y="1338309"/>
            <a:ext cx="917095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Oct 14~19</a:t>
            </a:r>
            <a:r>
              <a:rPr lang="en-GB" sz="800" kern="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621333" y="2286545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672817" y="4800512"/>
            <a:ext cx="784800" cy="5976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October 9</a:t>
            </a:r>
            <a:r>
              <a:rPr lang="en-US" sz="800" b="1" kern="0" baseline="3000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th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17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621333" y="2934779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561247" y="2286545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:00-6:00 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467479" y="5563082"/>
            <a:ext cx="784800" cy="5976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461185" y="2934779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467479" y="2286545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8" name="文本框 77"/>
          <p:cNvSpPr txBox="1"/>
          <p:nvPr/>
        </p:nvSpPr>
        <p:spPr>
          <a:xfrm>
            <a:off x="7303671" y="3066095"/>
            <a:ext cx="10017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407558" y="2286545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322375" y="3909772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512600" y="2286545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346749" y="2085457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252819" y="5432905"/>
            <a:ext cx="784800" cy="92241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252819" y="2934779"/>
            <a:ext cx="784800" cy="5976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08:00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187237" y="2934779"/>
            <a:ext cx="784800" cy="5976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252819" y="3909772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187237" y="4800512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圆角矩形标注 99"/>
          <p:cNvSpPr/>
          <p:nvPr/>
        </p:nvSpPr>
        <p:spPr bwMode="auto">
          <a:xfrm>
            <a:off x="850279" y="2131443"/>
            <a:ext cx="1656605" cy="721680"/>
          </a:xfrm>
          <a:prstGeom prst="wedgeRoundRectCallout">
            <a:avLst>
              <a:gd name="adj1" fmla="val 111383"/>
              <a:gd name="adj2" fmla="val -4814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dirty="0" smtClean="0">
                <a:latin typeface="+mj-ea"/>
                <a:ea typeface="+mj-ea"/>
              </a:rPr>
              <a:t>Companies need feed back if </a:t>
            </a:r>
            <a:r>
              <a:rPr lang="en-US" altLang="zh-CN" sz="800" dirty="0" err="1" smtClean="0">
                <a:latin typeface="+mj-ea"/>
                <a:ea typeface="+mj-ea"/>
              </a:rPr>
              <a:t>tdoc</a:t>
            </a:r>
            <a:r>
              <a:rPr lang="en-US" altLang="zh-CN" sz="800" dirty="0" smtClean="0">
                <a:latin typeface="+mj-ea"/>
                <a:ea typeface="+mj-ea"/>
              </a:rPr>
              <a:t> is submitted in wrong agenda or </a:t>
            </a:r>
            <a:r>
              <a:rPr lang="en-US" altLang="zh-CN" sz="800" dirty="0" err="1" smtClean="0">
                <a:latin typeface="+mj-ea"/>
                <a:ea typeface="+mj-ea"/>
              </a:rPr>
              <a:t>tdoc</a:t>
            </a:r>
            <a:r>
              <a:rPr lang="en-US" altLang="zh-CN" sz="800" dirty="0" smtClean="0">
                <a:latin typeface="+mj-ea"/>
                <a:ea typeface="+mj-ea"/>
              </a:rPr>
              <a:t> is missing from email summary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51" name="矩形 150"/>
          <p:cNvSpPr/>
          <p:nvPr/>
        </p:nvSpPr>
        <p:spPr>
          <a:xfrm>
            <a:off x="10221013" y="2059132"/>
            <a:ext cx="901179" cy="846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</a:t>
            </a:r>
            <a:r>
              <a:rPr lang="en-US" altLang="zh-CN" sz="7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window</a:t>
            </a:r>
          </a:p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(check if final </a:t>
            </a:r>
            <a:r>
              <a:rPr lang="en-US" altLang="zh-CN" sz="700" b="1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is agreeable)</a:t>
            </a:r>
          </a:p>
          <a:p>
            <a:pPr algn="ctr"/>
            <a:r>
              <a:rPr lang="en-US" altLang="zh-CN" sz="7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Mon </a:t>
            </a:r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19:00 ~ </a:t>
            </a:r>
            <a:r>
              <a:rPr lang="en-US" altLang="zh-CN" sz="7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Tue16:00 </a:t>
            </a:r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UTC </a:t>
            </a:r>
            <a:endParaRPr lang="zh-CN" altLang="en-US" sz="2000" b="1" dirty="0"/>
          </a:p>
        </p:txBody>
      </p:sp>
      <p:sp>
        <p:nvSpPr>
          <p:cNvPr id="88" name="圆角矩形标注 87"/>
          <p:cNvSpPr/>
          <p:nvPr/>
        </p:nvSpPr>
        <p:spPr bwMode="auto">
          <a:xfrm>
            <a:off x="850279" y="4324172"/>
            <a:ext cx="1656605" cy="1040473"/>
          </a:xfrm>
          <a:prstGeom prst="wedgeRoundRectCallout">
            <a:avLst>
              <a:gd name="adj1" fmla="val 59797"/>
              <a:gd name="adj2" fmla="val -2673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dirty="0" smtClean="0">
                <a:latin typeface="+mj-ea"/>
                <a:ea typeface="+mj-ea"/>
              </a:rPr>
              <a:t>Due to Holiday in China and other regions, the initial summary deadline is October 9</a:t>
            </a:r>
            <a:r>
              <a:rPr lang="en-US" altLang="zh-CN" sz="800" baseline="30000" dirty="0" smtClean="0">
                <a:latin typeface="+mj-ea"/>
                <a:ea typeface="+mj-ea"/>
              </a:rPr>
              <a:t>th</a:t>
            </a:r>
            <a:r>
              <a:rPr lang="en-US" altLang="zh-CN" sz="800" dirty="0" smtClean="0">
                <a:latin typeface="+mj-ea"/>
                <a:ea typeface="+mj-ea"/>
              </a:rPr>
              <a:t>. For moderators located in other regions, appreciate if you could provide it earlier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7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407558" y="2007604"/>
            <a:ext cx="784800" cy="386578"/>
          </a:xfrm>
          <a:prstGeom prst="roundRect">
            <a:avLst>
              <a:gd name="adj" fmla="val 28371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kicks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off 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no later than 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380868" y="200473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187237" y="3909772"/>
            <a:ext cx="784800" cy="5976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263436" y="4466432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39" name="圆角矩形标注 138"/>
          <p:cNvSpPr/>
          <p:nvPr/>
        </p:nvSpPr>
        <p:spPr bwMode="auto">
          <a:xfrm>
            <a:off x="9184512" y="2806888"/>
            <a:ext cx="978024" cy="1041766"/>
          </a:xfrm>
          <a:prstGeom prst="wedgeRoundRectCallout">
            <a:avLst>
              <a:gd name="adj1" fmla="val 60126"/>
              <a:gd name="adj2" fmla="val 115371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 smtClean="0">
                <a:latin typeface="+mj-ea"/>
              </a:rPr>
              <a:t>Please do not upload the formal </a:t>
            </a:r>
            <a:r>
              <a:rPr lang="en-US" altLang="zh-CN" sz="800" b="1" dirty="0" err="1" smtClean="0">
                <a:latin typeface="+mj-ea"/>
              </a:rPr>
              <a:t>tdocs</a:t>
            </a:r>
            <a:r>
              <a:rPr lang="en-US" altLang="zh-CN" sz="800" b="1" dirty="0" smtClean="0">
                <a:latin typeface="+mj-ea"/>
              </a:rPr>
              <a:t> before the end of checking window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41" name="矩形 140"/>
          <p:cNvSpPr/>
          <p:nvPr/>
        </p:nvSpPr>
        <p:spPr bwMode="auto">
          <a:xfrm flipV="1">
            <a:off x="9260451" y="5475975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14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321709" y="5293477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Update 2</a:t>
            </a:r>
            <a:r>
              <a:rPr lang="en-US" sz="800" b="1" kern="0" baseline="3000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draft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4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406225" y="5432905"/>
            <a:ext cx="786133" cy="925675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revisions (deadline for new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44" name="文本框 143"/>
          <p:cNvSpPr txBox="1"/>
          <p:nvPr/>
        </p:nvSpPr>
        <p:spPr>
          <a:xfrm>
            <a:off x="11089270" y="2167432"/>
            <a:ext cx="10017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Extended discussions for controversial topics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321709" y="480051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359933" y="2286545"/>
            <a:ext cx="784800" cy="5976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4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 on Sat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圆角矩形标注 97"/>
          <p:cNvSpPr/>
          <p:nvPr/>
        </p:nvSpPr>
        <p:spPr bwMode="auto">
          <a:xfrm>
            <a:off x="6304168" y="4973129"/>
            <a:ext cx="1460271" cy="360717"/>
          </a:xfrm>
          <a:prstGeom prst="wedgeRoundRectCallout">
            <a:avLst>
              <a:gd name="adj1" fmla="val 46928"/>
              <a:gd name="adj2" fmla="val 77829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 smtClean="0">
                <a:latin typeface="+mj-ea"/>
              </a:rPr>
              <a:t>Strict deadline for new </a:t>
            </a:r>
            <a:r>
              <a:rPr lang="en-US" altLang="zh-CN" sz="800" b="1" dirty="0" err="1" smtClean="0">
                <a:latin typeface="+mj-ea"/>
              </a:rPr>
              <a:t>tdoc</a:t>
            </a:r>
            <a:r>
              <a:rPr lang="en-US" altLang="zh-CN" sz="800" b="1" dirty="0" smtClean="0">
                <a:latin typeface="+mj-ea"/>
              </a:rPr>
              <a:t> number request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46" name="文本框 145"/>
          <p:cNvSpPr txBox="1"/>
          <p:nvPr/>
        </p:nvSpPr>
        <p:spPr>
          <a:xfrm>
            <a:off x="4477998" y="4795895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69746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2" y="1273321"/>
            <a:ext cx="6539922" cy="5095171"/>
          </a:xfrm>
        </p:spPr>
        <p:txBody>
          <a:bodyPr/>
          <a:lstStyle/>
          <a:p>
            <a:pPr marL="342882" lvl="1" indent="-342882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altLang="zh-CN" sz="1400" dirty="0"/>
              <a:t>TOHRU (Trace Online Hand Raising Utility) will be used for GTW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3GPP TOHRU will be used in this </a:t>
            </a:r>
            <a:r>
              <a:rPr lang="en-US" altLang="zh-CN" sz="1200" dirty="0" smtClean="0"/>
              <a:t>meeting</a:t>
            </a:r>
            <a:endParaRPr lang="en-US" altLang="zh-CN" sz="1200" dirty="0"/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Hyperlink: </a:t>
            </a:r>
            <a:r>
              <a:rPr lang="zh-CN" altLang="zh-CN" sz="1200" dirty="0"/>
              <a:t> </a:t>
            </a:r>
            <a:r>
              <a:rPr lang="en-GB" altLang="zh-CN" sz="1200" u="sng" dirty="0">
                <a:hlinkClick r:id="rId3"/>
              </a:rPr>
              <a:t>https://tohru.3gpp.org</a:t>
            </a:r>
            <a:r>
              <a:rPr lang="en-GB" altLang="zh-CN" sz="1200" u="sng" dirty="0" smtClean="0">
                <a:hlinkClick r:id="rId3"/>
              </a:rPr>
              <a:t>/</a:t>
            </a:r>
            <a:endParaRPr lang="en-GB" altLang="zh-CN" sz="1200" u="sng" dirty="0" smtClean="0"/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altLang="zh-CN" sz="1200" dirty="0"/>
              <a:t>Together with the invitation for the </a:t>
            </a:r>
            <a:r>
              <a:rPr lang="en-GB" altLang="zh-CN" sz="1200" dirty="0" err="1"/>
              <a:t>GotoWebinar</a:t>
            </a:r>
            <a:r>
              <a:rPr lang="en-GB" altLang="zh-CN" sz="1200" dirty="0"/>
              <a:t> MCC provides you with a "Meeting name" individually after your </a:t>
            </a:r>
            <a:r>
              <a:rPr lang="en-GB" altLang="zh-CN" sz="1200" dirty="0" err="1"/>
              <a:t>registeration</a:t>
            </a:r>
            <a:r>
              <a:rPr lang="en-GB" altLang="zh-CN" sz="1200" dirty="0"/>
              <a:t> 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altLang="zh-CN" sz="1200" dirty="0" smtClean="0"/>
              <a:t>Meeting name (TOHRU </a:t>
            </a:r>
            <a:r>
              <a:rPr lang="en-GB" altLang="zh-CN" sz="1200" dirty="0"/>
              <a:t>Meeting IDs):</a:t>
            </a:r>
          </a:p>
          <a:p>
            <a:pPr lvl="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Main session: RAN4_Main</a:t>
            </a:r>
          </a:p>
          <a:p>
            <a:pPr lvl="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RRM session: RAN4_RRM</a:t>
            </a:r>
          </a:p>
          <a:p>
            <a:pPr lvl="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 err="1"/>
              <a:t>BSRF_Demod_testing</a:t>
            </a:r>
            <a:r>
              <a:rPr lang="en-US" altLang="zh-CN" sz="1200" dirty="0"/>
              <a:t> session: RAN4_BSRF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Enter your name </a:t>
            </a:r>
          </a:p>
          <a:p>
            <a:pPr lvl="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altLang="zh-CN" sz="1200" b="1" dirty="0"/>
              <a:t>&lt;represented company&gt;, &lt;first name&gt; &lt;family name&gt;</a:t>
            </a:r>
            <a:r>
              <a:rPr lang="en-GB" altLang="zh-CN" sz="1200" dirty="0"/>
              <a:t/>
            </a:r>
            <a:br>
              <a:rPr lang="en-GB" altLang="zh-CN" sz="1200" dirty="0"/>
            </a:br>
            <a:r>
              <a:rPr lang="en-GB" altLang="zh-CN" sz="1200" dirty="0"/>
              <a:t>e.g.: XY Telecom - Peter </a:t>
            </a:r>
            <a:r>
              <a:rPr lang="en-GB" altLang="zh-CN" sz="1200" dirty="0" err="1"/>
              <a:t>Mustermann</a:t>
            </a:r>
            <a:endParaRPr lang="en-GB" altLang="zh-CN" sz="1200" dirty="0"/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Need to manually push  </a:t>
            </a:r>
            <a:r>
              <a:rPr lang="en-GB" altLang="zh-CN" sz="1200" dirty="0"/>
              <a:t>"</a:t>
            </a:r>
            <a:r>
              <a:rPr lang="en-US" altLang="zh-CN" sz="1200" dirty="0"/>
              <a:t>Refresh Queue</a:t>
            </a:r>
            <a:r>
              <a:rPr lang="en-GB" altLang="zh-CN" sz="1200" dirty="0"/>
              <a:t>" </a:t>
            </a:r>
            <a:r>
              <a:rPr lang="en-US" altLang="zh-CN" sz="1200" dirty="0"/>
              <a:t>or use </a:t>
            </a:r>
            <a:r>
              <a:rPr lang="en-GB" altLang="zh-CN" sz="1200" dirty="0"/>
              <a:t>"</a:t>
            </a:r>
            <a:r>
              <a:rPr lang="en-US" altLang="zh-CN" sz="1200" dirty="0"/>
              <a:t>Automatically refresh queue every 3 seconds</a:t>
            </a:r>
            <a:r>
              <a:rPr lang="en-GB" altLang="zh-CN" sz="1200" dirty="0"/>
              <a:t>"</a:t>
            </a:r>
            <a:r>
              <a:rPr lang="en-US" altLang="zh-CN" sz="1200" dirty="0"/>
              <a:t>, since this is different from the original TOHRU tool.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The other buttons are similar as the previous external TOHRU </a:t>
            </a:r>
            <a:r>
              <a:rPr lang="en-US" altLang="zh-CN" sz="1200" dirty="0" smtClean="0"/>
              <a:t>tool</a:t>
            </a:r>
          </a:p>
          <a:p>
            <a:pPr marL="342882" lvl="1" indent="-342882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altLang="zh-CN" sz="1400" dirty="0"/>
              <a:t>Please find </a:t>
            </a:r>
            <a:r>
              <a:rPr lang="en-US" altLang="zh-CN" sz="1400" dirty="0" smtClean="0"/>
              <a:t>references </a:t>
            </a:r>
            <a:r>
              <a:rPr lang="en-US" altLang="zh-CN" sz="1400" dirty="0"/>
              <a:t>at </a:t>
            </a:r>
            <a:endParaRPr lang="en-US" altLang="zh-CN" sz="1400" dirty="0" smtClean="0"/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https://</a:t>
            </a:r>
            <a:r>
              <a:rPr lang="en-US" altLang="zh-CN" sz="1200" dirty="0" smtClean="0"/>
              <a:t>www.3gpp.org/ftp/tsg_ran/WG4_Radio/TSGR4_104-bis-e/Invitation</a:t>
            </a:r>
            <a:endParaRPr lang="en-US" altLang="zh-CN" sz="1200" dirty="0"/>
          </a:p>
          <a:p>
            <a:pPr lvl="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altLang="zh-CN" sz="1200" b="1" dirty="0">
              <a:solidFill>
                <a:srgbClr val="FF0000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Guidance of TOHRU for GTW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矩形 7"/>
          <p:cNvSpPr/>
          <p:nvPr/>
        </p:nvSpPr>
        <p:spPr bwMode="auto">
          <a:xfrm>
            <a:off x="8054959" y="5446336"/>
            <a:ext cx="1005150" cy="112361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52014" y="3201604"/>
            <a:ext cx="3216190" cy="3549576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52014" y="1232682"/>
            <a:ext cx="2469711" cy="1937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61036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http://schemas.microsoft.com/office/2006/documentManagement/types"/>
    <ds:schemaRef ds:uri="http://purl.org/dc/terms/"/>
    <ds:schemaRef ds:uri="23d77754-4ccc-4c57-9291-cab09e81894a"/>
    <ds:schemaRef ds:uri="http://schemas.microsoft.com/office/infopath/2007/PartnerControls"/>
    <ds:schemaRef ds:uri="a915fe38-2618-47b6-8303-829fb71466d5"/>
    <ds:schemaRef ds:uri="http://www.w3.org/XML/1998/namespace"/>
    <ds:schemaRef ds:uri="http://purl.org/dc/dcmitype/"/>
    <ds:schemaRef ds:uri="http://purl.org/dc/elements/1.1/"/>
    <ds:schemaRef ds:uri="http://schemas.microsoft.com/office/2006/metadata/propertie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352556</TotalTime>
  <Words>765</Words>
  <Application>Microsoft Office PowerPoint</Application>
  <PresentationFormat>宽屏</PresentationFormat>
  <Paragraphs>188</Paragraphs>
  <Slides>3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2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RAN4#104-bis-e Main session GTW schedule </vt:lpstr>
      <vt:lpstr>Email discussion procedures/timelines</vt:lpstr>
      <vt:lpstr>Guidance of TOHRU for GTW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1124</cp:revision>
  <cp:lastPrinted>2016-09-15T08:31:35Z</cp:lastPrinted>
  <dcterms:created xsi:type="dcterms:W3CDTF">2009-11-27T05:15:11Z</dcterms:created>
  <dcterms:modified xsi:type="dcterms:W3CDTF">2022-10-19T09:22:30Z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(3)VzBsvp72AXz1tVb8k4mA4ZMnVtDWq2+72oBiRhTsEEThmAQNvi702zd2uuCwtO7zo5tlWu5W
LcLKblDhuTQ5GTISfzZPEpbb0CwtyE1dbxLDyL3+0QhCJh5C2RZMjlxuyguQqFA4T889+1BH
w3XZT5Hx/qOpORZsGu/HAoGMky3xyBIAK4KqEG2PmIkn0ugZdFOSoSwIq05wK6K02BseyvVS
8nqsOGNNds5WBjByGi</vt:lpwstr>
  </property>
  <property fmtid="{D5CDD505-2E9C-101B-9397-08002B2CF9AE}" pid="11" name="_2015_ms_pID_7253431">
    <vt:lpwstr>iGi8+pf5AIbbaqOVAFdNRVUI1wVFUFIZbblFiN7w65a7zP0V0YF89l
T/q/jB+JKqvuXVFwU2OSYhC9HNs65oGuY4DYPdC052qSK7RvQXt/IXx/+CjZBdoA6MzL/iSP
WYPLqNH17NafxwhpFReeIQqBR1Ut0iy87SaJY/O0wvuwnmHbJhC5Y2iBWPAP92e3Ogz/0MJo
CXFPpYVYLUcy4PhNVMrb1Oi6havnhfFQdRJv</vt:lpwstr>
  </property>
  <property fmtid="{D5CDD505-2E9C-101B-9397-08002B2CF9AE}" pid="12" name="_2015_ms_pID_7253432">
    <vt:lpwstr>oA==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1664943054</vt:lpwstr>
  </property>
</Properties>
</file>