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87" r:id="rId6"/>
    <p:sldId id="981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5A3028-ED95-40F0-A5E2-95947F31EB2D}" v="50" dt="2022-08-14T09:25:25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2" autoAdjust="0"/>
    <p:restoredTop sz="91655" autoAdjust="0"/>
  </p:normalViewPr>
  <p:slideViewPr>
    <p:cSldViewPr snapToGrid="0">
      <p:cViewPr>
        <p:scale>
          <a:sx n="125" d="100"/>
          <a:sy n="125" d="100"/>
        </p:scale>
        <p:origin x="540" y="-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ng, Meng" userId="d0d7b8a6-152d-4a9d-83ad-d4a5093c92bd" providerId="ADAL" clId="{2F5A3028-ED95-40F0-A5E2-95947F31EB2D}"/>
    <pc:docChg chg="undo custSel addSld delSld modSld">
      <pc:chgData name="Zhang, Meng" userId="d0d7b8a6-152d-4a9d-83ad-d4a5093c92bd" providerId="ADAL" clId="{2F5A3028-ED95-40F0-A5E2-95947F31EB2D}" dt="2022-08-14T09:27:49.800" v="657" actId="20577"/>
      <pc:docMkLst>
        <pc:docMk/>
      </pc:docMkLst>
      <pc:sldChg chg="modSp add mod">
        <pc:chgData name="Zhang, Meng" userId="d0d7b8a6-152d-4a9d-83ad-d4a5093c92bd" providerId="ADAL" clId="{2F5A3028-ED95-40F0-A5E2-95947F31EB2D}" dt="2022-08-14T09:27:49.800" v="657" actId="20577"/>
        <pc:sldMkLst>
          <pc:docMk/>
          <pc:sldMk cId="2129439694" sldId="930"/>
        </pc:sldMkLst>
        <pc:spChg chg="mod">
          <ac:chgData name="Zhang, Meng" userId="d0d7b8a6-152d-4a9d-83ad-d4a5093c92bd" providerId="ADAL" clId="{2F5A3028-ED95-40F0-A5E2-95947F31EB2D}" dt="2022-08-14T08:57:44.146" v="257" actId="1076"/>
          <ac:spMkLst>
            <pc:docMk/>
            <pc:sldMk cId="2129439694" sldId="930"/>
            <ac:spMk id="2" creationId="{4653FC17-6DDA-4C90-8331-B521BC2ADE4B}"/>
          </ac:spMkLst>
        </pc:spChg>
        <pc:graphicFrameChg chg="mod modGraphic">
          <ac:chgData name="Zhang, Meng" userId="d0d7b8a6-152d-4a9d-83ad-d4a5093c92bd" providerId="ADAL" clId="{2F5A3028-ED95-40F0-A5E2-95947F31EB2D}" dt="2022-08-14T09:27:23.505" v="631" actId="20577"/>
          <ac:graphicFrameMkLst>
            <pc:docMk/>
            <pc:sldMk cId="2129439694" sldId="930"/>
            <ac:graphicFrameMk id="4" creationId="{00000000-0000-0000-0000-000000000000}"/>
          </ac:graphicFrameMkLst>
        </pc:graphicFrameChg>
        <pc:graphicFrameChg chg="mod modGraphic">
          <ac:chgData name="Zhang, Meng" userId="d0d7b8a6-152d-4a9d-83ad-d4a5093c92bd" providerId="ADAL" clId="{2F5A3028-ED95-40F0-A5E2-95947F31EB2D}" dt="2022-08-14T09:27:49.800" v="657" actId="20577"/>
          <ac:graphicFrameMkLst>
            <pc:docMk/>
            <pc:sldMk cId="2129439694" sldId="930"/>
            <ac:graphicFrameMk id="5" creationId="{2BEBA313-C13C-4B68-BE97-33FB808F217F}"/>
          </ac:graphicFrameMkLst>
        </pc:graphicFrameChg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871972006" sldId="981"/>
        </pc:sldMkLst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358798628" sldId="987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202854" sldId="988"/>
        </pc:sldMkLst>
        <pc:spChg chg="mod">
          <ac:chgData name="Zhang, Meng" userId="d0d7b8a6-152d-4a9d-83ad-d4a5093c92bd" providerId="ADAL" clId="{2F5A3028-ED95-40F0-A5E2-95947F31EB2D}" dt="2022-08-14T08:31:55.099" v="1" actId="20577"/>
          <ac:spMkLst>
            <pc:docMk/>
            <pc:sldMk cId="21202854" sldId="988"/>
            <ac:spMk id="6" creationId="{4653FC17-6DDA-4C90-8331-B521BC2ADE4B}"/>
          </ac:spMkLst>
        </pc:spChg>
      </pc:sldChg>
      <pc:sldChg chg="del">
        <pc:chgData name="Zhang, Meng" userId="d0d7b8a6-152d-4a9d-83ad-d4a5093c92bd" providerId="ADAL" clId="{2F5A3028-ED95-40F0-A5E2-95947F31EB2D}" dt="2022-08-14T08:32:52.951" v="6" actId="47"/>
        <pc:sldMkLst>
          <pc:docMk/>
          <pc:sldMk cId="2833090634" sldId="989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97053719" sldId="990"/>
        </pc:sldMkLst>
        <pc:spChg chg="mod">
          <ac:chgData name="Zhang, Meng" userId="d0d7b8a6-152d-4a9d-83ad-d4a5093c92bd" providerId="ADAL" clId="{2F5A3028-ED95-40F0-A5E2-95947F31EB2D}" dt="2022-08-14T08:31:59.767" v="3" actId="20577"/>
          <ac:spMkLst>
            <pc:docMk/>
            <pc:sldMk cId="2197053719" sldId="990"/>
            <ac:spMk id="6" creationId="{4653FC17-6DDA-4C90-8331-B521BC2ADE4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0633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3gpp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6" y="78424"/>
            <a:ext cx="9263641" cy="856211"/>
          </a:xfrm>
        </p:spPr>
        <p:txBody>
          <a:bodyPr/>
          <a:lstStyle/>
          <a:p>
            <a:r>
              <a:rPr lang="en-US" sz="2000" b="1" dirty="0"/>
              <a:t>RAN4#104-e </a:t>
            </a:r>
            <a:r>
              <a:rPr lang="en-US" altLang="zh-CN" sz="2000" b="1" dirty="0"/>
              <a:t>RRM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999571"/>
              </p:ext>
            </p:extLst>
          </p:nvPr>
        </p:nvGraphicFramePr>
        <p:xfrm>
          <a:off x="509716" y="1316271"/>
          <a:ext cx="11202758" cy="2171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749">
                  <a:extLst>
                    <a:ext uri="{9D8B030D-6E8A-4147-A177-3AD203B41FA5}">
                      <a16:colId xmlns:a16="http://schemas.microsoft.com/office/drawing/2014/main" xmlns="" val="1312896614"/>
                    </a:ext>
                  </a:extLst>
                </a:gridCol>
                <a:gridCol w="7625034">
                  <a:extLst>
                    <a:ext uri="{9D8B030D-6E8A-4147-A177-3AD203B41FA5}">
                      <a16:colId xmlns:a16="http://schemas.microsoft.com/office/drawing/2014/main" xmlns="" val="1011818300"/>
                    </a:ext>
                  </a:extLst>
                </a:gridCol>
                <a:gridCol w="1087975">
                  <a:extLst>
                    <a:ext uri="{9D8B030D-6E8A-4147-A177-3AD203B41FA5}">
                      <a16:colId xmlns:a16="http://schemas.microsoft.com/office/drawing/2014/main" xmlns="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1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August 15 / Mon </a:t>
                      </a:r>
                      <a:r>
                        <a:rPr lang="en-US" altLang="zh-CN" sz="1000" kern="1200" baseline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[104-e][221] NR_feMIMO_RRM_1: </a:t>
                      </a:r>
                      <a:r>
                        <a:rPr lang="en-US" sz="1000" b="1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Sub-topic #2-6-1, #2-6-2, #1-4-1</a:t>
                      </a:r>
                      <a:endParaRPr lang="zh-CN" sz="10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[104-e][222] NR_feMIMO_RRM_2: </a:t>
                      </a:r>
                      <a:r>
                        <a:rPr lang="en-US" sz="1000" b="1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Sub-topic #1-2,  #2-1 and #3-2</a:t>
                      </a:r>
                      <a:endParaRPr lang="zh-CN" sz="10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Calibri Light" panose="020F0302020204030204" pitchFamily="34" charset="0"/>
                        </a:rPr>
                        <a:t>120 minutes</a:t>
                      </a:r>
                      <a:endParaRPr lang="zh-CN" alt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[104-e][216] </a:t>
                      </a:r>
                      <a:r>
                        <a:rPr lang="en-US" sz="1000" dirty="0" err="1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NR_UE_pow_sav_enh</a:t>
                      </a: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: </a:t>
                      </a:r>
                      <a:r>
                        <a:rPr lang="en-US" sz="1000" b="1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Sub-topic #2-1-1, #2-1-2, #2-2-1, #</a:t>
                      </a:r>
                      <a:r>
                        <a:rPr lang="en-US" sz="1000" b="1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2-2-2</a:t>
                      </a:r>
                      <a:endParaRPr lang="zh-CN" sz="10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40 minutes</a:t>
                      </a:r>
                      <a:endParaRPr lang="en-US" altLang="zh-CN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9236572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800" kern="1200" baseline="0" dirty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[104-e][217] </a:t>
                      </a:r>
                      <a:r>
                        <a:rPr lang="en-US" sz="1000" dirty="0" err="1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NR_SL_enh_RRM</a:t>
                      </a:r>
                      <a:r>
                        <a:rPr lang="en-US" sz="100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: </a:t>
                      </a:r>
                      <a:r>
                        <a:rPr lang="en-US" sz="1000" b="1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Sub-topic #1-1. #1-2</a:t>
                      </a:r>
                      <a:endParaRPr lang="zh-CN" sz="10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20 minutes</a:t>
                      </a:r>
                      <a:endParaRPr lang="en-US" altLang="zh-CN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Augstu</a:t>
                      </a: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 16 / Tue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[104-e][223] NR_redcap_RRM_1,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[104-e][224] NR_redcap_RRM_2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[104-e][227] LTE_NR_DC_enh2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35421524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17 / Wed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[104-e][225] NR_pos_enh_1,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[104-e][226] NR_pos_enh_2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[104-e][206] NR_HST_FR2_RRM_1,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[104-e][207] NR_HST_FR2_RRM_2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78876952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18 / Thu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</a:t>
                      </a: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UTC</a:t>
                      </a: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[104-e][214] NR_NTN_solutions_RRM_1,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[104-e][215] NR_NTN_solutions_RRM_2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3450246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[104-e][218] NR_ext_to_71GHz_RRM_1,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[104-e][219] NR_ext_to_71GHz_RRM_2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80549901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19 / Fri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[211][212][213]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NR_MG_enh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[205] NR_HST_FR1_enh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 minutes</a:t>
                      </a: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247338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[230]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NR_SmallData_INACTIVE</a:t>
                      </a:r>
                      <a:endParaRPr lang="en-US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40 </a:t>
                      </a:r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1081922502"/>
                  </a:ext>
                </a:extLst>
              </a:tr>
            </a:tbl>
          </a:graphicData>
        </a:graphic>
      </p:graphicFrame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xmlns="" id="{2BEBA313-C13C-4B68-BE97-33FB808F21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971782"/>
              </p:ext>
            </p:extLst>
          </p:nvPr>
        </p:nvGraphicFramePr>
        <p:xfrm>
          <a:off x="509716" y="3718815"/>
          <a:ext cx="11202758" cy="2542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573">
                  <a:extLst>
                    <a:ext uri="{9D8B030D-6E8A-4147-A177-3AD203B41FA5}">
                      <a16:colId xmlns:a16="http://schemas.microsoft.com/office/drawing/2014/main" xmlns="" val="1312896614"/>
                    </a:ext>
                  </a:extLst>
                </a:gridCol>
                <a:gridCol w="7630467">
                  <a:extLst>
                    <a:ext uri="{9D8B030D-6E8A-4147-A177-3AD203B41FA5}">
                      <a16:colId xmlns:a16="http://schemas.microsoft.com/office/drawing/2014/main" xmlns="" val="1011818300"/>
                    </a:ext>
                  </a:extLst>
                </a:gridCol>
                <a:gridCol w="1076718">
                  <a:extLst>
                    <a:ext uri="{9D8B030D-6E8A-4147-A177-3AD203B41FA5}">
                      <a16:colId xmlns:a16="http://schemas.microsoft.com/office/drawing/2014/main" xmlns="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Mon </a:t>
                      </a: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[208][209][210] NR_RRM_enh2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[228]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NR_IIOT_URLLC_enh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30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0424377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[203] FR1 / [204] FR2 / [229] 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SL Relay </a:t>
                      </a: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/ [231] NB&amp;MTC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30 </a:t>
                      </a: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572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Tue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[240]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LS_reply</a:t>
                      </a:r>
                      <a:endParaRPr lang="en-US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[234] NR_RRM_enh3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4514264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[235] NR_MG_enh2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732218238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Wed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[237] NR_Mob_enh2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[233] FR2_multiRx_RRM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7887695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[236] NR_ATG_RRM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1066368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[238] </a:t>
                      </a:r>
                      <a:r>
                        <a:rPr lang="en-US" altLang="zh-CN" sz="1000" kern="1200" baseline="0" dirty="0" err="1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NR_DualTxRx_MUSIM</a:t>
                      </a:r>
                      <a:endParaRPr lang="en-US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8514144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 marL="40640" marR="4064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[239]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LTE_NBeMTC_NTN_RRM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3631552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Thu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Early return to R17 topics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en-US" altLang="zh-CN" sz="1000" kern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 Maintenance_R17_RRM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1651046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Fri 13:00 -16:00 UTC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TBA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180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470264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Timeline for moderator</a:t>
            </a: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</a:t>
            </a:r>
            <a:r>
              <a:rPr kumimoji="0" lang="en-US" altLang="zh-CN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13 – 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(Aug 22 ~ 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(RRM only)</a:t>
            </a: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>
                <a:latin typeface="+mj-ea"/>
                <a:ea typeface="+mj-ea"/>
              </a:rPr>
              <a:t>Meng</a:t>
            </a:r>
            <a:r>
              <a:rPr lang="en-US" altLang="zh-CN" sz="800" b="1" dirty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539922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3GPP TOHRU will be used in this meeting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https://tohru.3gpp.org/</a:t>
            </a:r>
            <a:endParaRPr lang="en-GB" altLang="zh-CN" sz="1200" u="sng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Together with the invitation for the </a:t>
            </a:r>
            <a:r>
              <a:rPr lang="en-GB" altLang="zh-CN" sz="1200" dirty="0" err="1"/>
              <a:t>GotoWebinar</a:t>
            </a:r>
            <a:r>
              <a:rPr lang="en-GB" altLang="zh-CN" sz="1200" dirty="0"/>
              <a:t> MCC provides you with a "Meeting name" individually after your </a:t>
            </a:r>
            <a:r>
              <a:rPr lang="en-GB" altLang="zh-CN" sz="1200" dirty="0" err="1"/>
              <a:t>registeration</a:t>
            </a:r>
            <a:r>
              <a:rPr lang="en-GB" altLang="zh-CN" sz="1200" dirty="0"/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Meeting name (TOHRU Meeting IDs):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>
                <a:highlight>
                  <a:srgbClr val="FFFF00"/>
                </a:highlight>
              </a:rPr>
              <a:t>BSRF_Demod_testing</a:t>
            </a:r>
            <a:r>
              <a:rPr lang="en-US" altLang="zh-CN" sz="1200" dirty="0">
                <a:highlight>
                  <a:srgbClr val="FFFF00"/>
                </a:highlight>
              </a:rPr>
              <a:t> session: 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/>
              <a:t>Mustermann</a:t>
            </a:r>
            <a:endParaRPr lang="en-GB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Need to manually push  </a:t>
            </a:r>
            <a:r>
              <a:rPr lang="en-GB" altLang="zh-CN" sz="1200" dirty="0"/>
              <a:t>"</a:t>
            </a:r>
            <a:r>
              <a:rPr lang="en-US" altLang="zh-CN" sz="1200" dirty="0"/>
              <a:t>Refresh Queue</a:t>
            </a:r>
            <a:r>
              <a:rPr lang="en-GB" altLang="zh-CN" sz="1200" dirty="0"/>
              <a:t>" </a:t>
            </a:r>
            <a:r>
              <a:rPr lang="en-US" altLang="zh-CN" sz="1200" dirty="0"/>
              <a:t>or use </a:t>
            </a:r>
            <a:r>
              <a:rPr lang="en-GB" altLang="zh-CN" sz="1200" dirty="0"/>
              <a:t>"</a:t>
            </a:r>
            <a:r>
              <a:rPr lang="en-US" altLang="zh-CN" sz="1200" dirty="0"/>
              <a:t>Automatically refresh queue every 3 seconds</a:t>
            </a:r>
            <a:r>
              <a:rPr lang="en-GB" altLang="zh-CN" sz="1200" dirty="0"/>
              <a:t>"</a:t>
            </a:r>
            <a:r>
              <a:rPr lang="en-US" altLang="zh-CN" sz="1200" dirty="0"/>
              <a:t>, since this is different from the original TOHRU tool.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The other buttons are similar as the previous external TOHRU tool</a:t>
            </a:r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Please find references at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https://www.3gpp.org/ftp/tsg_ran/WG4_Radio/TSGR4_104-e/Invitation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of TOHRU for GTW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14" y="3201604"/>
            <a:ext cx="3216190" cy="354957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14" y="1232682"/>
            <a:ext cx="2469711" cy="193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72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elements/1.1/"/>
    <ds:schemaRef ds:uri="http://schemas.microsoft.com/office/2006/metadata/properties"/>
    <ds:schemaRef ds:uri="a915fe38-2618-47b6-8303-829fb71466d5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350970</TotalTime>
  <Words>909</Words>
  <Application>Microsoft Office PowerPoint</Application>
  <PresentationFormat>宽屏</PresentationFormat>
  <Paragraphs>194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RAN4#104-e RRM session GTW schedule </vt:lpstr>
      <vt:lpstr>Email discussion procedures/timelines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1185</cp:revision>
  <cp:lastPrinted>2016-09-15T08:31:35Z</cp:lastPrinted>
  <dcterms:created xsi:type="dcterms:W3CDTF">2009-11-27T05:15:11Z</dcterms:created>
  <dcterms:modified xsi:type="dcterms:W3CDTF">2022-08-15T16:18:14Z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(3)3Ynnsr6SrcuSLqUhfSFQxQ5wdSR7x943UYb6Nbtg6535vp1kwEUpLr08uZKqKPl3m5RkprIo
v1eaDvt0HvgseCMxu/wG6Gm0ZFGNe6caWHHJ572KTg2tECKklbu+eG7bqCs6TFyPy4oSldLm
gYfxzwHMbXmn/1v8+Ai5Dv59E99UIr52CroAcxYoCckolj84eV2xo5CF9XJuB3LF2oJbDrck
i7OL/Bgj8dLoiISseJ</vt:lpwstr>
  </property>
  <property fmtid="{D5CDD505-2E9C-101B-9397-08002B2CF9AE}" pid="11" name="_2015_ms_pID_7253431">
    <vt:lpwstr>ySZBgspa0r4HlnVgsBp3w3H6rp0tw0jZ1eskSLpQxj94EyisJOuNvz
+JMYZawJS7szQceN2SGOnzYKe1alIFHd8rFayNj59YmBR1C5Kifk1q1Lvf5e+Ky3en3ue/v9
7liftE+hfgBnpcTq+dMQpMsbJh0IUtOl6tOIILi4xRq6PoN/z4REUL3aTShT49qUBkzL1dZM
v6bc6tYvcqiHi6BQKrfQbnenrs4CS8MI8qfy</vt:lpwstr>
  </property>
  <property fmtid="{D5CDD505-2E9C-101B-9397-08002B2CF9AE}" pid="12" name="_2015_ms_pID_7253432">
    <vt:lpwstr>Ow==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1660478654</vt:lpwstr>
  </property>
</Properties>
</file>