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30" r:id="rId5"/>
    <p:sldId id="987" r:id="rId6"/>
    <p:sldId id="981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5A3028-ED95-40F0-A5E2-95947F31EB2D}" v="50" dt="2022-08-14T09:25:25.1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684" autoAdjust="0"/>
    <p:restoredTop sz="91655" autoAdjust="0"/>
  </p:normalViewPr>
  <p:slideViewPr>
    <p:cSldViewPr snapToGrid="0">
      <p:cViewPr varScale="1">
        <p:scale>
          <a:sx n="103" d="100"/>
          <a:sy n="103" d="100"/>
        </p:scale>
        <p:origin x="1572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hang, Meng" userId="d0d7b8a6-152d-4a9d-83ad-d4a5093c92bd" providerId="ADAL" clId="{2F5A3028-ED95-40F0-A5E2-95947F31EB2D}"/>
    <pc:docChg chg="undo custSel addSld delSld modSld">
      <pc:chgData name="Zhang, Meng" userId="d0d7b8a6-152d-4a9d-83ad-d4a5093c92bd" providerId="ADAL" clId="{2F5A3028-ED95-40F0-A5E2-95947F31EB2D}" dt="2022-08-14T09:27:49.800" v="657" actId="20577"/>
      <pc:docMkLst>
        <pc:docMk/>
      </pc:docMkLst>
      <pc:sldChg chg="modSp add mod">
        <pc:chgData name="Zhang, Meng" userId="d0d7b8a6-152d-4a9d-83ad-d4a5093c92bd" providerId="ADAL" clId="{2F5A3028-ED95-40F0-A5E2-95947F31EB2D}" dt="2022-08-14T09:27:49.800" v="657" actId="20577"/>
        <pc:sldMkLst>
          <pc:docMk/>
          <pc:sldMk cId="2129439694" sldId="930"/>
        </pc:sldMkLst>
        <pc:spChg chg="mod">
          <ac:chgData name="Zhang, Meng" userId="d0d7b8a6-152d-4a9d-83ad-d4a5093c92bd" providerId="ADAL" clId="{2F5A3028-ED95-40F0-A5E2-95947F31EB2D}" dt="2022-08-14T08:57:44.146" v="257" actId="1076"/>
          <ac:spMkLst>
            <pc:docMk/>
            <pc:sldMk cId="2129439694" sldId="930"/>
            <ac:spMk id="2" creationId="{4653FC17-6DDA-4C90-8331-B521BC2ADE4B}"/>
          </ac:spMkLst>
        </pc:spChg>
        <pc:graphicFrameChg chg="mod modGraphic">
          <ac:chgData name="Zhang, Meng" userId="d0d7b8a6-152d-4a9d-83ad-d4a5093c92bd" providerId="ADAL" clId="{2F5A3028-ED95-40F0-A5E2-95947F31EB2D}" dt="2022-08-14T09:27:23.505" v="631" actId="20577"/>
          <ac:graphicFrameMkLst>
            <pc:docMk/>
            <pc:sldMk cId="2129439694" sldId="930"/>
            <ac:graphicFrameMk id="4" creationId="{00000000-0000-0000-0000-000000000000}"/>
          </ac:graphicFrameMkLst>
        </pc:graphicFrameChg>
        <pc:graphicFrameChg chg="mod modGraphic">
          <ac:chgData name="Zhang, Meng" userId="d0d7b8a6-152d-4a9d-83ad-d4a5093c92bd" providerId="ADAL" clId="{2F5A3028-ED95-40F0-A5E2-95947F31EB2D}" dt="2022-08-14T09:27:49.800" v="657" actId="20577"/>
          <ac:graphicFrameMkLst>
            <pc:docMk/>
            <pc:sldMk cId="2129439694" sldId="930"/>
            <ac:graphicFrameMk id="5" creationId="{2BEBA313-C13C-4B68-BE97-33FB808F217F}"/>
          </ac:graphicFrameMkLst>
        </pc:graphicFrameChg>
      </pc:sldChg>
      <pc:sldChg chg="add">
        <pc:chgData name="Zhang, Meng" userId="d0d7b8a6-152d-4a9d-83ad-d4a5093c92bd" providerId="ADAL" clId="{2F5A3028-ED95-40F0-A5E2-95947F31EB2D}" dt="2022-08-14T08:32:48.026" v="5"/>
        <pc:sldMkLst>
          <pc:docMk/>
          <pc:sldMk cId="3871972006" sldId="981"/>
        </pc:sldMkLst>
      </pc:sldChg>
      <pc:sldChg chg="add">
        <pc:chgData name="Zhang, Meng" userId="d0d7b8a6-152d-4a9d-83ad-d4a5093c92bd" providerId="ADAL" clId="{2F5A3028-ED95-40F0-A5E2-95947F31EB2D}" dt="2022-08-14T08:32:48.026" v="5"/>
        <pc:sldMkLst>
          <pc:docMk/>
          <pc:sldMk cId="3358798628" sldId="987"/>
        </pc:sldMkLst>
      </pc:sldChg>
      <pc:sldChg chg="modSp del mod">
        <pc:chgData name="Zhang, Meng" userId="d0d7b8a6-152d-4a9d-83ad-d4a5093c92bd" providerId="ADAL" clId="{2F5A3028-ED95-40F0-A5E2-95947F31EB2D}" dt="2022-08-14T09:26:23.099" v="623" actId="47"/>
        <pc:sldMkLst>
          <pc:docMk/>
          <pc:sldMk cId="21202854" sldId="988"/>
        </pc:sldMkLst>
        <pc:spChg chg="mod">
          <ac:chgData name="Zhang, Meng" userId="d0d7b8a6-152d-4a9d-83ad-d4a5093c92bd" providerId="ADAL" clId="{2F5A3028-ED95-40F0-A5E2-95947F31EB2D}" dt="2022-08-14T08:31:55.099" v="1" actId="20577"/>
          <ac:spMkLst>
            <pc:docMk/>
            <pc:sldMk cId="21202854" sldId="988"/>
            <ac:spMk id="6" creationId="{4653FC17-6DDA-4C90-8331-B521BC2ADE4B}"/>
          </ac:spMkLst>
        </pc:spChg>
      </pc:sldChg>
      <pc:sldChg chg="del">
        <pc:chgData name="Zhang, Meng" userId="d0d7b8a6-152d-4a9d-83ad-d4a5093c92bd" providerId="ADAL" clId="{2F5A3028-ED95-40F0-A5E2-95947F31EB2D}" dt="2022-08-14T08:32:52.951" v="6" actId="47"/>
        <pc:sldMkLst>
          <pc:docMk/>
          <pc:sldMk cId="2833090634" sldId="989"/>
        </pc:sldMkLst>
      </pc:sldChg>
      <pc:sldChg chg="modSp del mod">
        <pc:chgData name="Zhang, Meng" userId="d0d7b8a6-152d-4a9d-83ad-d4a5093c92bd" providerId="ADAL" clId="{2F5A3028-ED95-40F0-A5E2-95947F31EB2D}" dt="2022-08-14T09:26:23.099" v="623" actId="47"/>
        <pc:sldMkLst>
          <pc:docMk/>
          <pc:sldMk cId="2197053719" sldId="990"/>
        </pc:sldMkLst>
        <pc:spChg chg="mod">
          <ac:chgData name="Zhang, Meng" userId="d0d7b8a6-152d-4a9d-83ad-d4a5093c92bd" providerId="ADAL" clId="{2F5A3028-ED95-40F0-A5E2-95947F31EB2D}" dt="2022-08-14T08:31:59.767" v="3" actId="20577"/>
          <ac:spMkLst>
            <pc:docMk/>
            <pc:sldMk cId="2197053719" sldId="990"/>
            <ac:spMk id="6" creationId="{4653FC17-6DDA-4C90-8331-B521BC2ADE4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06336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ohru.3gpp.org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6" y="78424"/>
            <a:ext cx="9263641" cy="856211"/>
          </a:xfrm>
        </p:spPr>
        <p:txBody>
          <a:bodyPr/>
          <a:lstStyle/>
          <a:p>
            <a:r>
              <a:rPr lang="en-US" sz="2000" b="1" dirty="0"/>
              <a:t>RAN4#104-e </a:t>
            </a:r>
            <a:r>
              <a:rPr lang="en-US" altLang="zh-CN" sz="2000" b="1" dirty="0"/>
              <a:t>RRM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6812676"/>
              </p:ext>
            </p:extLst>
          </p:nvPr>
        </p:nvGraphicFramePr>
        <p:xfrm>
          <a:off x="509716" y="1316271"/>
          <a:ext cx="11202758" cy="19907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9749">
                  <a:extLst>
                    <a:ext uri="{9D8B030D-6E8A-4147-A177-3AD203B41FA5}">
                      <a16:colId xmlns="" xmlns:a16="http://schemas.microsoft.com/office/drawing/2014/main" val="1312896614"/>
                    </a:ext>
                  </a:extLst>
                </a:gridCol>
                <a:gridCol w="7625034">
                  <a:extLst>
                    <a:ext uri="{9D8B030D-6E8A-4147-A177-3AD203B41FA5}">
                      <a16:colId xmlns="" xmlns:a16="http://schemas.microsoft.com/office/drawing/2014/main" val="1011818300"/>
                    </a:ext>
                  </a:extLst>
                </a:gridCol>
                <a:gridCol w="1087975">
                  <a:extLst>
                    <a:ext uri="{9D8B030D-6E8A-4147-A177-3AD203B41FA5}">
                      <a16:colId xmlns="" xmlns:a16="http://schemas.microsoft.com/office/drawing/2014/main" val="22595633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>
                          <a:effectLst/>
                          <a:latin typeface="+mj-ea"/>
                          <a:ea typeface="+mj-ea"/>
                        </a:rPr>
                        <a:t>Week 1</a:t>
                      </a:r>
                      <a:endParaRPr lang="zh-CN" sz="1000" dirty="0">
                        <a:effectLst/>
                        <a:latin typeface="+mj-ea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6800" marR="4572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63506504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+mj-ea"/>
                          <a:ea typeface="+mj-ea"/>
                        </a:rPr>
                        <a:t>August 15 / Mon </a:t>
                      </a:r>
                      <a:r>
                        <a:rPr lang="en-US" altLang="zh-CN" sz="1000" kern="1200" baseline="0" dirty="0">
                          <a:effectLst/>
                          <a:latin typeface="+mj-ea"/>
                          <a:ea typeface="+mj-ea"/>
                        </a:rPr>
                        <a:t>13:00 -16:00 UTC</a:t>
                      </a:r>
                    </a:p>
                  </a:txBody>
                  <a:tcPr marL="46800" marR="45720" marT="0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[104-e][221] NR_feMIMO_RRM_1</a:t>
                      </a:r>
                      <a:r>
                        <a:rPr lang="en-US" altLang="zh-CN" sz="1000" baseline="0" dirty="0" smtClean="0">
                          <a:latin typeface="+mj-ea"/>
                          <a:ea typeface="+mj-ea"/>
                        </a:rPr>
                        <a:t>, </a:t>
                      </a: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[104-e][222] NR_feMIMO_RRM_2</a:t>
                      </a: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Calibri Light" panose="020F0302020204030204" pitchFamily="34" charset="0"/>
                        </a:rPr>
                        <a:t>120 minutes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="" xmlns:a16="http://schemas.microsoft.com/office/drawing/2014/main" val="275451933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[104-e][216]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NR_UE_pow_sav_enh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40 minutes</a:t>
                      </a:r>
                      <a:endParaRPr lang="en-US" altLang="zh-CN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="" xmlns:a16="http://schemas.microsoft.com/office/drawing/2014/main" val="9236572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en-US" altLang="zh-CN" sz="800" kern="1200" baseline="0" dirty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[104-e][217]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NR_SL_enh_RRM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</a:t>
                      </a:r>
                      <a:r>
                        <a:rPr lang="en-US" altLang="zh-CN" sz="100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0 </a:t>
                      </a:r>
                      <a:r>
                        <a:rPr lang="en-US" altLang="zh-CN" sz="10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minutes</a:t>
                      </a:r>
                      <a:endParaRPr lang="en-US" altLang="zh-CN" sz="10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Augstu</a:t>
                      </a:r>
                      <a:r>
                        <a:rPr kumimoji="0" lang="en-US" altLang="zh-CN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 16 / Tue </a:t>
                      </a: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13:00 -16:00 UTC</a:t>
                      </a:r>
                    </a:p>
                  </a:txBody>
                  <a:tcPr marL="46800" marR="45720" marT="0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[104-e][223] NR_redcap_RRM_1,</a:t>
                      </a:r>
                      <a:r>
                        <a:rPr lang="en-US" altLang="zh-CN" sz="1000" baseline="0" dirty="0" smtClean="0"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[104-e][224] NR_redcap_RRM_2</a:t>
                      </a: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/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120 minutes</a:t>
                      </a:r>
                      <a:endParaRPr lang="zh-CN" altLang="en-US" sz="10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="" xmlns:a16="http://schemas.microsoft.com/office/drawing/2014/main" val="350762702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[104-e][227] LTE_NR_DC_enh2</a:t>
                      </a: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algn="l" defTabSz="914354" rtl="0" eaLnBrk="1" latinLnBrk="0" hangingPunct="1"/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minutes</a:t>
                      </a:r>
                      <a:endParaRPr lang="zh-CN" altLang="en-US" sz="100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="" xmlns:a16="http://schemas.microsoft.com/office/drawing/2014/main" val="1354215242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August 17 / Wed </a:t>
                      </a: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13:00 -16:00 UTC</a:t>
                      </a:r>
                    </a:p>
                  </a:txBody>
                  <a:tcPr marL="46800" marR="45720" marT="0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[104-e][225] NR_pos_enh_1,</a:t>
                      </a:r>
                      <a:r>
                        <a:rPr lang="en-US" altLang="zh-CN" sz="1000" baseline="0" dirty="0" smtClean="0"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[104-e][226] NR_pos_enh_2</a:t>
                      </a: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120 minutes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="" xmlns:a16="http://schemas.microsoft.com/office/drawing/2014/main" val="227385255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[104-e][206] NR_HST_FR2_RRM_1,</a:t>
                      </a:r>
                      <a:r>
                        <a:rPr lang="en-US" altLang="zh-CN" sz="1000" baseline="0" dirty="0" smtClean="0"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[104-e][207] NR_HST_FR2_RRM_2</a:t>
                      </a: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60 minutes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="" xmlns:a16="http://schemas.microsoft.com/office/drawing/2014/main" val="3788769526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August 18 / Thu </a:t>
                      </a: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13:00 -16:00 </a:t>
                      </a:r>
                      <a:r>
                        <a:rPr kumimoji="0" lang="en-US" altLang="zh-CN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UTC</a:t>
                      </a:r>
                      <a:endParaRPr kumimoji="0" lang="en-US" altLang="zh-CN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j-ea"/>
                        <a:ea typeface="+mj-ea"/>
                      </a:endParaRPr>
                    </a:p>
                  </a:txBody>
                  <a:tcPr marL="46800" marR="45720" marT="0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[104-e][214] NR_NTN_solutions_RRM_1,</a:t>
                      </a:r>
                      <a:r>
                        <a:rPr lang="en-US" altLang="zh-CN" sz="1000" baseline="0" dirty="0" smtClean="0"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[104-e][215] NR_NTN_solutions_RRM_2</a:t>
                      </a: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90 minutes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="" xmlns:a16="http://schemas.microsoft.com/office/drawing/2014/main" val="134502469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" panose="020B0604020202020204"/>
                        <a:ea typeface="黑体" panose="02010609060101010101" pitchFamily="49" charset="-122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[104-e][218] NR_ext_to_71GHz_RRM_1,</a:t>
                      </a:r>
                      <a:r>
                        <a:rPr lang="en-US" altLang="zh-CN" sz="1000" baseline="0" dirty="0" smtClean="0"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[104-e][219] NR_ext_to_71GHz_RRM_2</a:t>
                      </a: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90 minutes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="" xmlns:a16="http://schemas.microsoft.com/office/drawing/2014/main" val="1805499012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August 19 / Fri </a:t>
                      </a: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13:00 -16:00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(R17)</a:t>
                      </a:r>
                    </a:p>
                  </a:txBody>
                  <a:tcPr marL="46800" marR="45720" marT="0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[211][212][213] </a:t>
                      </a:r>
                      <a:r>
                        <a:rPr lang="en-US" altLang="zh-CN" sz="1000" kern="1200" baseline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NR_MG_enh</a:t>
                      </a:r>
                      <a:endParaRPr lang="zh-CN" altLang="zh-CN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120 minutes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="" xmlns:a16="http://schemas.microsoft.com/office/drawing/2014/main" val="35176841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[205] NR_HST_FR1_enh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20 minutes</a:t>
                      </a:r>
                    </a:p>
                  </a:txBody>
                  <a:tcPr marL="46800" marR="45720" marT="0" marB="0" anchor="ctr"/>
                </a:tc>
                <a:extLst>
                  <a:ext uri="{0D108BD9-81ED-4DB2-BD59-A6C34878D82A}">
                    <a16:rowId xmlns="" xmlns:a16="http://schemas.microsoft.com/office/drawing/2014/main" val="224733804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[230] </a:t>
                      </a:r>
                      <a:r>
                        <a:rPr lang="en-US" altLang="zh-CN" sz="1000" kern="1200" baseline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NR_SmallData_INACTIVE</a:t>
                      </a:r>
                      <a:endParaRPr lang="en-US" altLang="zh-CN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40 </a:t>
                      </a:r>
                      <a:r>
                        <a:rPr lang="en-US" altLang="zh-CN" sz="1000" dirty="0">
                          <a:latin typeface="+mj-ea"/>
                          <a:ea typeface="+mj-ea"/>
                        </a:rPr>
                        <a:t>minutes</a:t>
                      </a: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="" xmlns:a16="http://schemas.microsoft.com/office/drawing/2014/main" val="1081922502"/>
                  </a:ext>
                </a:extLst>
              </a:tr>
            </a:tbl>
          </a:graphicData>
        </a:graphic>
      </p:graphicFrame>
      <p:graphicFrame>
        <p:nvGraphicFramePr>
          <p:cNvPr id="5" name="内容占位符 4">
            <a:extLst>
              <a:ext uri="{FF2B5EF4-FFF2-40B4-BE49-F238E27FC236}">
                <a16:creationId xmlns="" xmlns:a16="http://schemas.microsoft.com/office/drawing/2014/main" id="{2BEBA313-C13C-4B68-BE97-33FB808F21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0477001"/>
              </p:ext>
            </p:extLst>
          </p:nvPr>
        </p:nvGraphicFramePr>
        <p:xfrm>
          <a:off x="509716" y="3504211"/>
          <a:ext cx="11202758" cy="2542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5573">
                  <a:extLst>
                    <a:ext uri="{9D8B030D-6E8A-4147-A177-3AD203B41FA5}">
                      <a16:colId xmlns="" xmlns:a16="http://schemas.microsoft.com/office/drawing/2014/main" val="1312896614"/>
                    </a:ext>
                  </a:extLst>
                </a:gridCol>
                <a:gridCol w="7630467">
                  <a:extLst>
                    <a:ext uri="{9D8B030D-6E8A-4147-A177-3AD203B41FA5}">
                      <a16:colId xmlns="" xmlns:a16="http://schemas.microsoft.com/office/drawing/2014/main" val="1011818300"/>
                    </a:ext>
                  </a:extLst>
                </a:gridCol>
                <a:gridCol w="1076718">
                  <a:extLst>
                    <a:ext uri="{9D8B030D-6E8A-4147-A177-3AD203B41FA5}">
                      <a16:colId xmlns="" xmlns:a16="http://schemas.microsoft.com/office/drawing/2014/main" val="22595633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>
                          <a:effectLst/>
                          <a:latin typeface="+mj-ea"/>
                          <a:ea typeface="+mj-ea"/>
                        </a:rPr>
                        <a:t>Week 2</a:t>
                      </a:r>
                      <a:endParaRPr lang="zh-CN" sz="1000" dirty="0">
                        <a:effectLst/>
                        <a:latin typeface="+mj-ea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6800" marR="4680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63506504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>
                          <a:effectLst/>
                          <a:latin typeface="+mj-ea"/>
                          <a:ea typeface="+mj-ea"/>
                        </a:rPr>
                        <a:t>Mon </a:t>
                      </a:r>
                      <a:r>
                        <a:rPr lang="en-US" altLang="zh-CN" sz="1000" kern="1200" baseline="0" dirty="0">
                          <a:effectLst/>
                          <a:latin typeface="+mj-ea"/>
                          <a:ea typeface="+mj-ea"/>
                        </a:rPr>
                        <a:t>13:00 -16:00 UTC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>
                          <a:effectLst/>
                          <a:latin typeface="+mj-ea"/>
                          <a:ea typeface="+mj-ea"/>
                        </a:rPr>
                        <a:t>(R17)</a:t>
                      </a:r>
                    </a:p>
                  </a:txBody>
                  <a:tcPr marL="46800" marR="4680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[208][209][210] NR_RRM_enh2</a:t>
                      </a: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>
                          <a:latin typeface="+mj-ea"/>
                          <a:ea typeface="+mj-ea"/>
                        </a:rPr>
                        <a:t>120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+mj-ea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="" xmlns:a16="http://schemas.microsoft.com/office/drawing/2014/main" val="275451933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[228] </a:t>
                      </a:r>
                      <a:r>
                        <a:rPr lang="en-US" altLang="zh-CN" sz="1000" kern="1200" baseline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NR_IIOT_URLLC_enh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>
                          <a:latin typeface="+mj-ea"/>
                          <a:ea typeface="+mj-ea"/>
                        </a:rPr>
                        <a:t>30 minutes</a:t>
                      </a: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="" xmlns:a16="http://schemas.microsoft.com/office/drawing/2014/main" val="204243779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en-US" altLang="zh-CN" sz="1000" kern="1200" baseline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680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[203] FR1 / [204] FR2 / [229] 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SL Relay </a:t>
                      </a: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/ [231] NB&amp;MTC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572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30 </a:t>
                      </a: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minutes</a:t>
                      </a:r>
                    </a:p>
                  </a:txBody>
                  <a:tcPr marL="46800" marR="45720" marT="0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Tue 13:00 -16:00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(R18)</a:t>
                      </a:r>
                    </a:p>
                  </a:txBody>
                  <a:tcPr marL="46800" marR="4680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[240] </a:t>
                      </a:r>
                      <a:r>
                        <a:rPr lang="en-US" altLang="zh-CN" sz="1000" kern="1200" baseline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LS_reply</a:t>
                      </a:r>
                      <a:endParaRPr lang="en-US" altLang="zh-CN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</a:rPr>
                        <a:t>60 minutes</a:t>
                      </a: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="" xmlns:a16="http://schemas.microsoft.com/office/drawing/2014/main" val="350762702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[234] NR_RRM_enh3</a:t>
                      </a: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effectLst/>
                          <a:latin typeface="+mj-ea"/>
                          <a:ea typeface="+mj-ea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="" xmlns:a16="http://schemas.microsoft.com/office/drawing/2014/main" val="4514264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[235] NR_MG_enh2</a:t>
                      </a: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="" xmlns:a16="http://schemas.microsoft.com/office/drawing/2014/main" val="732218238"/>
                  </a:ext>
                </a:extLst>
              </a:tr>
              <a:tr h="0">
                <a:tc rowSpan="5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Wed 13:00 -16:00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(R18)</a:t>
                      </a:r>
                    </a:p>
                  </a:txBody>
                  <a:tcPr marL="46800" marR="4680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[237] NR_Mob_enh2</a:t>
                      </a: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effectLst/>
                          <a:latin typeface="+mj-ea"/>
                          <a:ea typeface="+mj-ea"/>
                        </a:rPr>
                        <a:t>60 minutes</a:t>
                      </a: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="" xmlns:a16="http://schemas.microsoft.com/office/drawing/2014/main" val="227385255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[233] FR2_multiRx_RRM</a:t>
                      </a: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30 minutes</a:t>
                      </a: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="" xmlns:a16="http://schemas.microsoft.com/office/drawing/2014/main" val="378876952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[236] NR_ATG_RRM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</a:rPr>
                        <a:t>30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="" xmlns:a16="http://schemas.microsoft.com/office/drawing/2014/main" val="310663681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[238] </a:t>
                      </a:r>
                      <a:r>
                        <a:rPr lang="en-US" altLang="zh-CN" sz="1000" kern="1200" baseline="0" dirty="0" err="1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NR_DualTxRx_MUSIM</a:t>
                      </a:r>
                      <a:endParaRPr lang="en-US" altLang="zh-CN" sz="1000" kern="1200" baseline="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30 minutes</a:t>
                      </a: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="" xmlns:a16="http://schemas.microsoft.com/office/drawing/2014/main" val="285141444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</a:endParaRPr>
                    </a:p>
                  </a:txBody>
                  <a:tcPr marL="40640" marR="40640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[239] </a:t>
                      </a:r>
                      <a:r>
                        <a:rPr lang="en-US" altLang="zh-CN" sz="1000" kern="1200" baseline="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LTE_NBeMTC_NTN_RRM</a:t>
                      </a:r>
                      <a:endParaRPr lang="zh-CN" altLang="en-US" sz="1000" kern="1200" baseline="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30 minutes</a:t>
                      </a: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="" xmlns:a16="http://schemas.microsoft.com/office/drawing/2014/main" val="236315526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Thu 13:00 -16:00 UTC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(R17)</a:t>
                      </a:r>
                      <a:endParaRPr kumimoji="0" lang="en-US" altLang="zh-CN" sz="10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j-ea"/>
                        <a:ea typeface="+mj-ea"/>
                      </a:endParaRPr>
                    </a:p>
                  </a:txBody>
                  <a:tcPr marL="46800" marR="4680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Early return to R17 topics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baseline="0" dirty="0">
                          <a:effectLst/>
                          <a:latin typeface="+mj-ea"/>
                          <a:ea typeface="+mj-ea"/>
                        </a:rPr>
                        <a:t>120 minutes</a:t>
                      </a:r>
                      <a:endParaRPr lang="en-US" altLang="zh-CN" sz="1000" kern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="" xmlns:a16="http://schemas.microsoft.com/office/drawing/2014/main" val="35176841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[202] Maintenance_R17_RRM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effectLst/>
                          <a:latin typeface="+mj-ea"/>
                          <a:ea typeface="+mj-ea"/>
                        </a:rPr>
                        <a:t>60 minutes</a:t>
                      </a: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="" xmlns:a16="http://schemas.microsoft.com/office/drawing/2014/main" val="16510460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</a:rPr>
                        <a:t>Fri 13:00 -16:00 UTC</a:t>
                      </a:r>
                    </a:p>
                  </a:txBody>
                  <a:tcPr marL="46800" marR="4680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>
                          <a:effectLst/>
                          <a:latin typeface="+mj-ea"/>
                          <a:ea typeface="+mj-ea"/>
                        </a:rPr>
                        <a:t>TBA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6800" marR="4680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>
                          <a:effectLst/>
                          <a:latin typeface="+mj-ea"/>
                          <a:ea typeface="+mj-ea"/>
                        </a:rPr>
                        <a:t>180 minutes</a:t>
                      </a:r>
                    </a:p>
                  </a:txBody>
                  <a:tcPr marL="46800" marR="46800" marT="9525" marB="0" anchor="ctr"/>
                </a:tc>
                <a:extLst>
                  <a:ext uri="{0D108BD9-81ED-4DB2-BD59-A6C34878D82A}">
                    <a16:rowId xmlns="" xmlns:a16="http://schemas.microsoft.com/office/drawing/2014/main" val="2470264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1978780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780418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(Aug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08010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Timeline for moderator</a:t>
            </a: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698258" y="608010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14822" y="608010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</a:t>
            </a:r>
            <a:r>
              <a:rPr kumimoji="0" lang="en-US" altLang="zh-CN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Main+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BS, or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Main+BS+RRM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793231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(Aug 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Aug 13 – Aug 14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(Aug 15)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err="1">
                <a:solidFill>
                  <a:srgbClr val="FFFFFF"/>
                </a:solidFill>
                <a:latin typeface="+mj-ea"/>
                <a:ea typeface="+mj-ea"/>
              </a:rPr>
              <a:t>Tu</a:t>
            </a:r>
            <a:r>
              <a:rPr lang="en-US" altLang="zh-CN" sz="800" kern="0" dirty="0">
                <a:solidFill>
                  <a:srgbClr val="FFFFFF"/>
                </a:solidFill>
                <a:latin typeface="+mj-ea"/>
                <a:ea typeface="+mj-ea"/>
              </a:rPr>
              <a:t>e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(Aug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(Aug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18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(Aug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(Aug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(Aug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19538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194391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19510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195815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19396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19467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19453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195244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195101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19581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194816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195528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19453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1967035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627476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763279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622023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863119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280988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280988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(Aug 15~19)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280988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(Aug 22 ~ Aug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26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01130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6575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51924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406579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379374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&amp; 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&amp; 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12314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86311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07193" y="4706508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082564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79652" y="3222047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19213" y="4706508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072908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71078" y="1935570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173565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&amp; 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775079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Aug 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191935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286311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6196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4706508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4402" y="4706508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57686" y="535482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24992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32220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13386" y="5353667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769961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7862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667" y="4391804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683151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646653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  <a:ea typeface="+mj-ea"/>
              </a:rPr>
              <a:t>Strict deadline for new </a:t>
            </a:r>
            <a:r>
              <a:rPr lang="en-US" altLang="zh-CN" sz="800" b="1" dirty="0" err="1">
                <a:latin typeface="+mj-ea"/>
                <a:ea typeface="+mj-ea"/>
              </a:rPr>
              <a:t>tdoc</a:t>
            </a:r>
            <a:r>
              <a:rPr lang="en-US" altLang="zh-CN" sz="800" b="1" dirty="0">
                <a:latin typeface="+mj-ea"/>
                <a:ea typeface="+mj-ea"/>
              </a:rPr>
              <a:t> number request</a:t>
            </a:r>
            <a:endParaRPr lang="zh-CN" altLang="en-US" sz="800" b="1" dirty="0">
              <a:latin typeface="+mj-ea"/>
              <a:ea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2411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10738" y="177314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(Aug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7541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&amp; 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059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Main,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BS &amp; 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31386" y="6080104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(RRM only)</a:t>
            </a:r>
          </a:p>
        </p:txBody>
      </p:sp>
      <p:sp>
        <p:nvSpPr>
          <p:cNvPr id="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16561" y="470621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 17:00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Delay allowed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497921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0426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07193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Meng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Intel)</a:t>
            </a:r>
          </a:p>
        </p:txBody>
      </p:sp>
      <p:sp>
        <p:nvSpPr>
          <p:cNvPr id="11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5037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843497" y="3306427"/>
            <a:ext cx="1396068" cy="3385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800" b="1" dirty="0">
                <a:latin typeface="+mj-ea"/>
                <a:ea typeface="+mj-ea"/>
              </a:rPr>
              <a:t>RRM session chaired by </a:t>
            </a:r>
            <a:r>
              <a:rPr lang="en-US" altLang="zh-CN" sz="800" b="1" dirty="0" err="1">
                <a:latin typeface="+mj-ea"/>
                <a:ea typeface="+mj-ea"/>
              </a:rPr>
              <a:t>Meng</a:t>
            </a:r>
            <a:r>
              <a:rPr lang="en-US" altLang="zh-CN" sz="800" b="1" dirty="0">
                <a:latin typeface="+mj-ea"/>
                <a:ea typeface="+mj-ea"/>
              </a:rPr>
              <a:t> Zhang (Intel)</a:t>
            </a:r>
            <a:endParaRPr lang="zh-CN" altLang="en-US" sz="800" b="1" dirty="0">
              <a:latin typeface="+mj-ea"/>
              <a:ea typeface="+mj-ea"/>
            </a:endParaRPr>
          </a:p>
        </p:txBody>
      </p:sp>
      <p:cxnSp>
        <p:nvCxnSpPr>
          <p:cNvPr id="11" name="直接箭头连接符 10"/>
          <p:cNvCxnSpPr/>
          <p:nvPr/>
        </p:nvCxnSpPr>
        <p:spPr bwMode="auto">
          <a:xfrm flipH="1">
            <a:off x="8676192" y="3683151"/>
            <a:ext cx="153003" cy="122934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直接箭头连接符 12"/>
          <p:cNvCxnSpPr/>
          <p:nvPr/>
        </p:nvCxnSpPr>
        <p:spPr bwMode="auto">
          <a:xfrm>
            <a:off x="9220912" y="3703033"/>
            <a:ext cx="0" cy="11052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直接箭头连接符 15"/>
          <p:cNvCxnSpPr/>
          <p:nvPr/>
        </p:nvCxnSpPr>
        <p:spPr bwMode="auto">
          <a:xfrm>
            <a:off x="9713169" y="3707940"/>
            <a:ext cx="165769" cy="9411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直接箭头连接符 17"/>
          <p:cNvCxnSpPr/>
          <p:nvPr/>
        </p:nvCxnSpPr>
        <p:spPr bwMode="auto">
          <a:xfrm>
            <a:off x="10018290" y="3707940"/>
            <a:ext cx="595587" cy="125213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直接箭头连接符 20"/>
          <p:cNvCxnSpPr/>
          <p:nvPr/>
        </p:nvCxnSpPr>
        <p:spPr bwMode="auto">
          <a:xfrm>
            <a:off x="10315469" y="3657135"/>
            <a:ext cx="1249812" cy="177851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358798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6539922" cy="5095171"/>
          </a:xfrm>
        </p:spPr>
        <p:txBody>
          <a:bodyPr/>
          <a:lstStyle/>
          <a:p>
            <a:pPr marL="342882" lvl="1" indent="-34288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altLang="zh-CN" sz="1400" dirty="0"/>
              <a:t>TOHRU (Trace Online Hand Raising Utility) will be used for GTW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3GPP TOHRU will be used in this meeting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Hyperlink: </a:t>
            </a:r>
            <a:r>
              <a:rPr lang="zh-CN" altLang="zh-CN" sz="1200" dirty="0"/>
              <a:t> </a:t>
            </a:r>
            <a:r>
              <a:rPr lang="en-GB" altLang="zh-CN" sz="1200" u="sng" dirty="0">
                <a:hlinkClick r:id="rId3"/>
              </a:rPr>
              <a:t>https://tohru.3gpp.org/</a:t>
            </a:r>
            <a:endParaRPr lang="en-GB" altLang="zh-CN" sz="1200" u="sng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Together with the invitation for the </a:t>
            </a:r>
            <a:r>
              <a:rPr lang="en-GB" altLang="zh-CN" sz="1200" dirty="0" err="1"/>
              <a:t>GotoWebinar</a:t>
            </a:r>
            <a:r>
              <a:rPr lang="en-GB" altLang="zh-CN" sz="1200" dirty="0"/>
              <a:t> MCC provides you with a "Meeting name" individually after your </a:t>
            </a:r>
            <a:r>
              <a:rPr lang="en-GB" altLang="zh-CN" sz="1200" dirty="0" err="1"/>
              <a:t>registeration</a:t>
            </a:r>
            <a:r>
              <a:rPr lang="en-GB" altLang="zh-CN" sz="1200" dirty="0"/>
              <a:t>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dirty="0"/>
              <a:t>Meeting name (TOHRU Meeting IDs):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Main session: RAN4_Main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RRM session: RAN4_RRM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err="1">
                <a:highlight>
                  <a:srgbClr val="FFFF00"/>
                </a:highlight>
              </a:rPr>
              <a:t>BSRF_Demod_testing</a:t>
            </a:r>
            <a:r>
              <a:rPr lang="en-US" altLang="zh-CN" sz="1200" dirty="0">
                <a:highlight>
                  <a:srgbClr val="FFFF00"/>
                </a:highlight>
              </a:rPr>
              <a:t> session: RAN4_BSRF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Enter your name 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altLang="zh-CN" sz="1200" b="1" dirty="0"/>
              <a:t>&lt;represented company&gt;, &lt;first name&gt; &lt;family name&gt;</a:t>
            </a:r>
            <a:r>
              <a:rPr lang="en-GB" altLang="zh-CN" sz="1200" dirty="0"/>
              <a:t/>
            </a:r>
            <a:br>
              <a:rPr lang="en-GB" altLang="zh-CN" sz="1200" dirty="0"/>
            </a:br>
            <a:r>
              <a:rPr lang="en-GB" altLang="zh-CN" sz="1200" dirty="0"/>
              <a:t>e.g.: XY Telecom - Peter </a:t>
            </a:r>
            <a:r>
              <a:rPr lang="en-GB" altLang="zh-CN" sz="1200" dirty="0" err="1"/>
              <a:t>Mustermann</a:t>
            </a:r>
            <a:endParaRPr lang="en-GB" altLang="zh-CN" sz="1200" dirty="0"/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Need to manually push  </a:t>
            </a:r>
            <a:r>
              <a:rPr lang="en-GB" altLang="zh-CN" sz="1200" dirty="0"/>
              <a:t>"</a:t>
            </a:r>
            <a:r>
              <a:rPr lang="en-US" altLang="zh-CN" sz="1200" dirty="0"/>
              <a:t>Refresh Queue</a:t>
            </a:r>
            <a:r>
              <a:rPr lang="en-GB" altLang="zh-CN" sz="1200" dirty="0"/>
              <a:t>" </a:t>
            </a:r>
            <a:r>
              <a:rPr lang="en-US" altLang="zh-CN" sz="1200" dirty="0"/>
              <a:t>or use </a:t>
            </a:r>
            <a:r>
              <a:rPr lang="en-GB" altLang="zh-CN" sz="1200" dirty="0"/>
              <a:t>"</a:t>
            </a:r>
            <a:r>
              <a:rPr lang="en-US" altLang="zh-CN" sz="1200" dirty="0"/>
              <a:t>Automatically refresh queue every 3 seconds</a:t>
            </a:r>
            <a:r>
              <a:rPr lang="en-GB" altLang="zh-CN" sz="1200" dirty="0"/>
              <a:t>"</a:t>
            </a:r>
            <a:r>
              <a:rPr lang="en-US" altLang="zh-CN" sz="1200" dirty="0"/>
              <a:t>, since this is different from the original TOHRU tool.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The other buttons are similar as the previous external TOHRU tool</a:t>
            </a:r>
          </a:p>
          <a:p>
            <a:pPr marL="342882" lvl="1" indent="-342882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altLang="zh-CN" sz="1400" dirty="0"/>
              <a:t>Please find references at 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https://www.3gpp.org/ftp/tsg_ran/WG4_Radio/TSGR4_104-e/Invitation</a:t>
            </a:r>
          </a:p>
          <a:p>
            <a:pPr lvl="2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altLang="zh-CN" sz="1200" b="1" dirty="0">
              <a:solidFill>
                <a:srgbClr val="FF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Guidance of TOHRU for GTW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8054959" y="5446336"/>
            <a:ext cx="1005150" cy="11236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2014" y="3201604"/>
            <a:ext cx="3216190" cy="354957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2014" y="1232682"/>
            <a:ext cx="2469711" cy="1937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9720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schemas.microsoft.com/office/2006/documentManagement/types"/>
    <ds:schemaRef ds:uri="23d77754-4ccc-4c57-9291-cab09e81894a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a915fe38-2618-47b6-8303-829fb71466d5"/>
    <ds:schemaRef ds:uri="http://schemas.microsoft.com/office/infopath/2007/PartnerControl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350254</TotalTime>
  <Words>875</Words>
  <Application>Microsoft Office PowerPoint</Application>
  <PresentationFormat>宽屏</PresentationFormat>
  <Paragraphs>193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RAN4#104-e RRM session GTW schedule </vt:lpstr>
      <vt:lpstr>Email discussion procedures/timelines</vt:lpstr>
      <vt:lpstr>Guidance of TOHRU for GTW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1182</cp:revision>
  <cp:lastPrinted>2016-09-15T08:31:35Z</cp:lastPrinted>
  <dcterms:created xsi:type="dcterms:W3CDTF">2009-11-27T05:15:11Z</dcterms:created>
  <dcterms:modified xsi:type="dcterms:W3CDTF">2022-08-15T04:14:18Z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(3)exJsvn1hxn+qfLos9UhGAwro4UOXBh+5PQkSYzfpFuhVU9TcrWaX2LtTcCQzwRWv5s6pr/op
HsS5pG6VrFZDdxnUgT7+2IrQjR6Hwf66UsdW9jtu645exaeU4GGkTEUEyeKEmLmESMEwjmky
Hraan4ezMVToxyHt2azuX8QBIjrNbjrd78yLB1aug16IpsuYUiX27rHEdlxAZnpV+/xjs2yZ
BMNfklvAe6Qc6WcQcj</vt:lpwstr>
  </property>
  <property fmtid="{D5CDD505-2E9C-101B-9397-08002B2CF9AE}" pid="11" name="_2015_ms_pID_7253431">
    <vt:lpwstr>AkXMrv62fG62Ch3sZ/uxhX8glTZUL/0PwbtWr0tuYlMaAK5TscdFhe
D91KWGTUZPV8PQuesmnoWhV+WInD0IUj3+z/zT+BhTn9fYWxcPxvIzlQLMw9ucC8eTXHgsBI
HPB0EK83puCGgQz0LvDdj0upIyKeccNN4SDhSPagEd0MxPNqlWr8RP3EmBcesYQCiwHm4UCs
6Ml/OsqutbUeY2AxyGKN/JAGAr0l4nUWjFUu</vt:lpwstr>
  </property>
  <property fmtid="{D5CDD505-2E9C-101B-9397-08002B2CF9AE}" pid="12" name="_2015_ms_pID_7253432">
    <vt:lpwstr>lA==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1660478654</vt:lpwstr>
  </property>
</Properties>
</file>