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0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72AF2F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46800"/>
              </p:ext>
            </p:extLst>
          </p:nvPr>
        </p:nvGraphicFramePr>
        <p:xfrm>
          <a:off x="459895" y="1308611"/>
          <a:ext cx="11118623" cy="259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243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43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243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 16 / Tuesday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[104-e][106] NR_RF_FR2_enh2_Part_1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[104-e][107] NR_RF_FR2_enh2_Part_2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29243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[104-e][108] NR_RF_FR2_enh2_Part_3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[104-e][112]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NR_cov_enh_maintenance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Wednesday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[104-e][124] NR_600MHz_APT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[104-e][125]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NR_unlic_enh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2924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[104-e][127] R18_LTE_TDD_1.6GHz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[104-e][128]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LTE_terr_bcast_bands_UERF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</a:t>
                      </a:r>
                      <a:r>
                        <a:rPr lang="en-US" altLang="zh-CN" sz="1000" strike="sngStrike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104-e][126] LTE_intraBandCA_n8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sng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[104-e][110] NR_ext_to_71GHz_Part_1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[104-e][111] NR_ext_to_71GHz_Part_2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29243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19 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Friday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[104-e][129]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FS_NR_eff_BW_util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[104-e][139] </a:t>
                      </a:r>
                      <a:r>
                        <a:rPr lang="en-US" altLang="zh-CN" sz="1000" kern="1200" dirty="0" err="1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LTE_NBeMTC_NTN_UERF</a:t>
                      </a:r>
                      <a:endParaRPr lang="en-US" altLang="zh-CN" sz="1000" kern="1200" dirty="0" smtClean="0">
                        <a:solidFill>
                          <a:srgbClr val="72AF2F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zh-CN" altLang="en-US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29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[104-e][141] R17_feature_list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9243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Reserved for early return-to [104], [105], [109]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50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76584"/>
              </p:ext>
            </p:extLst>
          </p:nvPr>
        </p:nvGraphicFramePr>
        <p:xfrm>
          <a:off x="459895" y="3957753"/>
          <a:ext cx="11118624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065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0657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120657">
                <a:tc rowSpan="3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 smtClean="0">
                          <a:solidFill>
                            <a:srgbClr val="72AF2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August</a:t>
                      </a:r>
                      <a:r>
                        <a:rPr lang="en-US" altLang="zh-CN" sz="1000" b="1" baseline="0" dirty="0" smtClean="0">
                          <a:solidFill>
                            <a:srgbClr val="72AF2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22 / Monday 13:00-16:00 UTC</a:t>
                      </a:r>
                      <a:endParaRPr lang="zh-CN" sz="1000" b="1" dirty="0">
                        <a:solidFill>
                          <a:srgbClr val="72AF2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[104-e][135]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NonCol_intraB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0657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[104-e][137]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FS_NR_pos_UERF</a:t>
                      </a: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12065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[104-e][138]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NR_MC_enh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65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23 / Tuesday 13:00-16:00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[104-e][130]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65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[104-e][131]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65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[104-e][132] FR1_enh2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65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24 / Wednesday 13:00-16:00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[104-e][134] FR2_multiRx_UERF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65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[104-e][133] FR2_enh_req_Ph3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65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[104-e][136] NR_ATG_UERF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65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92D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92D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25</a:t>
                      </a:r>
                      <a:r>
                        <a:rPr lang="en-US" altLang="zh-CN" sz="1000" b="1" kern="1200" dirty="0" smtClean="0">
                          <a:solidFill>
                            <a:srgbClr val="92D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Thursday 13:00-16:00 UTC</a:t>
                      </a:r>
                      <a:endParaRPr lang="zh-CN" altLang="en-US" sz="1000" b="1" kern="1200" dirty="0">
                        <a:solidFill>
                          <a:srgbClr val="92D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rgbClr val="92D050"/>
                          </a:solidFill>
                          <a:latin typeface="+mj-ea"/>
                          <a:ea typeface="+mn-ea"/>
                          <a:cs typeface="+mn-cs"/>
                        </a:rPr>
                        <a:t>[104-e][140] </a:t>
                      </a:r>
                      <a:r>
                        <a:rPr lang="en-US" altLang="zh-CN" sz="1000" kern="1200" dirty="0" err="1" smtClean="0">
                          <a:solidFill>
                            <a:srgbClr val="92D050"/>
                          </a:solidFill>
                          <a:latin typeface="+mj-ea"/>
                          <a:ea typeface="+mn-ea"/>
                          <a:cs typeface="+mn-cs"/>
                        </a:rPr>
                        <a:t>NR_reply_LS_UE_RF</a:t>
                      </a:r>
                      <a:endParaRPr lang="en-US" altLang="zh-CN" sz="1000" dirty="0" smtClean="0">
                        <a:solidFill>
                          <a:srgbClr val="92D05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92D050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92D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24131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92D050"/>
                          </a:solidFill>
                          <a:latin typeface="+mj-ea"/>
                          <a:ea typeface="+mj-ea"/>
                        </a:rPr>
                        <a:t>Return to 120min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92D050"/>
                          </a:solidFill>
                          <a:latin typeface="+mj-ea"/>
                          <a:ea typeface="+mj-ea"/>
                        </a:rPr>
                        <a:t>[141] feature list; [110],</a:t>
                      </a:r>
                      <a:r>
                        <a:rPr lang="en-US" altLang="zh-CN" sz="1000" baseline="0" dirty="0" smtClean="0">
                          <a:solidFill>
                            <a:srgbClr val="92D050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rgbClr val="92D050"/>
                          </a:solidFill>
                          <a:latin typeface="+mj-ea"/>
                          <a:ea typeface="+mj-ea"/>
                        </a:rPr>
                        <a:t>[111]</a:t>
                      </a:r>
                      <a:r>
                        <a:rPr lang="en-US" altLang="zh-CN" sz="1000" baseline="0" dirty="0" smtClean="0">
                          <a:solidFill>
                            <a:srgbClr val="92D050"/>
                          </a:solidFill>
                          <a:latin typeface="+mj-ea"/>
                          <a:ea typeface="+mj-ea"/>
                        </a:rPr>
                        <a:t> 71GHz; [129] Irregular CBW; [132], [135], [138], [139]</a:t>
                      </a:r>
                      <a:endParaRPr lang="en-US" altLang="zh-CN" sz="1000" dirty="0" smtClean="0">
                        <a:solidFill>
                          <a:srgbClr val="92D05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92D050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92D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26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Return to </a:t>
                      </a:r>
                      <a:r>
                        <a:rPr lang="en-US" altLang="zh-CN" sz="1000" b="1" kern="1200" dirty="0" smtClean="0">
                          <a:solidFill>
                            <a:srgbClr val="FF3300"/>
                          </a:solidFill>
                          <a:latin typeface="+mj-ea"/>
                          <a:ea typeface="+mj-ea"/>
                          <a:cs typeface="+mn-cs"/>
                        </a:rPr>
                        <a:t>[101], [102] issue#4-1-1, 4-1-2, 4-1-3, [103], [108], [110], [111]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90 </a:t>
                      </a:r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/>
                </a:tc>
              </a:tr>
              <a:tr h="12065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1" dirty="0" smtClean="0">
                          <a:solidFill>
                            <a:srgbClr val="FF3300"/>
                          </a:solidFill>
                          <a:latin typeface="+mj-ea"/>
                          <a:ea typeface="+mj-ea"/>
                        </a:rPr>
                        <a:t>[129], [132],</a:t>
                      </a:r>
                      <a:r>
                        <a:rPr lang="en-US" altLang="zh-CN" sz="1000" b="1" baseline="0" dirty="0" smtClean="0">
                          <a:solidFill>
                            <a:srgbClr val="FF3300"/>
                          </a:solidFill>
                          <a:latin typeface="+mj-ea"/>
                          <a:ea typeface="+mj-ea"/>
                        </a:rPr>
                        <a:t> [137], [140], [141]</a:t>
                      </a:r>
                      <a:endParaRPr lang="en-US" altLang="zh-CN" sz="1000" b="1" dirty="0" smtClean="0">
                        <a:solidFill>
                          <a:srgbClr val="FF330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Timeline </a:t>
            </a:r>
            <a:r>
              <a:rPr lang="en-US" altLang="zh-CN" sz="800" b="1" kern="0" dirty="0">
                <a:solidFill>
                  <a:srgbClr val="FFFFFF"/>
                </a:solidFill>
              </a:rPr>
              <a:t>for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moderator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email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13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–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 smtClean="0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 22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~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3:00</a:t>
            </a:r>
            <a:r>
              <a:rPr lang="en-US" altLang="zh-CN" sz="800" b="1" kern="0" dirty="0" smtClean="0">
                <a:solidFill>
                  <a:srgbClr val="FFFFFF"/>
                </a:solidFill>
                <a:sym typeface="Wingdings" panose="05000000000000000000" pitchFamily="2" charset="2"/>
              </a:rPr>
              <a:t>-6:00 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only)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 smtClean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 smtClean="0">
                <a:latin typeface="+mj-ea"/>
                <a:ea typeface="+mj-ea"/>
              </a:rPr>
              <a:t>Meng</a:t>
            </a:r>
            <a:r>
              <a:rPr lang="en-US" altLang="zh-CN" sz="800" b="1" dirty="0" smtClean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99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www.w3.org/XML/1998/namespace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3d77754-4ccc-4c57-9291-cab09e81894a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352003</TotalTime>
  <Words>828</Words>
  <Application>Microsoft Office PowerPoint</Application>
  <PresentationFormat>宽屏</PresentationFormat>
  <Paragraphs>199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1093</cp:revision>
  <cp:lastPrinted>2016-09-15T08:31:35Z</cp:lastPrinted>
  <dcterms:created xsi:type="dcterms:W3CDTF">2009-11-27T05:15:11Z</dcterms:created>
  <dcterms:modified xsi:type="dcterms:W3CDTF">2022-08-26T06:40:40Z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(3)cVXiCqiIQUAoT2aUrGAxhGqztcjG6ZRHPEIxVFMyMof7n0RcSmY7JrSj8rJsUDdGBjeVKHG6
OiyJaBK5olxVDZunRtkK0TEE298NjhDrbBzU/qe6eKzbP/rs+0SchCvCHTm4hYY77f1If8Kl
UM376C0mHVLgVuweg5kvjU2Y1qxSZ4FUK2AFmq/a72Gw1LtUtMYLil227m67+vORsd5ThdL1
ay4FPiON9SVw0ttm6j</vt:lpwstr>
  </property>
  <property fmtid="{D5CDD505-2E9C-101B-9397-08002B2CF9AE}" pid="11" name="_2015_ms_pID_7253431">
    <vt:lpwstr>7Q7wMHl2CsHsca7QaDHEMAyR1lGjrLikTo1MVrAkzzpjBVOxofCDtD
8+kHP3C07RsZ4haW83Bkx3YiSe6ROputGWMIX/86iOdcjL3yj0y39R04TP2IE4o62u5Ltcit
+XLXlA88vdEmVy37h2b7+hGkEF5OBwYKm49HBssHSK1YMGHSsu7ZjKbcXrIAWWT5T/52iRdZ
a+u5ZwTrS89P1JQ2of8jf3BeCBOpR7Myso2c</vt:lpwstr>
  </property>
  <property fmtid="{D5CDD505-2E9C-101B-9397-08002B2CF9AE}" pid="12" name="_2015_ms_pID_7253432">
    <vt:lpwstr>VQ==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1659874575</vt:lpwstr>
  </property>
</Properties>
</file>