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0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72AF2F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EA3096-1F1D-461D-ACEB-84C3340AE11B}" v="1" dt="2021-08-01T13:08:4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124" d="100"/>
          <a:sy n="124" d="100"/>
        </p:scale>
        <p:origin x="27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[104-e][109] </a:t>
            </a:r>
            <a:r>
              <a:rPr lang="en-US" dirty="0" err="1" smtClean="0"/>
              <a:t>NRSL_enh_maintenance</a:t>
            </a:r>
            <a:r>
              <a:rPr lang="en-US" dirty="0" smtClean="0"/>
              <a:t>		60min</a:t>
            </a:r>
          </a:p>
          <a:p>
            <a:r>
              <a:rPr lang="en-US" dirty="0" smtClean="0"/>
              <a:t>[104-e][104] NR_6 </a:t>
            </a:r>
            <a:r>
              <a:rPr lang="en-US" dirty="0" err="1" smtClean="0"/>
              <a:t>GHz_licensed</a:t>
            </a:r>
            <a:r>
              <a:rPr lang="en-US" dirty="0" smtClean="0"/>
              <a:t>		20min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 smtClean="0"/>
              <a:t>RAN4#10</a:t>
            </a:r>
            <a:r>
              <a:rPr lang="en-US" altLang="zh-CN" b="1" dirty="0" smtClean="0"/>
              <a:t>4</a:t>
            </a:r>
            <a:r>
              <a:rPr lang="en-US" b="1" dirty="0" smtClean="0"/>
              <a:t>-e </a:t>
            </a:r>
            <a:r>
              <a:rPr lang="en-US" altLang="zh-CN" b="1" dirty="0"/>
              <a:t>Main</a:t>
            </a:r>
            <a:r>
              <a:rPr lang="en-US" b="1" dirty="0" smtClean="0"/>
              <a:t> </a:t>
            </a:r>
            <a:r>
              <a:rPr lang="en-US" b="1" dirty="0"/>
              <a:t>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=""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16257"/>
              </p:ext>
            </p:extLst>
          </p:nvPr>
        </p:nvGraphicFramePr>
        <p:xfrm>
          <a:off x="459895" y="1331663"/>
          <a:ext cx="11118623" cy="269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12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71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16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 16 / Tuesday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[104-e][106] NR_RF_FR2_enh2_Part_1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[104-e][107] NR_RF_FR2_enh2_Part_2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78712725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[104-e][108] NR_RF_FR2_enh2_Part_3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[104-e][112]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NR_cov_enh_maintenance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75638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Wednesday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[104-e][124] NR_600MHz_APT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[104-e][125]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NR_unlic_enh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3924680622"/>
                  </a:ext>
                </a:extLst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[104-e][127] R18_LTE_TDD_1.6GHz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[104-e][128]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LTE_terr_bcast_bands_UERF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</a:t>
                      </a:r>
                      <a:r>
                        <a:rPr lang="en-US" altLang="zh-CN" sz="1000" strike="sngStrike" baseline="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104-e][126] LTE_intraBandCA_n8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sng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sng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20016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[104-e][110] NR_ext_to_71GHz_Part_1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16019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[104-e][111] NR_ext_to_71GHz_Part_2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90889863"/>
                  </a:ext>
                </a:extLst>
              </a:tr>
              <a:tr h="48522">
                <a:tc rowSpan="4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19 </a:t>
                      </a: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Friday 3:00-6:00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[104-e][129]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FS_NR_eff_BW_util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[104-e][139] </a:t>
                      </a:r>
                      <a:r>
                        <a:rPr lang="en-US" altLang="zh-CN" sz="1000" kern="1200" dirty="0" err="1" smtClean="0">
                          <a:solidFill>
                            <a:srgbClr val="72AF2F"/>
                          </a:solidFill>
                          <a:latin typeface="+mj-ea"/>
                          <a:ea typeface="+mn-ea"/>
                          <a:cs typeface="+mn-cs"/>
                        </a:rPr>
                        <a:t>LTE_NBeMTC_NTN_UERF</a:t>
                      </a:r>
                      <a:endParaRPr lang="en-US" altLang="zh-CN" sz="1000" kern="1200" dirty="0" smtClean="0">
                        <a:solidFill>
                          <a:srgbClr val="72AF2F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zh-CN" altLang="en-US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212345203"/>
                  </a:ext>
                </a:extLst>
              </a:tr>
              <a:tr h="4852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[104-e][141] R17_feature_list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30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48522"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Reserved for early return-to [104], [105], [109]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50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25207"/>
              </p:ext>
            </p:extLst>
          </p:nvPr>
        </p:nvGraphicFramePr>
        <p:xfrm>
          <a:off x="459894" y="4191723"/>
          <a:ext cx="11118624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285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93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155733"/>
                  </a:ext>
                </a:extLst>
              </a:tr>
              <a:tr h="68213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August</a:t>
                      </a:r>
                      <a:r>
                        <a:rPr lang="en-US" altLang="zh-CN" sz="1000" b="1" baseline="0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22 / Monday 13:00-16:00 UTC</a:t>
                      </a:r>
                      <a:endParaRPr lang="zh-CN" sz="1000" b="1" dirty="0">
                        <a:solidFill>
                          <a:srgbClr val="72AF2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[104-e][135]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NonCol_intraB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[104-e][137]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FS_NR_pos_UERF</a:t>
                      </a: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	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="" xmlns:a16="http://schemas.microsoft.com/office/drawing/2014/main" val="188654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[104-e][138]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NR_MC_enh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rgbClr val="72AF2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23 / Tuesday 13:00-16:00 UTC</a:t>
                      </a:r>
                      <a:endParaRPr lang="zh-CN" altLang="en-US" sz="1000" b="1" kern="1200" dirty="0">
                        <a:solidFill>
                          <a:srgbClr val="72AF2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[104-e][130] FS_NR_700800900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strike="noStrike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[104-e][131] </a:t>
                      </a:r>
                      <a:r>
                        <a:rPr lang="en-US" altLang="zh-CN" sz="1000" dirty="0" err="1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FS_SimBC</a:t>
                      </a:r>
                      <a:endParaRPr lang="en-US" altLang="zh-CN" sz="1000" dirty="0" smtClean="0">
                        <a:solidFill>
                          <a:srgbClr val="72AF2F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45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</a:rPr>
                        <a:t>[104-e][132] FR1_enh2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rgbClr val="72AF2F"/>
                          </a:solidFill>
                          <a:latin typeface="+mj-ea"/>
                          <a:ea typeface="+mj-ea"/>
                          <a:cs typeface="+mn-cs"/>
                        </a:rPr>
                        <a:t>90 min</a:t>
                      </a:r>
                      <a:endParaRPr lang="pt-BR" sz="1000" b="0" kern="1200" dirty="0">
                        <a:solidFill>
                          <a:srgbClr val="72AF2F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24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[104-e][134] FR2_multiRx_UERF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[104-e][133] FR2_enh_req_Ph3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[104-e][136] NR_ATG_UERF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25</a:t>
                      </a: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Thursday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[104-e][140] </a:t>
                      </a:r>
                      <a:r>
                        <a:rPr lang="en-US" altLang="zh-CN" sz="1000" kern="1200" dirty="0" err="1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NR_reply_LS_UE_RF</a:t>
                      </a:r>
                      <a:endParaRPr lang="en-US" altLang="zh-CN" sz="1000" dirty="0" smtClean="0"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</a:t>
                      </a: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120min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</a:rPr>
                        <a:t>[141] feature list; [110],</a:t>
                      </a:r>
                      <a:r>
                        <a:rPr lang="en-US" altLang="zh-CN" sz="1000" baseline="0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zh-CN" sz="1000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</a:rPr>
                        <a:t>[111]</a:t>
                      </a:r>
                      <a:r>
                        <a:rPr lang="en-US" altLang="zh-CN" sz="1000" baseline="0" dirty="0" smtClean="0">
                          <a:solidFill>
                            <a:srgbClr val="FF3300"/>
                          </a:solidFill>
                          <a:latin typeface="+mj-ea"/>
                          <a:ea typeface="+mj-ea"/>
                        </a:rPr>
                        <a:t> 71GHz; [129] Irregular CBW; [132], [135], [138], [139]</a:t>
                      </a:r>
                      <a:endParaRPr lang="en-US" altLang="zh-CN" sz="1000" dirty="0" smtClean="0">
                        <a:solidFill>
                          <a:srgbClr val="FF3300"/>
                        </a:solidFill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120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August 26</a:t>
                      </a:r>
                      <a:r>
                        <a:rPr lang="en-US" altLang="zh-CN" sz="1000" b="1" kern="1200" baseline="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/ Friday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latin typeface="+mj-ea"/>
                          <a:ea typeface="+mj-ea"/>
                        </a:rPr>
                        <a:t>Return to 180min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180 min</a:t>
                      </a:r>
                      <a:endParaRPr lang="pt-BR" sz="1000" b="0" kern="12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10344580" y="1978780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9508280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5942" y="1780418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(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 11)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Email discussion procedures/timelines</a:t>
            </a:r>
            <a:endParaRPr lang="ru-RU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781694" y="6080104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Timeline </a:t>
            </a:r>
            <a:r>
              <a:rPr lang="en-US" altLang="zh-CN" sz="800" b="1" kern="0" dirty="0">
                <a:solidFill>
                  <a:srgbClr val="FFFFFF"/>
                </a:solidFill>
              </a:rPr>
              <a:t>for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moderator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698258" y="6080104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614822" y="6080104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session </a:t>
            </a:r>
            <a:r>
              <a:rPr kumimoji="0" lang="en-US" altLang="zh-CN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Main+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BS, or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Main+BS+RRM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xmlns="" id="{E151FB97-9B3A-4312-805C-6B499B697A34}"/>
              </a:ext>
            </a:extLst>
          </p:cNvPr>
          <p:cNvSpPr txBox="1"/>
          <p:nvPr/>
        </p:nvSpPr>
        <p:spPr>
          <a:xfrm>
            <a:off x="408556" y="5793231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</a:t>
            </a:r>
            <a:r>
              <a:rPr lang="en-US" sz="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email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265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96736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13 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–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14 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28120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n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365679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err="1" smtClean="0">
                <a:solidFill>
                  <a:srgbClr val="FFFFFF"/>
                </a:solidFill>
                <a:latin typeface="+mj-ea"/>
                <a:ea typeface="+mj-ea"/>
              </a:rPr>
              <a:t>Tu</a:t>
            </a:r>
            <a:r>
              <a:rPr lang="en-US" altLang="zh-CN" sz="800" kern="0" dirty="0">
                <a:solidFill>
                  <a:srgbClr val="FFFFFF"/>
                </a:solidFill>
                <a:latin typeface="+mj-ea"/>
                <a:ea typeface="+mj-ea"/>
              </a:rPr>
              <a:t>e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(Aug 16)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5346213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18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6190925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035637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7880348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Mon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8725060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Tue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9569771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Wed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0414479" y="177508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Thu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19538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194391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19510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195815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19396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19467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19453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195244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195101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19581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194816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195528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19453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1967035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627476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763279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622023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863119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69010" y="1280988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2787999" y="1280988"/>
            <a:ext cx="4205103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15~19)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880347" y="1280988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(Aug 22 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~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Aug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 26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7035637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01130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6575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51924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406579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379374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511748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51882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2314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4339" y="2863119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3803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4706508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037724" y="2082564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9652" y="3222047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11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8719213" y="4706508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963781" y="2072908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71078" y="1935570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173565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281861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RRM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62899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BS </a:t>
            </a:r>
            <a:endParaRPr lang="en-US" altLang="zh-CN" sz="800" b="1" kern="0" dirty="0">
              <a:solidFill>
                <a:srgbClr val="FFFFFF"/>
              </a:solidFill>
            </a:endParaRP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</a:t>
            </a:r>
            <a:r>
              <a:rPr lang="en-US" altLang="zh-CN" sz="800" b="1" kern="0" dirty="0" smtClean="0">
                <a:solidFill>
                  <a:srgbClr val="FFFFFF"/>
                </a:solidFill>
              </a:rPr>
              <a:t>3:00</a:t>
            </a:r>
            <a:r>
              <a:rPr lang="en-US" altLang="zh-CN" sz="800" b="1" kern="0" dirty="0" smtClean="0">
                <a:solidFill>
                  <a:srgbClr val="FFFFFF"/>
                </a:solidFill>
                <a:sym typeface="Wingdings" panose="05000000000000000000" pitchFamily="2" charset="2"/>
              </a:rPr>
              <a:t>-6:00 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11257565" y="1775079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Aug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26)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xmlns="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191935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Main, BS &amp; RRM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13:00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-16:00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286311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1261962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4706508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4402" y="4706508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xmlns="" id="{61214404-3E99-431F-A1D1-0A44E2021497}"/>
              </a:ext>
            </a:extLst>
          </p:cNvPr>
          <p:cNvSpPr/>
          <p:nvPr/>
        </p:nvSpPr>
        <p:spPr>
          <a:xfrm>
            <a:off x="1944412" y="1280988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4706508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57686" y="535482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2391" y="2499210"/>
            <a:ext cx="1100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Wed 19:00 –</a:t>
            </a:r>
          </a:p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Thu 16:00 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3222047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13386" y="5353667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769961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7813399" y="47862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10424667" y="4391804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683151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agenda or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7293326" y="5646653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  <a:ea typeface="+mj-ea"/>
              </a:rPr>
              <a:t>Strict deadline for new </a:t>
            </a:r>
            <a:r>
              <a:rPr lang="en-US" altLang="zh-CN" sz="800" b="1" dirty="0" err="1">
                <a:latin typeface="+mj-ea"/>
                <a:ea typeface="+mj-ea"/>
              </a:rPr>
              <a:t>tdoc</a:t>
            </a:r>
            <a:r>
              <a:rPr lang="en-US" altLang="zh-CN" sz="800" b="1" dirty="0">
                <a:latin typeface="+mj-ea"/>
                <a:ea typeface="+mj-ea"/>
              </a:rPr>
              <a:t> number request</a:t>
            </a:r>
            <a:endParaRPr lang="zh-CN" altLang="en-US" sz="800" b="1" dirty="0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236654" y="2241138"/>
            <a:ext cx="115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xmlns="" id="{18560DB6-8070-4A8A-B9C8-2CBC509A9ECA}"/>
              </a:ext>
            </a:extLst>
          </p:cNvPr>
          <p:cNvSpPr/>
          <p:nvPr/>
        </p:nvSpPr>
        <p:spPr>
          <a:xfrm>
            <a:off x="4510738" y="177314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Wed</a:t>
            </a:r>
            <a:r>
              <a:rPr lang="en-US" sz="800" kern="0" dirty="0">
                <a:solidFill>
                  <a:srgbClr val="FFFFFF"/>
                </a:solidFill>
                <a:latin typeface="+mj-ea"/>
                <a:ea typeface="+mj-ea"/>
              </a:rPr>
              <a:t> 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(Aug 17)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0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197541" y="2079611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 smtClean="0">
                <a:solidFill>
                  <a:srgbClr val="FFFFFF"/>
                </a:solidFill>
              </a:rPr>
              <a:t>Main &amp; </a:t>
            </a:r>
            <a:r>
              <a:rPr lang="en-US" altLang="zh-CN" sz="800" b="1" kern="0" dirty="0">
                <a:solidFill>
                  <a:srgbClr val="FFFFFF"/>
                </a:solidFill>
              </a:rPr>
              <a:t>BS 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GTW session 3:00</a:t>
            </a:r>
            <a:r>
              <a:rPr lang="en-US" altLang="zh-CN" sz="800" b="1" kern="0" dirty="0">
                <a:solidFill>
                  <a:srgbClr val="FFFFFF"/>
                </a:solidFill>
                <a:sym typeface="Wingdings" panose="05000000000000000000" pitchFamily="2" charset="2"/>
              </a:rPr>
              <a:t>-6:00 UTC</a:t>
            </a:r>
            <a:endParaRPr lang="en-US" altLang="zh-CN" sz="800" b="1" kern="0" dirty="0">
              <a:solidFill>
                <a:srgbClr val="FFFFFF"/>
              </a:solidFill>
            </a:endParaRPr>
          </a:p>
        </p:txBody>
      </p:sp>
      <p:sp>
        <p:nvSpPr>
          <p:cNvPr id="10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7890059" y="387309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Main,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BS &amp; 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2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9531386" y="6080104"/>
            <a:ext cx="882000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(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only)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16561" y="470621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 17:00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Delay allowed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15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4497921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6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5360426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117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6207193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RRM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session 13:00-16:00 UTC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(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Meng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Intel)</a:t>
            </a:r>
            <a:endParaRPr lang="en-US" sz="800" b="1" kern="0" dirty="0">
              <a:solidFill>
                <a:srgbClr val="FFFFFF"/>
              </a:solidFill>
              <a:latin typeface="+mj-ea"/>
              <a:ea typeface="+mj-ea"/>
              <a:cs typeface="+mn-cs"/>
            </a:endParaRPr>
          </a:p>
        </p:txBody>
      </p:sp>
      <p:sp>
        <p:nvSpPr>
          <p:cNvPr id="118" name="Rectangle: Rounded Corners 201">
            <a:extLst>
              <a:ext uri="{FF2B5EF4-FFF2-40B4-BE49-F238E27FC236}">
                <a16:creationId xmlns:a16="http://schemas.microsoft.com/office/drawing/2014/main" xmlns="" id="{B6CDA6FF-6740-49E7-B14C-1831ED62E0F8}"/>
              </a:ext>
            </a:extLst>
          </p:cNvPr>
          <p:cNvSpPr/>
          <p:nvPr/>
        </p:nvSpPr>
        <p:spPr>
          <a:xfrm>
            <a:off x="3650374" y="3873096"/>
            <a:ext cx="786133" cy="576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RRM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UTC</a:t>
            </a:r>
          </a:p>
          <a:p>
            <a:pPr lvl="0" algn="ctr" defTabSz="51429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" b="1" kern="0" dirty="0">
                <a:solidFill>
                  <a:srgbClr val="FFFFFF"/>
                </a:solidFill>
              </a:rPr>
              <a:t>(Xizeng)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43497" y="3306427"/>
            <a:ext cx="139606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800" b="1" dirty="0" smtClean="0">
                <a:latin typeface="+mj-ea"/>
                <a:ea typeface="+mj-ea"/>
              </a:rPr>
              <a:t>RRM session chaired by </a:t>
            </a:r>
            <a:r>
              <a:rPr lang="en-US" altLang="zh-CN" sz="800" b="1" dirty="0" err="1" smtClean="0">
                <a:latin typeface="+mj-ea"/>
                <a:ea typeface="+mj-ea"/>
              </a:rPr>
              <a:t>Meng</a:t>
            </a:r>
            <a:r>
              <a:rPr lang="en-US" altLang="zh-CN" sz="800" b="1" dirty="0" smtClean="0">
                <a:latin typeface="+mj-ea"/>
                <a:ea typeface="+mj-ea"/>
              </a:rPr>
              <a:t> Zhang (Intel)</a:t>
            </a:r>
            <a:endParaRPr lang="zh-CN" altLang="en-US" sz="800" b="1" dirty="0">
              <a:latin typeface="+mj-ea"/>
              <a:ea typeface="+mj-ea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H="1">
            <a:off x="8676192" y="3683151"/>
            <a:ext cx="153003" cy="122934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9220912" y="3703033"/>
            <a:ext cx="0" cy="11052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9713169" y="3707940"/>
            <a:ext cx="165769" cy="94117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10018290" y="3707940"/>
            <a:ext cx="595587" cy="125213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接箭头连接符 20"/>
          <p:cNvCxnSpPr/>
          <p:nvPr/>
        </p:nvCxnSpPr>
        <p:spPr bwMode="auto">
          <a:xfrm>
            <a:off x="10315469" y="3657135"/>
            <a:ext cx="1249812" cy="177851"/>
          </a:xfrm>
          <a:prstGeom prst="straightConnector1">
            <a:avLst/>
          </a:prstGeom>
          <a:noFill/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499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68143-B530-4487-9EA7-5BCC5970B48F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23d77754-4ccc-4c57-9291-cab09e81894a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915fe38-2618-47b6-8303-829fb71466d5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351756</TotalTime>
  <Words>788</Words>
  <Application>Microsoft Office PowerPoint</Application>
  <PresentationFormat>宽屏</PresentationFormat>
  <Paragraphs>197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RAN4#104-e Main session GTW schedule </vt:lpstr>
      <vt:lpstr>Email discussion procedures/timelines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Huawei</cp:lastModifiedBy>
  <cp:revision>1089</cp:revision>
  <cp:lastPrinted>2016-09-15T08:31:35Z</cp:lastPrinted>
  <dcterms:created xsi:type="dcterms:W3CDTF">2009-11-27T05:15:11Z</dcterms:created>
  <dcterms:modified xsi:type="dcterms:W3CDTF">2022-08-24T12:42:58Z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(3)nupd9vEKf2qRJ3DkdbgFli5aDOJxsJyrPHWvvvWF5Gwm0xvgGvDg8eMkaHDQ8x3rgFfEnrbv
AkptxcJ5xATugW+NXG/tww76Sw4M6FVc1T8vM07eo/Jo0N3T5G6vPm+fB6NcFeHMjwRGhG6q
MmJcOnD7A/Ggn0OeawtQxicU5xAtnKcOXouSXi1sxF9OC6g5csn1pSJGXNrmBuF5VCcARjWq
To0Z6r6iGuyDx5lcle</vt:lpwstr>
  </property>
  <property fmtid="{D5CDD505-2E9C-101B-9397-08002B2CF9AE}" pid="11" name="_2015_ms_pID_7253431">
    <vt:lpwstr>N/qCrpic323Dv9RWtUbAQXfcLgjzE582KfQQelH4rumkPMDcv1PyJQ
SBEyn+s/0hu1ns+/3rjPWJR1xDKFRnwbN3yQF14S4qjBMquZ6BmxgAKDmy9uBIp9tA5+oFYT
on6oIqkWaEeYqr+T0HswpGF1st8FWNBv7OaYPsYdeJmurYVoRpoKxVl4IqjEztUhSxqy68/P
iFSxx4tOYFAb+HQ8d4/UUnapQRQ88bCixyoS</vt:lpwstr>
  </property>
  <property fmtid="{D5CDD505-2E9C-101B-9397-08002B2CF9AE}" pid="12" name="_2015_ms_pID_7253432">
    <vt:lpwstr>2Q==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1659874575</vt:lpwstr>
  </property>
</Properties>
</file>