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8" r:id="rId5"/>
    <p:sldId id="990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0000FF"/>
    <a:srgbClr val="CC00CC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EA3096-1F1D-461D-ACEB-84C3340AE11B}" v="1" dt="2021-08-01T13:08:49.4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136" autoAdjust="0"/>
    <p:restoredTop sz="96081" autoAdjust="0"/>
  </p:normalViewPr>
  <p:slideViewPr>
    <p:cSldViewPr snapToGrid="0">
      <p:cViewPr varScale="1">
        <p:scale>
          <a:sx n="124" d="100"/>
          <a:sy n="124" d="100"/>
        </p:scale>
        <p:origin x="270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29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2EEA3096-1F1D-461D-ACEB-84C3340AE11B}"/>
    <pc:docChg chg="undo custSel modSld">
      <pc:chgData name="Chervyakov, Andrey" userId="dbdfc4e7-c505-4785-a117-c03dfe609c52" providerId="ADAL" clId="{2EEA3096-1F1D-461D-ACEB-84C3340AE11B}" dt="2021-08-01T13:34:33.887" v="226" actId="1592"/>
      <pc:docMkLst>
        <pc:docMk/>
      </pc:docMkLst>
      <pc:sldChg chg="modSp mod addCm delCm modCm">
        <pc:chgData name="Chervyakov, Andrey" userId="dbdfc4e7-c505-4785-a117-c03dfe609c52" providerId="ADAL" clId="{2EEA3096-1F1D-461D-ACEB-84C3340AE11B}" dt="2021-08-01T13:34:33.887" v="226" actId="1592"/>
        <pc:sldMkLst>
          <pc:docMk/>
          <pc:sldMk cId="2261567071" sldId="928"/>
        </pc:sldMkLst>
        <pc:spChg chg="mod">
          <ac:chgData name="Chervyakov, Andrey" userId="dbdfc4e7-c505-4785-a117-c03dfe609c52" providerId="ADAL" clId="{2EEA3096-1F1D-461D-ACEB-84C3340AE11B}" dt="2021-08-01T13:34:27.529" v="225" actId="20577"/>
          <ac:spMkLst>
            <pc:docMk/>
            <pc:sldMk cId="2261567071" sldId="928"/>
            <ac:spMk id="3" creationId="{B1BE6906-4FA3-42DA-8E86-BA4DD12F41A6}"/>
          </ac:spMkLst>
        </pc:spChg>
      </pc:sldChg>
      <pc:sldChg chg="modSp mod addCm delCm">
        <pc:chgData name="Chervyakov, Andrey" userId="dbdfc4e7-c505-4785-a117-c03dfe609c52" providerId="ADAL" clId="{2EEA3096-1F1D-461D-ACEB-84C3340AE11B}" dt="2021-08-01T13:21:43.609" v="217" actId="948"/>
        <pc:sldMkLst>
          <pc:docMk/>
          <pc:sldMk cId="3082891650" sldId="970"/>
        </pc:sldMkLst>
        <pc:spChg chg="mod">
          <ac:chgData name="Chervyakov, Andrey" userId="dbdfc4e7-c505-4785-a117-c03dfe609c52" providerId="ADAL" clId="{2EEA3096-1F1D-461D-ACEB-84C3340AE11B}" dt="2021-08-01T13:21:43.609" v="217" actId="948"/>
          <ac:spMkLst>
            <pc:docMk/>
            <pc:sldMk cId="3082891650" sldId="970"/>
            <ac:spMk id="3" creationId="{B1BE6906-4FA3-42DA-8E86-BA4DD12F41A6}"/>
          </ac:spMkLst>
        </pc:spChg>
      </pc:sldChg>
      <pc:sldChg chg="modSp mod">
        <pc:chgData name="Chervyakov, Andrey" userId="dbdfc4e7-c505-4785-a117-c03dfe609c52" providerId="ADAL" clId="{2EEA3096-1F1D-461D-ACEB-84C3340AE11B}" dt="2021-08-01T13:22:13.589" v="219" actId="108"/>
        <pc:sldMkLst>
          <pc:docMk/>
          <pc:sldMk cId="4244984083" sldId="972"/>
        </pc:sldMkLst>
        <pc:spChg chg="mod">
          <ac:chgData name="Chervyakov, Andrey" userId="dbdfc4e7-c505-4785-a117-c03dfe609c52" providerId="ADAL" clId="{2EEA3096-1F1D-461D-ACEB-84C3340AE11B}" dt="2021-08-01T13:22:13.589" v="219" actId="108"/>
          <ac:spMkLst>
            <pc:docMk/>
            <pc:sldMk cId="4244984083" sldId="972"/>
            <ac:spMk id="197" creationId="{B6CDA6FF-6740-49E7-B14C-1831ED62E0F8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[104-e][109] </a:t>
            </a:r>
            <a:r>
              <a:rPr lang="en-US" dirty="0" err="1" smtClean="0"/>
              <a:t>NRSL_enh_maintenance</a:t>
            </a:r>
            <a:r>
              <a:rPr lang="en-US" dirty="0" smtClean="0"/>
              <a:t>		60min</a:t>
            </a:r>
          </a:p>
          <a:p>
            <a:r>
              <a:rPr lang="en-US" dirty="0" smtClean="0"/>
              <a:t>[104-e][104] NR_6 </a:t>
            </a:r>
            <a:r>
              <a:rPr lang="en-US" dirty="0" err="1" smtClean="0"/>
              <a:t>GHz_licensed</a:t>
            </a:r>
            <a:r>
              <a:rPr lang="en-US" dirty="0" smtClean="0"/>
              <a:t>		20min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1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739247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smtClean="0"/>
              <a:t>RAN4#10</a:t>
            </a:r>
            <a:r>
              <a:rPr lang="en-US" altLang="zh-CN" b="1" dirty="0" smtClean="0"/>
              <a:t>4</a:t>
            </a:r>
            <a:r>
              <a:rPr lang="en-US" b="1" dirty="0" smtClean="0"/>
              <a:t>-e </a:t>
            </a:r>
            <a:r>
              <a:rPr lang="en-US" altLang="zh-CN" b="1" dirty="0"/>
              <a:t>Main</a:t>
            </a:r>
            <a:r>
              <a:rPr lang="en-US" b="1" dirty="0" smtClean="0"/>
              <a:t> </a:t>
            </a:r>
            <a:r>
              <a:rPr lang="en-US" b="1" dirty="0"/>
              <a:t>session GTW schedule </a:t>
            </a:r>
            <a:endParaRPr lang="ru-RU" dirty="0"/>
          </a:p>
        </p:txBody>
      </p:sp>
      <p:graphicFrame>
        <p:nvGraphicFramePr>
          <p:cNvPr id="5" name="表格 5">
            <a:extLst>
              <a:ext uri="{FF2B5EF4-FFF2-40B4-BE49-F238E27FC236}">
                <a16:creationId xmlns=""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94801"/>
              </p:ext>
            </p:extLst>
          </p:nvPr>
        </p:nvGraphicFramePr>
        <p:xfrm>
          <a:off x="459895" y="1331663"/>
          <a:ext cx="11118623" cy="26968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172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1031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9823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j-ea"/>
                          <a:ea typeface="+mj-ea"/>
                        </a:rPr>
                        <a:t>Week 1 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dirty="0">
                          <a:effectLst/>
                          <a:latin typeface="+mj-ea"/>
                          <a:ea typeface="+mj-ea"/>
                        </a:rPr>
                        <a:t>Meeting</a:t>
                      </a:r>
                      <a:r>
                        <a:rPr lang="en-US" altLang="zh-CN" sz="1000" b="1" baseline="0" dirty="0">
                          <a:effectLst/>
                          <a:latin typeface="+mj-ea"/>
                          <a:ea typeface="+mj-ea"/>
                        </a:rPr>
                        <a:t> day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0016">
                <a:tc rowSpan="4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 16 / Tuesday 3:00-6:00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[104-e][106] NR_RF_FR2_enh2_Part_1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[104-e][107] NR_RF_FR2_enh2_Part_2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787127252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[104-e][108] NR_RF_FR2_enh2_Part_3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[104-e][112] </a:t>
                      </a:r>
                      <a:r>
                        <a:rPr lang="en-US" altLang="zh-CN" sz="1000" dirty="0" err="1" smtClean="0">
                          <a:latin typeface="+mj-ea"/>
                          <a:ea typeface="+mj-ea"/>
                        </a:rPr>
                        <a:t>NR_cov_enh_maintenance</a:t>
                      </a:r>
                      <a:endParaRPr lang="en-US" altLang="zh-CN" sz="1000" dirty="0" smtClean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75638">
                <a:tc rowSpan="5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17</a:t>
                      </a: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Wednesday 3:00-6:00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[104-e][124] NR_600MHz_APT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[104-e][125] </a:t>
                      </a:r>
                      <a:r>
                        <a:rPr lang="en-US" altLang="zh-CN" sz="1000" dirty="0" err="1" smtClean="0">
                          <a:latin typeface="+mj-ea"/>
                          <a:ea typeface="+mj-ea"/>
                        </a:rPr>
                        <a:t>NR_unlic_enh</a:t>
                      </a:r>
                      <a:endParaRPr lang="en-US" altLang="zh-CN" sz="1000" dirty="0" smtClean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3924680622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[104-e][127] R18_LTE_TDD_1.6GHz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[104-e][128] </a:t>
                      </a:r>
                      <a:r>
                        <a:rPr lang="en-US" altLang="zh-CN" sz="1000" dirty="0" err="1" smtClean="0">
                          <a:latin typeface="+mj-ea"/>
                          <a:ea typeface="+mj-ea"/>
                        </a:rPr>
                        <a:t>LTE_terr_bcast_bands_UERF</a:t>
                      </a:r>
                      <a:endParaRPr lang="en-US" altLang="zh-CN" sz="1000" dirty="0" smtClean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20016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rgbClr val="C00000"/>
                          </a:solidFill>
                          <a:latin typeface="+mj-ea"/>
                          <a:ea typeface="+mj-ea"/>
                        </a:rPr>
                        <a:t>[</a:t>
                      </a:r>
                      <a:r>
                        <a:rPr lang="en-US" altLang="zh-CN" sz="1000" strike="sngStrike" baseline="0" dirty="0" smtClean="0">
                          <a:solidFill>
                            <a:srgbClr val="C00000"/>
                          </a:solidFill>
                          <a:latin typeface="+mj-ea"/>
                          <a:ea typeface="+mj-ea"/>
                        </a:rPr>
                        <a:t>104-e][126] LTE_intraBandCA_n8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sngStrike" kern="1200" dirty="0" smtClean="0">
                          <a:solidFill>
                            <a:srgbClr val="C00000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sngStrike" kern="1200" dirty="0">
                        <a:solidFill>
                          <a:srgbClr val="C00000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20016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18</a:t>
                      </a: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/ Thursday 3:00-6:00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[104-e][110] NR_ext_to_71GHz_Part_1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[104-e][111] NR_ext_to_71GHz_Part_2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120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2190889863"/>
                  </a:ext>
                </a:extLst>
              </a:tr>
              <a:tr h="48522">
                <a:tc rowSpan="4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August</a:t>
                      </a: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 19 </a:t>
                      </a: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/ Friday 3:00-6:00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[104-e][129] </a:t>
                      </a:r>
                      <a:r>
                        <a:rPr lang="en-US" altLang="zh-CN" sz="1000" dirty="0" err="1" smtClean="0">
                          <a:latin typeface="+mj-ea"/>
                          <a:ea typeface="+mj-ea"/>
                        </a:rPr>
                        <a:t>FS_NR_eff_BW_util</a:t>
                      </a:r>
                      <a:endParaRPr lang="en-US" altLang="zh-CN" sz="1000" dirty="0" smtClean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48522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[104-e][139] </a:t>
                      </a:r>
                      <a:r>
                        <a:rPr lang="en-US" altLang="zh-CN" sz="1000" kern="1200" dirty="0" err="1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LTE_NBeMTC_NTN_UERF</a:t>
                      </a:r>
                      <a:endParaRPr lang="en-US" altLang="zh-CN" sz="1000" kern="1200" dirty="0" smtClean="0">
                        <a:solidFill>
                          <a:schemeClr val="dk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zh-CN" altLang="en-US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212345203"/>
                  </a:ext>
                </a:extLst>
              </a:tr>
              <a:tr h="48522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[104-e][141] R17_feature_list	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30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48522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Reserved for early return-to [104], [105], [109]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50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</a:tbl>
          </a:graphicData>
        </a:graphic>
      </p:graphicFrame>
      <p:graphicFrame>
        <p:nvGraphicFramePr>
          <p:cNvPr id="7" name="表格 6">
            <a:extLst>
              <a:ext uri="{FF2B5EF4-FFF2-40B4-BE49-F238E27FC236}">
                <a16:creationId xmlns="" xmlns:a16="http://schemas.microsoft.com/office/drawing/2014/main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2955271"/>
              </p:ext>
            </p:extLst>
          </p:nvPr>
        </p:nvGraphicFramePr>
        <p:xfrm>
          <a:off x="459894" y="4191723"/>
          <a:ext cx="11118624" cy="2133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2684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0741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1760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28577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+mj-ea"/>
                          <a:ea typeface="+mj-ea"/>
                        </a:rPr>
                        <a:t>Week 2</a:t>
                      </a:r>
                      <a:endParaRPr lang="zh-CN" sz="1000" b="1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Meeting</a:t>
                      </a:r>
                      <a:r>
                        <a:rPr lang="en-US" altLang="zh-CN" sz="1000" b="1" baseline="0" dirty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day</a:t>
                      </a:r>
                      <a:endParaRPr lang="zh-CN" sz="1000" b="1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000" b="1" kern="1200" dirty="0">
                          <a:solidFill>
                            <a:schemeClr val="lt1"/>
                          </a:solidFill>
                          <a:effectLst/>
                          <a:latin typeface="+mj-ea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000" b="1" kern="1200" dirty="0">
                        <a:solidFill>
                          <a:schemeClr val="lt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5155733"/>
                  </a:ext>
                </a:extLst>
              </a:tr>
              <a:tr h="68213">
                <a:tc rowSpan="3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August</a:t>
                      </a:r>
                      <a:r>
                        <a:rPr lang="en-US" altLang="zh-CN" sz="1000" b="1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22 / Monday 13:00-16:00 UTC</a:t>
                      </a:r>
                      <a:endParaRPr lang="zh-CN" sz="1000" b="1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[104-e][135] </a:t>
                      </a:r>
                      <a:r>
                        <a:rPr lang="en-US" altLang="zh-CN" sz="1000" dirty="0" err="1" smtClean="0">
                          <a:latin typeface="+mj-ea"/>
                          <a:ea typeface="+mj-ea"/>
                        </a:rPr>
                        <a:t>NonCol_intraB</a:t>
                      </a:r>
                      <a:endParaRPr lang="en-US" altLang="zh-CN" sz="1000" dirty="0" smtClean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[104-e][137] </a:t>
                      </a:r>
                      <a:r>
                        <a:rPr lang="en-US" altLang="zh-CN" sz="1000" dirty="0" err="1" smtClean="0">
                          <a:latin typeface="+mj-ea"/>
                          <a:ea typeface="+mj-ea"/>
                        </a:rPr>
                        <a:t>FS_NR_pos_UERF</a:t>
                      </a: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	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  <a:extLst>
                  <a:ext uri="{0D108BD9-81ED-4DB2-BD59-A6C34878D82A}">
                    <a16:rowId xmlns="" xmlns:a16="http://schemas.microsoft.com/office/drawing/2014/main" val="188654182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[104-e][138] </a:t>
                      </a:r>
                      <a:r>
                        <a:rPr lang="en-US" altLang="zh-CN" sz="1000" dirty="0" err="1" smtClean="0">
                          <a:latin typeface="+mj-ea"/>
                          <a:ea typeface="+mj-ea"/>
                        </a:rPr>
                        <a:t>NR_MC_enh</a:t>
                      </a:r>
                      <a:endParaRPr lang="en-US" altLang="zh-CN" sz="1000" dirty="0" smtClean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 23 / Tuesday 13:00-16:00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[104-e][130] FS_NR_700800900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[104-e][131] </a:t>
                      </a:r>
                      <a:r>
                        <a:rPr lang="en-US" altLang="zh-CN" sz="1000" dirty="0" err="1" smtClean="0">
                          <a:latin typeface="+mj-ea"/>
                          <a:ea typeface="+mj-ea"/>
                        </a:rPr>
                        <a:t>FS_SimBC</a:t>
                      </a:r>
                      <a:endParaRPr lang="en-US" altLang="zh-CN" sz="1000" dirty="0" smtClean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45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[104-e][132] FR1_enh2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90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rowSpan="3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 24 / Wednesday 13:00-16:00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solidFill>
                            <a:srgbClr val="C00000"/>
                          </a:solidFill>
                          <a:latin typeface="+mj-ea"/>
                          <a:ea typeface="+mj-ea"/>
                        </a:rPr>
                        <a:t>[104-e][136] NR_ATG_UERF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strike="noStrike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strike="noStrike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C00000"/>
                          </a:solidFill>
                          <a:latin typeface="+mj-ea"/>
                          <a:ea typeface="+mj-ea"/>
                        </a:rPr>
                        <a:t>[104-e][133] FR2_enh_req_Ph3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dirty="0" smtClean="0">
                          <a:solidFill>
                            <a:srgbClr val="C00000"/>
                          </a:solidFill>
                          <a:latin typeface="+mj-ea"/>
                          <a:ea typeface="+mj-ea"/>
                        </a:rPr>
                        <a:t>[104-e][134] FR2_multiRx_UERF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</a:t>
                      </a: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25</a:t>
                      </a: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Thursday 13:00-16:00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r>
                        <a:rPr lang="en-US" altLang="zh-CN" sz="1000" kern="1200" dirty="0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[104-e][140] </a:t>
                      </a:r>
                      <a:r>
                        <a:rPr lang="en-US" altLang="zh-CN" sz="1000" kern="1200" dirty="0" err="1" smtClean="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NR_reply_LS_UE_RF</a:t>
                      </a:r>
                      <a:endParaRPr lang="en-US" altLang="zh-CN" sz="1000" dirty="0" smtClean="0">
                        <a:latin typeface="+mj-ea"/>
                        <a:ea typeface="+mj-ea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60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000" b="0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Return to 120min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baseline="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120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000" b="1" kern="120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August 26</a:t>
                      </a:r>
                      <a:r>
                        <a:rPr lang="en-US" altLang="zh-CN" sz="1000" b="1" kern="1200" baseline="0" dirty="0" smtClean="0"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/ Friday 13:00-16:00 UTC</a:t>
                      </a:r>
                      <a:endParaRPr lang="zh-CN" altLang="en-US" sz="1000" b="1" kern="1200" dirty="0">
                        <a:solidFill>
                          <a:schemeClr val="bg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00" dirty="0" smtClean="0">
                          <a:latin typeface="+mj-ea"/>
                          <a:ea typeface="+mj-ea"/>
                        </a:rPr>
                        <a:t>Return to 180min</a:t>
                      </a:r>
                    </a:p>
                  </a:txBody>
                  <a:tcPr marL="40640" marR="4064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00" b="0" kern="1200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  <a:cs typeface="+mn-cs"/>
                        </a:rPr>
                        <a:t>180 min</a:t>
                      </a:r>
                      <a:endParaRPr lang="pt-BR" sz="1000" b="0" kern="1200" dirty="0">
                        <a:solidFill>
                          <a:schemeClr val="tx1"/>
                        </a:solidFill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40640" marR="4064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0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44580" y="1978780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08280" y="5475975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5942" y="1780418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(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Aug 11)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Email discussion procedures/timelines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781694" y="6080104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</a:rPr>
              <a:t>Timeline </a:t>
            </a:r>
            <a:r>
              <a:rPr lang="en-US" altLang="zh-CN" sz="800" b="1" kern="0" dirty="0">
                <a:solidFill>
                  <a:srgbClr val="FFFFFF"/>
                </a:solidFill>
              </a:rPr>
              <a:t>for </a:t>
            </a:r>
            <a:r>
              <a:rPr lang="en-US" altLang="zh-CN" sz="800" b="1" kern="0" dirty="0" smtClean="0">
                <a:solidFill>
                  <a:srgbClr val="FFFFFF"/>
                </a:solidFill>
              </a:rPr>
              <a:t>moderator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698258" y="6080104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Deadline for comments and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614822" y="6080104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session </a:t>
            </a:r>
            <a:r>
              <a:rPr kumimoji="0" lang="en-US" altLang="zh-CN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(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Main+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BS, or 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Main+BS+RRM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13" name="TextBox 1">
            <a:extLst>
              <a:ext uri="{FF2B5EF4-FFF2-40B4-BE49-F238E27FC236}">
                <a16:creationId xmlns:a16="http://schemas.microsoft.com/office/drawing/2014/main" xmlns="" id="{E151FB97-9B3A-4312-805C-6B499B697A34}"/>
              </a:ext>
            </a:extLst>
          </p:cNvPr>
          <p:cNvSpPr txBox="1"/>
          <p:nvPr/>
        </p:nvSpPr>
        <p:spPr>
          <a:xfrm>
            <a:off x="408556" y="5793231"/>
            <a:ext cx="5927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8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8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</a:t>
            </a:r>
            <a:r>
              <a:rPr lang="en-US" sz="8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email </a:t>
            </a:r>
            <a:r>
              <a:rPr lang="en-US" sz="8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discussion procedures/timelines are not included. </a:t>
            </a:r>
          </a:p>
          <a:p>
            <a:pPr lvl="0"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8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2655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(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 12)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967367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 13 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–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 14 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812079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n 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15)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656790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 err="1" smtClean="0">
                <a:solidFill>
                  <a:srgbClr val="FFFFFF"/>
                </a:solidFill>
                <a:latin typeface="+mj-ea"/>
                <a:ea typeface="+mj-ea"/>
              </a:rPr>
              <a:t>Tu</a:t>
            </a:r>
            <a:r>
              <a:rPr lang="en-US" altLang="zh-CN" sz="800" kern="0" dirty="0">
                <a:solidFill>
                  <a:srgbClr val="FFFFFF"/>
                </a:solidFill>
                <a:latin typeface="+mj-ea"/>
                <a:ea typeface="+mj-ea"/>
              </a:rPr>
              <a:t>e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 (Aug 16)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346213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(Aug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 18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190925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035637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880348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22)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725060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 23)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569771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 24)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414479" y="177508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19538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194391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195103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1958152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193963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194675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194532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195244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195101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19581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194816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141" y="195528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5641" y="194531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1967035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627476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763279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622023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863119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69010" y="1280988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787999" y="1280988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15~19)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880347" y="1280988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(Aug 22 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~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Aug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 26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035637" y="1280988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01130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65753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51924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406579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379374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511748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 </a:t>
            </a:r>
            <a:r>
              <a:rPr lang="en-US" altLang="zh-CN" sz="800" b="1" kern="0" dirty="0" smtClean="0">
                <a:solidFill>
                  <a:srgbClr val="FFFFFF"/>
                </a:solidFill>
              </a:rPr>
              <a:t>&amp; BS </a:t>
            </a:r>
            <a:endParaRPr lang="en-US" altLang="zh-CN" sz="800" b="1" kern="0" dirty="0">
              <a:solidFill>
                <a:srgbClr val="FFFFFF"/>
              </a:solidFill>
            </a:endParaRP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51882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</a:rPr>
              <a:t>Main &amp; </a:t>
            </a:r>
            <a:r>
              <a:rPr lang="en-US" altLang="zh-CN" sz="800" b="1" kern="0" dirty="0">
                <a:solidFill>
                  <a:srgbClr val="FFFFFF"/>
                </a:solidFill>
              </a:rPr>
              <a:t>BS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12314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814339" y="2863119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38032" y="4706508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207193" y="4706508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037724" y="2082564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79652" y="3222047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 before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11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8719213" y="4706508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963781" y="2072908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71078" y="1935570"/>
            <a:ext cx="786133" cy="277212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by 4:00 UTC</a:t>
            </a: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173565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818614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RRM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62899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</a:rPr>
              <a:t>Main &amp; BS </a:t>
            </a:r>
            <a:endParaRPr lang="en-US" altLang="zh-CN" sz="800" b="1" kern="0" dirty="0">
              <a:solidFill>
                <a:srgbClr val="FFFFFF"/>
              </a:solidFill>
            </a:endParaRP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</a:t>
            </a:r>
            <a:r>
              <a:rPr lang="en-US" altLang="zh-CN" sz="800" b="1" kern="0" dirty="0" smtClean="0">
                <a:solidFill>
                  <a:srgbClr val="FFFFFF"/>
                </a:solidFill>
              </a:rPr>
              <a:t>3:00</a:t>
            </a:r>
            <a:r>
              <a:rPr lang="en-US" altLang="zh-CN" sz="800" b="1" kern="0" dirty="0" smtClean="0">
                <a:solidFill>
                  <a:srgbClr val="FFFFFF"/>
                </a:solidFill>
                <a:sym typeface="Wingdings" panose="05000000000000000000" pitchFamily="2" charset="2"/>
              </a:rPr>
              <a:t>-6:00 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257565" y="1775079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(</a:t>
            </a:r>
            <a:r>
              <a:rPr lang="en-GB" sz="800" kern="0" dirty="0" smtClean="0">
                <a:solidFill>
                  <a:srgbClr val="FFFFFF"/>
                </a:solidFill>
                <a:latin typeface="+mj-ea"/>
                <a:ea typeface="+mj-ea"/>
              </a:rPr>
              <a:t>Aug </a:t>
            </a:r>
            <a:r>
              <a:rPr lang="en-GB" sz="800" kern="0" noProof="0" dirty="0" smtClean="0">
                <a:solidFill>
                  <a:srgbClr val="FFFFFF"/>
                </a:solidFill>
                <a:latin typeface="+mj-ea"/>
                <a:ea typeface="+mj-ea"/>
              </a:rPr>
              <a:t>26)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:a16="http://schemas.microsoft.com/office/drawing/2014/main" xmlns="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191935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Main, BS &amp; RRM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13:00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-16:00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2863119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261962" y="4706508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4706508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64402" y="4706508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1944412" y="1280988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4706508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57686" y="5354820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92391" y="2499210"/>
            <a:ext cx="11009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–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3222047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13386" y="5353667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3555475" y="4769961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13399" y="47862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424667" y="4391804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683151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293326" y="5646653"/>
            <a:ext cx="1460271" cy="360717"/>
          </a:xfrm>
          <a:prstGeom prst="wedgeRoundRectCallout">
            <a:avLst>
              <a:gd name="adj1" fmla="val 63546"/>
              <a:gd name="adj2" fmla="val -51073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  <a:ea typeface="+mj-ea"/>
              </a:rPr>
              <a:t>Strict deadline for new </a:t>
            </a:r>
            <a:r>
              <a:rPr lang="en-US" altLang="zh-CN" sz="800" b="1" dirty="0" err="1">
                <a:latin typeface="+mj-ea"/>
                <a:ea typeface="+mj-ea"/>
              </a:rPr>
              <a:t>tdoc</a:t>
            </a:r>
            <a:r>
              <a:rPr lang="en-US" altLang="zh-CN" sz="800" b="1" dirty="0">
                <a:latin typeface="+mj-ea"/>
                <a:ea typeface="+mj-ea"/>
              </a:rPr>
              <a:t> number request</a:t>
            </a:r>
            <a:endParaRPr lang="zh-CN" altLang="en-US" sz="800" b="1" dirty="0">
              <a:latin typeface="+mj-ea"/>
              <a:ea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236654" y="2241138"/>
            <a:ext cx="11578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8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510738" y="177314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r>
              <a:rPr lang="en-US" sz="800" kern="0" dirty="0">
                <a:solidFill>
                  <a:srgbClr val="FFFFFF"/>
                </a:solidFill>
                <a:latin typeface="+mj-ea"/>
                <a:ea typeface="+mj-ea"/>
              </a:rPr>
              <a:t> </a:t>
            </a:r>
            <a:r>
              <a:rPr lang="en-US" sz="800" kern="0" dirty="0" smtClean="0">
                <a:solidFill>
                  <a:srgbClr val="FFFFFF"/>
                </a:solidFill>
                <a:latin typeface="+mj-ea"/>
                <a:ea typeface="+mj-ea"/>
              </a:rPr>
              <a:t>(Aug 17)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0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197541" y="2079611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 smtClean="0">
                <a:solidFill>
                  <a:srgbClr val="FFFFFF"/>
                </a:solidFill>
              </a:rPr>
              <a:t>Main &amp; </a:t>
            </a:r>
            <a:r>
              <a:rPr lang="en-US" altLang="zh-CN" sz="800" b="1" kern="0" dirty="0">
                <a:solidFill>
                  <a:srgbClr val="FFFFFF"/>
                </a:solidFill>
              </a:rPr>
              <a:t>BS 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GTW session 3:00</a:t>
            </a:r>
            <a:r>
              <a:rPr lang="en-US" altLang="zh-CN" sz="800" b="1" kern="0" dirty="0">
                <a:solidFill>
                  <a:srgbClr val="FFFFFF"/>
                </a:solidFill>
                <a:sym typeface="Wingdings" panose="05000000000000000000" pitchFamily="2" charset="2"/>
              </a:rPr>
              <a:t>-6:00 UTC</a:t>
            </a:r>
            <a:endParaRPr lang="en-US" altLang="zh-CN" sz="800" b="1" kern="0" dirty="0">
              <a:solidFill>
                <a:srgbClr val="FFFFFF"/>
              </a:solidFill>
            </a:endParaRPr>
          </a:p>
        </p:txBody>
      </p:sp>
      <p:sp>
        <p:nvSpPr>
          <p:cNvPr id="10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890059" y="387309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Main,</a:t>
            </a:r>
            <a:r>
              <a:rPr kumimoji="0" lang="en-US" sz="800" b="1" i="0" u="none" strike="noStrike" kern="0" cap="none" spc="0" normalizeH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BS &amp; RRM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1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531386" y="6080104"/>
            <a:ext cx="882000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 (</a:t>
            </a: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RRM only)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16561" y="4706210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 17:00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Delay allowed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1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497921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RRM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11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360426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RRM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GTW 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session 13:00-16:00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11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207193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RRM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session 13:00-16:00 UTC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(</a:t>
            </a:r>
            <a:r>
              <a:rPr lang="en-US" sz="800" b="1" kern="0" dirty="0" err="1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Meng</a:t>
            </a:r>
            <a:r>
              <a:rPr lang="en-US" sz="800" b="1" kern="0" dirty="0" smtClea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Intel)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1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650374" y="3873096"/>
            <a:ext cx="786133" cy="576000"/>
          </a:xfrm>
          <a:prstGeom prst="roundRect">
            <a:avLst/>
          </a:prstGeom>
          <a:solidFill>
            <a:schemeClr val="accent6">
              <a:lumMod val="50000"/>
            </a:schemeClr>
          </a:solidFill>
          <a:ln w="9525" cap="flat" cmpd="sng" algn="ctr">
            <a:noFill/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RRM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sessio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 13:00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-16:00 UTC</a:t>
            </a:r>
          </a:p>
          <a:p>
            <a:pPr lvl="0"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(Xizeng)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8843497" y="3306427"/>
            <a:ext cx="1396068" cy="338554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zh-CN" sz="800" b="1" dirty="0" smtClean="0">
                <a:latin typeface="+mj-ea"/>
                <a:ea typeface="+mj-ea"/>
              </a:rPr>
              <a:t>RRM session chaired by </a:t>
            </a:r>
            <a:r>
              <a:rPr lang="en-US" altLang="zh-CN" sz="800" b="1" dirty="0" err="1" smtClean="0">
                <a:latin typeface="+mj-ea"/>
                <a:ea typeface="+mj-ea"/>
              </a:rPr>
              <a:t>Meng</a:t>
            </a:r>
            <a:r>
              <a:rPr lang="en-US" altLang="zh-CN" sz="800" b="1" dirty="0" smtClean="0">
                <a:latin typeface="+mj-ea"/>
                <a:ea typeface="+mj-ea"/>
              </a:rPr>
              <a:t> Zhang (Intel)</a:t>
            </a:r>
            <a:endParaRPr lang="zh-CN" altLang="en-US" sz="800" b="1" dirty="0">
              <a:latin typeface="+mj-ea"/>
              <a:ea typeface="+mj-ea"/>
            </a:endParaRPr>
          </a:p>
        </p:txBody>
      </p:sp>
      <p:cxnSp>
        <p:nvCxnSpPr>
          <p:cNvPr id="11" name="直接箭头连接符 10"/>
          <p:cNvCxnSpPr/>
          <p:nvPr/>
        </p:nvCxnSpPr>
        <p:spPr bwMode="auto">
          <a:xfrm flipH="1">
            <a:off x="8676192" y="3683151"/>
            <a:ext cx="153003" cy="122934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3" name="直接箭头连接符 12"/>
          <p:cNvCxnSpPr/>
          <p:nvPr/>
        </p:nvCxnSpPr>
        <p:spPr bwMode="auto">
          <a:xfrm>
            <a:off x="9220912" y="3703033"/>
            <a:ext cx="0" cy="110527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直接箭头连接符 15"/>
          <p:cNvCxnSpPr/>
          <p:nvPr/>
        </p:nvCxnSpPr>
        <p:spPr bwMode="auto">
          <a:xfrm>
            <a:off x="9713169" y="3707940"/>
            <a:ext cx="165769" cy="94117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直接箭头连接符 17"/>
          <p:cNvCxnSpPr/>
          <p:nvPr/>
        </p:nvCxnSpPr>
        <p:spPr bwMode="auto">
          <a:xfrm>
            <a:off x="10018290" y="3707940"/>
            <a:ext cx="595587" cy="125213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直接箭头连接符 20"/>
          <p:cNvCxnSpPr/>
          <p:nvPr/>
        </p:nvCxnSpPr>
        <p:spPr bwMode="auto">
          <a:xfrm>
            <a:off x="10315469" y="3657135"/>
            <a:ext cx="1249812" cy="177851"/>
          </a:xfrm>
          <a:prstGeom prst="straightConnector1">
            <a:avLst/>
          </a:prstGeom>
          <a:noFill/>
          <a:ln w="9525" cap="flat" cmpd="sng" algn="ctr">
            <a:solidFill>
              <a:srgbClr val="FF33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84992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23d77754-4ccc-4c57-9291-cab09e81894a"/>
    <ds:schemaRef ds:uri="a915fe38-2618-47b6-8303-829fb71466d5"/>
    <ds:schemaRef ds:uri="http://purl.org/dc/dcmitype/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www.w3.org/XML/1998/namespace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348071</TotalTime>
  <Words>756</Words>
  <Application>Microsoft Office PowerPoint</Application>
  <PresentationFormat>宽屏</PresentationFormat>
  <Paragraphs>196</Paragraphs>
  <Slides>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RAN4#104-e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1079</cp:revision>
  <cp:lastPrinted>2016-09-15T08:31:35Z</cp:lastPrinted>
  <dcterms:created xsi:type="dcterms:W3CDTF">2009-11-27T05:15:11Z</dcterms:created>
  <dcterms:modified xsi:type="dcterms:W3CDTF">2022-08-16T16:24:08Z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(3)xUNlklC/JnDC1osFtxIAgYcdovkbfVEpHpQJl3LUCHrLo5D8uWz4HitpJnNM2XBTGGCd+qCs
yF8U+fFxus8jNai54BbCfw8HbhDqGjTQ0wojkdN38N1duq14g1HLgHdDMfSWEvTsNyRw2laB
VJA0RqHq9d06GBHBArE9Lfexx2z9KOutkrttcrQiHNHnU3YtUuWlTff1tfiUFOjfb8MmmNuW
pzAAFCQX8Mf0w+hae5</vt:lpwstr>
  </property>
  <property fmtid="{D5CDD505-2E9C-101B-9397-08002B2CF9AE}" pid="11" name="_2015_ms_pID_7253431">
    <vt:lpwstr>PwXv5/uRxQ4mAeiBsiDNuZg5zT6nkN+ZjNoWnSWsLk0oOgrUoYE24H
8Jg3lZOg4TQdqilUZvYLeAIKTBJ/TKExIHsOixvPitvFpn2okXH5rF3+6w8IZwoxWFXpn5HC
kHNhWClzkTBWrusPCZu9BGP+DlHFCU98pAcfWv3W47evHcDfJQHzc+WQ9jO3sYlc/nSEGcZu
3GLZJha7lB+I7PlV05IKwqj1SATFyZTsuP2O</vt:lpwstr>
  </property>
  <property fmtid="{D5CDD505-2E9C-101B-9397-08002B2CF9AE}" pid="12" name="_2015_ms_pID_7253432">
    <vt:lpwstr>KA==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1659874575</vt:lpwstr>
  </property>
</Properties>
</file>