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90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94" d="100"/>
          <a:sy n="94" d="100"/>
        </p:scale>
        <p:origin x="75" y="2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[104-e][109] </a:t>
            </a:r>
            <a:r>
              <a:rPr lang="en-US" dirty="0" err="1" smtClean="0"/>
              <a:t>NRSL_enh_maintenance</a:t>
            </a:r>
            <a:r>
              <a:rPr lang="en-US" dirty="0" smtClean="0"/>
              <a:t>		60min</a:t>
            </a:r>
          </a:p>
          <a:p>
            <a:r>
              <a:rPr lang="en-US" dirty="0" smtClean="0"/>
              <a:t>[104-e][104] NR_6 </a:t>
            </a:r>
            <a:r>
              <a:rPr lang="en-US" dirty="0" err="1" smtClean="0"/>
              <a:t>GHz_licensed</a:t>
            </a:r>
            <a:r>
              <a:rPr lang="en-US" dirty="0" smtClean="0"/>
              <a:t>		20min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</a:t>
            </a:r>
            <a:r>
              <a:rPr lang="en-US" altLang="zh-CN" b="1" dirty="0" smtClean="0"/>
              <a:t>4</a:t>
            </a:r>
            <a:r>
              <a:rPr lang="en-US" b="1" dirty="0" smtClean="0"/>
              <a:t>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508401"/>
              </p:ext>
            </p:extLst>
          </p:nvPr>
        </p:nvGraphicFramePr>
        <p:xfrm>
          <a:off x="459895" y="1331663"/>
          <a:ext cx="11118623" cy="269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 16 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Tuesday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[104-e][106] NR_RF_FR2_enh2_Part_1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</a:t>
                      </a: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[104-e][107] NR_RF_FR2_enh2_Part_2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</a:t>
                      </a: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[104-e][108] NR_RF_FR2_enh2_Part_3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[104-e][112]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NR_cov_enh_maintenance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rowSpan="5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Wednesday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[104-e][124] NR_600MHz_APT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</a:t>
                      </a: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[104-e][125]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NR_unlic_enh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</a:t>
                      </a: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[104-e][127] R18_LTE_TDD_1.6GHz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[104-e][128]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LTE_terr_bcast_bands_UERF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[104-e][126] LTE_intraBandCA_n8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Thursday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[104-e][110] NR_ext_to_71GHz_Part_1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[104-e][111] NR_ext_to_71GHz_Part_2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</a:t>
                      </a: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48522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19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Friday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[104-e][129]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FS_NR_eff_BW_util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[104-e][139]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LTE_NBeMTC_NTN_UERF</a:t>
                      </a:r>
                      <a:endParaRPr lang="en-US" altLang="zh-CN" sz="10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</a:t>
                      </a: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zh-CN" altLang="en-US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[104-e][141] R17_feature_list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</a:t>
                      </a: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Reserved for early return-to [104], [105], [109]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50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470622"/>
              </p:ext>
            </p:extLst>
          </p:nvPr>
        </p:nvGraphicFramePr>
        <p:xfrm>
          <a:off x="459894" y="4191723"/>
          <a:ext cx="1111862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3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August</a:t>
                      </a:r>
                      <a:r>
                        <a:rPr lang="en-US" altLang="zh-CN" sz="1000" b="1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22 </a:t>
                      </a:r>
                      <a:r>
                        <a:rPr lang="en-US" altLang="zh-CN" sz="1000" b="1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 Monday 13:00-16:00 UTC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[104-e][135]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NonCol_intraB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</a:t>
                      </a: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[104-e][137]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FS_NR_pos_UERF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</a:t>
                      </a: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[104-e][138]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NR_MC_enh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23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Tuesday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[104-e][130] FS_NR_700800900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</a:t>
                      </a: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[104-e][131]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FS_SimBC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</a:t>
                      </a: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[104-e][132] FR1_enh2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24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Wednesday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[104-e][133] FR2_enh_req_Ph3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[104-e][134] FR2_multiRx_UERF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</a:t>
                      </a: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[104-e][136] NR_ATG_UERF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25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Thursday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[104-e][140]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NR_reply_LS_UE_RF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120min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26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Friday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180min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1978780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780418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080104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Timeline </a:t>
            </a:r>
            <a:r>
              <a:rPr lang="en-US" altLang="zh-CN" sz="800" b="1" kern="0" dirty="0">
                <a:solidFill>
                  <a:srgbClr val="FFFFFF"/>
                </a:solidFill>
              </a:rPr>
              <a:t>for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moderator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080104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080104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session </a:t>
            </a: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Main+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BS, or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Main+BS+RRM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793231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email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13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–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14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err="1" smtClean="0">
                <a:solidFill>
                  <a:srgbClr val="FFFFFF"/>
                </a:solidFill>
                <a:latin typeface="+mj-ea"/>
                <a:ea typeface="+mj-ea"/>
              </a:rPr>
              <a:t>Tu</a:t>
            </a:r>
            <a:r>
              <a:rPr lang="en-US" altLang="zh-CN" sz="800" kern="0" dirty="0">
                <a:solidFill>
                  <a:srgbClr val="FFFFFF"/>
                </a:solidFill>
                <a:latin typeface="+mj-ea"/>
                <a:ea typeface="+mj-ea"/>
              </a:rPr>
              <a:t>e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(Aug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18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19538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194391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19510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195815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19396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19467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19453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195244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195101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19581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194816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195528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19453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1967035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627476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763279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622023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863119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280988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280988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280988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 22 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~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26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01130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6575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51924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406579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379374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863119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706508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082564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222047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706508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072908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1935570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173565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3:00</a:t>
            </a:r>
            <a:r>
              <a:rPr lang="en-US" altLang="zh-CN" sz="800" b="1" kern="0" dirty="0" smtClean="0">
                <a:solidFill>
                  <a:srgbClr val="FFFFFF"/>
                </a:solidFill>
                <a:sym typeface="Wingdings" panose="05000000000000000000" pitchFamily="2" charset="2"/>
              </a:rPr>
              <a:t>-6:00 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775079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191935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86311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706508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706508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35482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24992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222047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353667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769961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7862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391804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683151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646653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Strict deadline for new </a:t>
            </a:r>
            <a:r>
              <a:rPr lang="en-US" altLang="zh-CN" sz="800" b="1" dirty="0" err="1">
                <a:latin typeface="+mj-ea"/>
                <a:ea typeface="+mj-ea"/>
              </a:rPr>
              <a:t>tdoc</a:t>
            </a:r>
            <a:r>
              <a:rPr lang="en-US" altLang="zh-CN" sz="800" b="1" dirty="0">
                <a:latin typeface="+mj-ea"/>
                <a:ea typeface="+mj-ea"/>
              </a:rPr>
              <a:t> number request</a:t>
            </a:r>
            <a:endParaRPr lang="zh-CN" altLang="en-US" sz="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2411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77314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Main,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BS &amp; 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080104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only)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16561" y="470621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 17:00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Delay allowed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Meng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Intel)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43497" y="3306427"/>
            <a:ext cx="139606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0" smtClean="0">
                <a:latin typeface="+mj-ea"/>
                <a:ea typeface="+mj-ea"/>
              </a:rPr>
              <a:t>RRM session chaired by </a:t>
            </a:r>
            <a:r>
              <a:rPr lang="en-US" altLang="zh-CN" sz="800" b="1" dirty="0" err="1" smtClean="0">
                <a:latin typeface="+mj-ea"/>
                <a:ea typeface="+mj-ea"/>
              </a:rPr>
              <a:t>Meng</a:t>
            </a:r>
            <a:r>
              <a:rPr lang="en-US" altLang="zh-CN" sz="800" b="1" dirty="0" smtClean="0">
                <a:latin typeface="+mj-ea"/>
                <a:ea typeface="+mj-ea"/>
              </a:rPr>
              <a:t> Zhang (Intel)</a:t>
            </a:r>
            <a:endParaRPr lang="zh-CN" altLang="en-US" sz="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H="1">
            <a:off x="8676192" y="3683151"/>
            <a:ext cx="153003" cy="122934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9220912" y="3703033"/>
            <a:ext cx="0" cy="11052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9713169" y="3707940"/>
            <a:ext cx="165769" cy="9411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10018290" y="3707940"/>
            <a:ext cx="595587" cy="125213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10315469" y="3657135"/>
            <a:ext cx="1249812" cy="177851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499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purl.org/dc/elements/1.1/"/>
    <ds:schemaRef ds:uri="http://purl.org/dc/dcmitype/"/>
    <ds:schemaRef ds:uri="23d77754-4ccc-4c57-9291-cab09e81894a"/>
    <ds:schemaRef ds:uri="http://purl.org/dc/terms/"/>
    <ds:schemaRef ds:uri="http://www.w3.org/XML/1998/namespace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348065</TotalTime>
  <Words>756</Words>
  <Application>Microsoft Office PowerPoint</Application>
  <PresentationFormat>宽屏</PresentationFormat>
  <Paragraphs>196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RAN4#104-e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1076</cp:revision>
  <cp:lastPrinted>2016-09-15T08:31:35Z</cp:lastPrinted>
  <dcterms:created xsi:type="dcterms:W3CDTF">2009-11-27T05:15:11Z</dcterms:created>
  <dcterms:modified xsi:type="dcterms:W3CDTF">2022-08-14T11:12:08Z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(3)OR/c+Fo9zXIKdTcRjBf0KQeAgStA9dgzy5PaNLrH8LYonEgy9LjAZHLR/msImQ0xNppBr2s8
+6TOYJvTPtDPKVgVPQw5fyMyKNztH8soDeMZaMqs0v4T9F5tCOOWSbNBiaxjRoc8XHAULXls
1o4QixMFKjwj2o68d19PVxBXhBJ4sxy1tHyKeFMGmMqTLEt2NKIoc0ZBpbRGn3AK/5Sxt/kv
XBMJ6e5BogMDuRI11p</vt:lpwstr>
  </property>
  <property fmtid="{D5CDD505-2E9C-101B-9397-08002B2CF9AE}" pid="11" name="_2015_ms_pID_7253431">
    <vt:lpwstr>azBPJ5TaxXwJZd3x+qiOXDihAVD8sPMkhHQTVjN+JvhL+wHq/9DaIi
49Pftcqa9ASqRDaeyKwTALENT8tKTVSsj2bI8cZyFjO6sziYqJoeG4V6RkWACMyNKsvJKNPz
5uWHfjhZxdBXrGgDfmWBEz6gVfzROt+0SZ+7IWglYkbTcJNxWob41j6wFxTsuiXv0/3xH67J
KTbKSkl9GVyc8Reqa+2lVG3JnBJqyBU0agKP</vt:lpwstr>
  </property>
  <property fmtid="{D5CDD505-2E9C-101B-9397-08002B2CF9AE}" pid="12" name="_2015_ms_pID_7253432">
    <vt:lpwstr>rA==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1659874575</vt:lpwstr>
  </property>
</Properties>
</file>