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7"/>
  </p:notesMasterIdLst>
  <p:handoutMasterIdLst>
    <p:handoutMasterId r:id="rId8"/>
  </p:handoutMasterIdLst>
  <p:sldIdLst>
    <p:sldId id="988" r:id="rId5"/>
    <p:sldId id="990" r:id="rId6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AF2F"/>
    <a:srgbClr val="FF3300"/>
    <a:srgbClr val="0000FF"/>
    <a:srgbClr val="CC00CC"/>
    <a:srgbClr val="FFCC00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EA3096-1F1D-461D-ACEB-84C3340AE11B}" v="1" dt="2021-08-01T13:08:49.4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136" autoAdjust="0"/>
    <p:restoredTop sz="96081" autoAdjust="0"/>
  </p:normalViewPr>
  <p:slideViewPr>
    <p:cSldViewPr snapToGrid="0">
      <p:cViewPr varScale="1">
        <p:scale>
          <a:sx n="94" d="100"/>
          <a:sy n="94" d="100"/>
        </p:scale>
        <p:origin x="75" y="27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rvyakov, Andrey" userId="dbdfc4e7-c505-4785-a117-c03dfe609c52" providerId="ADAL" clId="{2EEA3096-1F1D-461D-ACEB-84C3340AE11B}"/>
    <pc:docChg chg="undo custSel modSld">
      <pc:chgData name="Chervyakov, Andrey" userId="dbdfc4e7-c505-4785-a117-c03dfe609c52" providerId="ADAL" clId="{2EEA3096-1F1D-461D-ACEB-84C3340AE11B}" dt="2021-08-01T13:34:33.887" v="226" actId="1592"/>
      <pc:docMkLst>
        <pc:docMk/>
      </pc:docMkLst>
      <pc:sldChg chg="modSp mod addCm delCm modCm">
        <pc:chgData name="Chervyakov, Andrey" userId="dbdfc4e7-c505-4785-a117-c03dfe609c52" providerId="ADAL" clId="{2EEA3096-1F1D-461D-ACEB-84C3340AE11B}" dt="2021-08-01T13:34:33.887" v="226" actId="1592"/>
        <pc:sldMkLst>
          <pc:docMk/>
          <pc:sldMk cId="2261567071" sldId="928"/>
        </pc:sldMkLst>
        <pc:spChg chg="mod">
          <ac:chgData name="Chervyakov, Andrey" userId="dbdfc4e7-c505-4785-a117-c03dfe609c52" providerId="ADAL" clId="{2EEA3096-1F1D-461D-ACEB-84C3340AE11B}" dt="2021-08-01T13:34:27.529" v="225" actId="20577"/>
          <ac:spMkLst>
            <pc:docMk/>
            <pc:sldMk cId="2261567071" sldId="928"/>
            <ac:spMk id="3" creationId="{B1BE6906-4FA3-42DA-8E86-BA4DD12F41A6}"/>
          </ac:spMkLst>
        </pc:spChg>
      </pc:sldChg>
      <pc:sldChg chg="modSp mod addCm delCm">
        <pc:chgData name="Chervyakov, Andrey" userId="dbdfc4e7-c505-4785-a117-c03dfe609c52" providerId="ADAL" clId="{2EEA3096-1F1D-461D-ACEB-84C3340AE11B}" dt="2021-08-01T13:21:43.609" v="217" actId="948"/>
        <pc:sldMkLst>
          <pc:docMk/>
          <pc:sldMk cId="3082891650" sldId="970"/>
        </pc:sldMkLst>
        <pc:spChg chg="mod">
          <ac:chgData name="Chervyakov, Andrey" userId="dbdfc4e7-c505-4785-a117-c03dfe609c52" providerId="ADAL" clId="{2EEA3096-1F1D-461D-ACEB-84C3340AE11B}" dt="2021-08-01T13:21:43.609" v="217" actId="948"/>
          <ac:spMkLst>
            <pc:docMk/>
            <pc:sldMk cId="3082891650" sldId="970"/>
            <ac:spMk id="3" creationId="{B1BE6906-4FA3-42DA-8E86-BA4DD12F41A6}"/>
          </ac:spMkLst>
        </pc:spChg>
      </pc:sldChg>
      <pc:sldChg chg="modSp mod">
        <pc:chgData name="Chervyakov, Andrey" userId="dbdfc4e7-c505-4785-a117-c03dfe609c52" providerId="ADAL" clId="{2EEA3096-1F1D-461D-ACEB-84C3340AE11B}" dt="2021-08-01T13:22:13.589" v="219" actId="108"/>
        <pc:sldMkLst>
          <pc:docMk/>
          <pc:sldMk cId="4244984083" sldId="972"/>
        </pc:sldMkLst>
        <pc:spChg chg="mod">
          <ac:chgData name="Chervyakov, Andrey" userId="dbdfc4e7-c505-4785-a117-c03dfe609c52" providerId="ADAL" clId="{2EEA3096-1F1D-461D-ACEB-84C3340AE11B}" dt="2021-08-01T13:22:13.589" v="219" actId="108"/>
          <ac:spMkLst>
            <pc:docMk/>
            <pc:sldMk cId="4244984083" sldId="972"/>
            <ac:spMk id="197" creationId="{B6CDA6FF-6740-49E7-B14C-1831ED62E0F8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[104-e][109] </a:t>
            </a:r>
            <a:r>
              <a:rPr lang="en-US" dirty="0" err="1" smtClean="0"/>
              <a:t>NRSL_enh_maintenance</a:t>
            </a:r>
            <a:r>
              <a:rPr lang="en-US" dirty="0" smtClean="0"/>
              <a:t>		60min</a:t>
            </a:r>
          </a:p>
          <a:p>
            <a:r>
              <a:rPr lang="en-US" dirty="0" smtClean="0"/>
              <a:t>[104-e][104] NR_6 </a:t>
            </a:r>
            <a:r>
              <a:rPr lang="en-US" dirty="0" err="1" smtClean="0"/>
              <a:t>GHz_licensed</a:t>
            </a:r>
            <a:r>
              <a:rPr lang="en-US" dirty="0" smtClean="0"/>
              <a:t>		20min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/>
              <a:pPr/>
              <a:t>1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7392471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=""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 smtClean="0"/>
              <a:t>RAN4#10</a:t>
            </a:r>
            <a:r>
              <a:rPr lang="en-US" altLang="zh-CN" b="1" dirty="0" smtClean="0"/>
              <a:t>4</a:t>
            </a:r>
            <a:r>
              <a:rPr lang="en-US" b="1" dirty="0" smtClean="0"/>
              <a:t>-e </a:t>
            </a:r>
            <a:r>
              <a:rPr lang="en-US" altLang="zh-CN" b="1" dirty="0"/>
              <a:t>Main</a:t>
            </a:r>
            <a:r>
              <a:rPr lang="en-US" b="1" dirty="0" smtClean="0"/>
              <a:t> </a:t>
            </a:r>
            <a:r>
              <a:rPr lang="en-US" b="1" dirty="0"/>
              <a:t>session GTW schedule </a:t>
            </a:r>
            <a:endParaRPr lang="ru-RU" dirty="0"/>
          </a:p>
        </p:txBody>
      </p:sp>
      <p:graphicFrame>
        <p:nvGraphicFramePr>
          <p:cNvPr id="5" name="表格 5">
            <a:extLst>
              <a:ext uri="{FF2B5EF4-FFF2-40B4-BE49-F238E27FC236}">
                <a16:creationId xmlns:a16="http://schemas.microsoft.com/office/drawing/2014/main" xmlns="" id="{1B307421-C5C1-435B-A1AE-7B1017B6CB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2508401"/>
              </p:ext>
            </p:extLst>
          </p:nvPr>
        </p:nvGraphicFramePr>
        <p:xfrm>
          <a:off x="459895" y="1331663"/>
          <a:ext cx="11118623" cy="269688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1723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10315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9823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10128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+mj-ea"/>
                          <a:ea typeface="+mj-ea"/>
                        </a:rPr>
                        <a:t>Week 1 </a:t>
                      </a:r>
                      <a:endParaRPr lang="zh-CN" sz="1000" b="1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6971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1" dirty="0">
                          <a:effectLst/>
                          <a:latin typeface="+mj-ea"/>
                          <a:ea typeface="+mj-ea"/>
                        </a:rPr>
                        <a:t>Meeting</a:t>
                      </a:r>
                      <a:r>
                        <a:rPr lang="en-US" altLang="zh-CN" sz="1000" b="1" baseline="0" dirty="0">
                          <a:effectLst/>
                          <a:latin typeface="+mj-ea"/>
                          <a:ea typeface="+mj-ea"/>
                        </a:rPr>
                        <a:t> day</a:t>
                      </a:r>
                      <a:endParaRPr lang="zh-CN" sz="1000" b="1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1" kern="1200" dirty="0">
                          <a:solidFill>
                            <a:schemeClr val="lt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000" b="1" kern="1200" dirty="0">
                        <a:solidFill>
                          <a:schemeClr val="lt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1" kern="1200" dirty="0">
                          <a:solidFill>
                            <a:schemeClr val="lt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000" b="1" kern="1200" dirty="0">
                        <a:solidFill>
                          <a:schemeClr val="lt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20016">
                <a:tc rowSpan="4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1" kern="1200" baseline="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August 16 </a:t>
                      </a:r>
                      <a:r>
                        <a:rPr lang="en-US" altLang="zh-CN" sz="1000" b="1" kern="1200" baseline="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/ Tuesday 3:00-6:00 UTC</a:t>
                      </a:r>
                      <a:endParaRPr lang="zh-CN" altLang="en-US" sz="1000" b="1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[104-e][106] NR_RF_FR2_enh2_Part_1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30 </a:t>
                      </a: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120016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0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[104-e][107] NR_RF_FR2_enh2_Part_2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30 </a:t>
                      </a: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extLst>
                  <a:ext uri="{0D108BD9-81ED-4DB2-BD59-A6C34878D82A}">
                    <a16:rowId xmlns:a16="http://schemas.microsoft.com/office/drawing/2014/main" xmlns="" val="787127252"/>
                  </a:ext>
                </a:extLst>
              </a:tr>
              <a:tr h="120016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[104-e][108] NR_RF_FR2_enh2_Part_3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60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120016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[104-e][112] </a:t>
                      </a:r>
                      <a:r>
                        <a:rPr lang="en-US" altLang="zh-CN" sz="1000" dirty="0" err="1" smtClean="0">
                          <a:latin typeface="+mj-ea"/>
                          <a:ea typeface="+mj-ea"/>
                        </a:rPr>
                        <a:t>NR_cov_enh_maintenance</a:t>
                      </a:r>
                      <a:endParaRPr lang="en-US" altLang="zh-CN" sz="1000" dirty="0" smtClean="0"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60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175638">
                <a:tc rowSpan="5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1" kern="120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August</a:t>
                      </a:r>
                      <a:r>
                        <a:rPr lang="en-US" altLang="zh-CN" sz="1000" b="1" kern="1200" baseline="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17</a:t>
                      </a:r>
                      <a:r>
                        <a:rPr lang="en-US" altLang="zh-CN" sz="1000" b="1" kern="120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</a:t>
                      </a:r>
                      <a:r>
                        <a:rPr lang="en-US" altLang="zh-CN" sz="1000" b="1" kern="120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/ Wednesday 3:00-6:00 UTC</a:t>
                      </a:r>
                      <a:endParaRPr lang="zh-CN" altLang="en-US" sz="1000" b="1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[104-e][124] NR_600MHz_APT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60 </a:t>
                      </a: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2001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[104-e][125] </a:t>
                      </a:r>
                      <a:r>
                        <a:rPr lang="en-US" altLang="zh-CN" sz="1000" dirty="0" err="1" smtClean="0">
                          <a:latin typeface="+mj-ea"/>
                          <a:ea typeface="+mj-ea"/>
                        </a:rPr>
                        <a:t>NR_unlic_enh</a:t>
                      </a:r>
                      <a:endParaRPr lang="en-US" altLang="zh-CN" sz="1000" dirty="0" smtClean="0"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30 </a:t>
                      </a: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extLst>
                  <a:ext uri="{0D108BD9-81ED-4DB2-BD59-A6C34878D82A}">
                    <a16:rowId xmlns:a16="http://schemas.microsoft.com/office/drawing/2014/main" xmlns="" val="3924680622"/>
                  </a:ext>
                </a:extLst>
              </a:tr>
              <a:tr h="120016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[104-e][127] R18_LTE_TDD_1.6GHz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30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120016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[104-e][128] </a:t>
                      </a:r>
                      <a:r>
                        <a:rPr lang="en-US" altLang="zh-CN" sz="1000" dirty="0" err="1" smtClean="0">
                          <a:latin typeface="+mj-ea"/>
                          <a:ea typeface="+mj-ea"/>
                        </a:rPr>
                        <a:t>LTE_terr_bcast_bands_UERF</a:t>
                      </a:r>
                      <a:endParaRPr lang="en-US" altLang="zh-CN" sz="1000" dirty="0" smtClean="0"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30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120016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[104-e][126] LTE_intraBandCA_n8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30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120016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1" kern="120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August</a:t>
                      </a:r>
                      <a:r>
                        <a:rPr lang="en-US" altLang="zh-CN" sz="1000" b="1" kern="1200" baseline="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18</a:t>
                      </a:r>
                      <a:r>
                        <a:rPr lang="en-US" altLang="zh-CN" sz="1000" b="1" kern="120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</a:t>
                      </a:r>
                      <a:r>
                        <a:rPr lang="en-US" altLang="zh-CN" sz="1000" b="1" kern="120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/ Thursday 3:00-6:00 UTC</a:t>
                      </a:r>
                      <a:endParaRPr lang="zh-CN" altLang="en-US" sz="1000" b="1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[104-e][110] NR_ext_to_71GHz_Part_1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60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160197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[104-e][111] NR_ext_to_71GHz_Part_2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120 </a:t>
                      </a: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extLst>
                  <a:ext uri="{0D108BD9-81ED-4DB2-BD59-A6C34878D82A}">
                    <a16:rowId xmlns:a16="http://schemas.microsoft.com/office/drawing/2014/main" xmlns="" val="2190889863"/>
                  </a:ext>
                </a:extLst>
              </a:tr>
              <a:tr h="48522">
                <a:tc rowSpan="4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1" kern="120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August</a:t>
                      </a:r>
                      <a:r>
                        <a:rPr lang="en-US" altLang="zh-CN" sz="1000" b="1" kern="1200" baseline="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19 </a:t>
                      </a:r>
                      <a:r>
                        <a:rPr lang="en-US" altLang="zh-CN" sz="1000" b="1" kern="120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/ </a:t>
                      </a:r>
                      <a:r>
                        <a:rPr lang="en-US" altLang="zh-CN" sz="1000" b="1" kern="120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Friday 3:00-6:00 UTC</a:t>
                      </a:r>
                      <a:endParaRPr lang="zh-CN" altLang="en-US" sz="1000" b="1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[104-e][129] </a:t>
                      </a:r>
                      <a:r>
                        <a:rPr lang="en-US" altLang="zh-CN" sz="1000" dirty="0" err="1" smtClean="0">
                          <a:latin typeface="+mj-ea"/>
                          <a:ea typeface="+mj-ea"/>
                        </a:rPr>
                        <a:t>FS_NR_eff_BW_util</a:t>
                      </a:r>
                      <a:endParaRPr lang="en-US" altLang="zh-CN" sz="1000" dirty="0" smtClean="0"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40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48522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000" b="1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[104-e][139] </a:t>
                      </a:r>
                      <a:r>
                        <a:rPr lang="en-US" altLang="zh-CN" sz="1000" kern="1200" dirty="0" err="1" smtClean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LTE_NBeMTC_NTN_UERF</a:t>
                      </a:r>
                      <a:endParaRPr lang="en-US" altLang="zh-CN" sz="1000" kern="1200" dirty="0" smtClean="0">
                        <a:solidFill>
                          <a:schemeClr val="dk1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60 </a:t>
                      </a:r>
                      <a:r>
                        <a:rPr lang="en-US" altLang="zh-CN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min</a:t>
                      </a:r>
                      <a:endParaRPr lang="zh-CN" altLang="en-US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extLst>
                  <a:ext uri="{0D108BD9-81ED-4DB2-BD59-A6C34878D82A}">
                    <a16:rowId xmlns:a16="http://schemas.microsoft.com/office/drawing/2014/main" xmlns="" val="212345203"/>
                  </a:ext>
                </a:extLst>
              </a:tr>
              <a:tr h="48522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[104-e][141] R17_feature_list	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30 </a:t>
                      </a: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48522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Reserved for early return-to [104], [105], [109]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50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</a:tbl>
          </a:graphicData>
        </a:graphic>
      </p:graphicFrame>
      <p:graphicFrame>
        <p:nvGraphicFramePr>
          <p:cNvPr id="7" name="表格 6">
            <a:extLst>
              <a:ext uri="{FF2B5EF4-FFF2-40B4-BE49-F238E27FC236}">
                <a16:creationId xmlns:a16="http://schemas.microsoft.com/office/drawing/2014/main" xmlns="" id="{7714BDAF-DD75-44A2-A6D2-EA55E72509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5470622"/>
              </p:ext>
            </p:extLst>
          </p:nvPr>
        </p:nvGraphicFramePr>
        <p:xfrm>
          <a:off x="459894" y="4191723"/>
          <a:ext cx="11118624" cy="2133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2684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07417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1760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28577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+mj-ea"/>
                          <a:ea typeface="+mj-ea"/>
                        </a:rPr>
                        <a:t>Week 2</a:t>
                      </a:r>
                      <a:endParaRPr lang="zh-CN" sz="1000" b="1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3093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1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Meeting</a:t>
                      </a:r>
                      <a:r>
                        <a:rPr lang="en-US" altLang="zh-CN" sz="1000" b="1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day</a:t>
                      </a:r>
                      <a:endParaRPr lang="zh-CN" sz="1000" b="1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1" kern="1200" dirty="0">
                          <a:solidFill>
                            <a:schemeClr val="lt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000" b="1" kern="1200" dirty="0">
                        <a:solidFill>
                          <a:schemeClr val="lt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1" kern="1200" dirty="0">
                          <a:solidFill>
                            <a:schemeClr val="lt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000" b="1" kern="1200" dirty="0">
                        <a:solidFill>
                          <a:schemeClr val="lt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5155733"/>
                  </a:ext>
                </a:extLst>
              </a:tr>
              <a:tr h="68213">
                <a:tc rowSpan="3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1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August</a:t>
                      </a:r>
                      <a:r>
                        <a:rPr lang="en-US" altLang="zh-CN" sz="1000" b="1" baseline="0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22 </a:t>
                      </a:r>
                      <a:r>
                        <a:rPr lang="en-US" altLang="zh-CN" sz="1000" b="1" baseline="0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/ Monday 13:00-16:00 UTC</a:t>
                      </a:r>
                      <a:endParaRPr lang="zh-CN" sz="1000" b="1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[104-e][135] </a:t>
                      </a:r>
                      <a:r>
                        <a:rPr lang="en-US" altLang="zh-CN" sz="1000" dirty="0" err="1" smtClean="0">
                          <a:latin typeface="+mj-ea"/>
                          <a:ea typeface="+mj-ea"/>
                        </a:rPr>
                        <a:t>NonCol_intraB</a:t>
                      </a:r>
                      <a:endParaRPr lang="en-US" altLang="zh-CN" sz="1000" dirty="0" smtClean="0"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45 </a:t>
                      </a: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1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[104-e][137] </a:t>
                      </a:r>
                      <a:r>
                        <a:rPr lang="en-US" altLang="zh-CN" sz="1000" dirty="0" err="1" smtClean="0">
                          <a:latin typeface="+mj-ea"/>
                          <a:ea typeface="+mj-ea"/>
                        </a:rPr>
                        <a:t>FS_NR_pos_UERF</a:t>
                      </a:r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	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45 </a:t>
                      </a: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extLst>
                  <a:ext uri="{0D108BD9-81ED-4DB2-BD59-A6C34878D82A}">
                    <a16:rowId xmlns:a16="http://schemas.microsoft.com/office/drawing/2014/main" xmlns="" val="188654182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[104-e][138] </a:t>
                      </a:r>
                      <a:r>
                        <a:rPr lang="en-US" altLang="zh-CN" sz="1000" dirty="0" err="1" smtClean="0">
                          <a:latin typeface="+mj-ea"/>
                          <a:ea typeface="+mj-ea"/>
                        </a:rPr>
                        <a:t>NR_MC_enh</a:t>
                      </a:r>
                      <a:endParaRPr lang="en-US" altLang="zh-CN" sz="1000" dirty="0" smtClean="0"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90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0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1" kern="1200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August 23 </a:t>
                      </a:r>
                      <a:r>
                        <a:rPr lang="en-US" altLang="zh-CN" sz="1000" b="1" kern="1200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 Tuesday 13:00-16:00 UTC</a:t>
                      </a:r>
                      <a:endParaRPr lang="zh-CN" altLang="en-US" sz="1000" b="1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[104-e][130] FS_NR_700800900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45 </a:t>
                      </a: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[104-e][131] </a:t>
                      </a:r>
                      <a:r>
                        <a:rPr lang="en-US" altLang="zh-CN" sz="1000" dirty="0" err="1" smtClean="0">
                          <a:latin typeface="+mj-ea"/>
                          <a:ea typeface="+mj-ea"/>
                        </a:rPr>
                        <a:t>FS_SimBC</a:t>
                      </a:r>
                      <a:endParaRPr lang="en-US" altLang="zh-CN" sz="1000" dirty="0" smtClean="0"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45 </a:t>
                      </a: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[104-e][132] FR1_enh2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90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0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1" kern="1200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August 24 </a:t>
                      </a:r>
                      <a:r>
                        <a:rPr lang="en-US" altLang="zh-CN" sz="1000" b="1" kern="1200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 Wednesday 13:00-16:00 UTC</a:t>
                      </a:r>
                      <a:endParaRPr lang="zh-CN" altLang="en-US" sz="1000" b="1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[104-e][133] FR2_enh_req_Ph3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60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[104-e][134] FR2_multiRx_UERF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60 </a:t>
                      </a: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[104-e][136] NR_ATG_UERF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60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0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1" kern="1200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August</a:t>
                      </a:r>
                      <a:r>
                        <a:rPr lang="en-US" altLang="zh-CN" sz="1000" b="1" kern="1200" baseline="0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25</a:t>
                      </a:r>
                      <a:r>
                        <a:rPr lang="en-US" altLang="zh-CN" sz="1000" b="1" kern="1200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1000" b="1" kern="1200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 Thursday 13:00-16:00 UTC</a:t>
                      </a:r>
                      <a:endParaRPr lang="zh-CN" altLang="en-US" sz="1000" b="1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kern="1200" dirty="0" smtClean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[104-e][140] </a:t>
                      </a:r>
                      <a:r>
                        <a:rPr lang="en-US" altLang="zh-CN" sz="1000" kern="1200" dirty="0" err="1" smtClean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NR_reply_LS_UE_RF</a:t>
                      </a:r>
                      <a:endParaRPr lang="en-US" altLang="zh-CN" sz="1000" dirty="0" smtClean="0"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60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Return to 120min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baseline="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120 </a:t>
                      </a:r>
                      <a:r>
                        <a:rPr lang="pt-BR" sz="1000" b="0" kern="1200" baseline="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1" kern="1200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August 26</a:t>
                      </a:r>
                      <a:r>
                        <a:rPr lang="en-US" altLang="zh-CN" sz="1000" b="1" kern="1200" baseline="0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1000" b="1" kern="1200" baseline="0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 Friday 13:00-16:00 UTC</a:t>
                      </a:r>
                      <a:endParaRPr lang="zh-CN" altLang="en-US" sz="1000" b="1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Return to 180min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180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02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矩形 83"/>
          <p:cNvSpPr/>
          <p:nvPr/>
        </p:nvSpPr>
        <p:spPr bwMode="auto">
          <a:xfrm flipV="1">
            <a:off x="10344580" y="1978780"/>
            <a:ext cx="914400" cy="266019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3" name="矩形 2"/>
          <p:cNvSpPr/>
          <p:nvPr/>
        </p:nvSpPr>
        <p:spPr bwMode="auto">
          <a:xfrm flipV="1">
            <a:off x="9508280" y="5475975"/>
            <a:ext cx="914400" cy="51018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86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85942" y="1780418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Thu (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Aug 11)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Email discussion procedures/timelines</a:t>
            </a:r>
            <a:endParaRPr lang="ru-RU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9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781694" y="6080104"/>
            <a:ext cx="882000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 smtClean="0">
                <a:solidFill>
                  <a:srgbClr val="FFFFFF"/>
                </a:solidFill>
              </a:rPr>
              <a:t>Timeline </a:t>
            </a:r>
            <a:r>
              <a:rPr lang="en-US" altLang="zh-CN" sz="800" b="1" kern="0" dirty="0">
                <a:solidFill>
                  <a:srgbClr val="FFFFFF"/>
                </a:solidFill>
              </a:rPr>
              <a:t>for </a:t>
            </a:r>
            <a:r>
              <a:rPr lang="en-US" altLang="zh-CN" sz="800" b="1" kern="0" dirty="0" smtClean="0">
                <a:solidFill>
                  <a:srgbClr val="FFFFFF"/>
                </a:solidFill>
              </a:rPr>
              <a:t>moderator</a:t>
            </a:r>
            <a:endParaRPr lang="en-US" altLang="zh-CN" sz="800" b="1" kern="0" dirty="0">
              <a:solidFill>
                <a:srgbClr val="FFFFFF"/>
              </a:solidFill>
            </a:endParaRPr>
          </a:p>
        </p:txBody>
      </p:sp>
      <p:sp>
        <p:nvSpPr>
          <p:cNvPr id="21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698258" y="6080104"/>
            <a:ext cx="882000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Deadline for comments and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11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614822" y="6080104"/>
            <a:ext cx="882000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session </a:t>
            </a:r>
            <a:r>
              <a:rPr kumimoji="0" lang="en-US" altLang="zh-CN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(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Main+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BS, or </a:t>
            </a:r>
            <a:r>
              <a:rPr lang="en-US" sz="800" b="1" kern="0" dirty="0" err="1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Main+BS+RRM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)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13" name="TextBox 1">
            <a:extLst>
              <a:ext uri="{FF2B5EF4-FFF2-40B4-BE49-F238E27FC236}">
                <a16:creationId xmlns="" xmlns:a16="http://schemas.microsoft.com/office/drawing/2014/main" id="{E151FB97-9B3A-4312-805C-6B499B697A34}"/>
              </a:ext>
            </a:extLst>
          </p:cNvPr>
          <p:cNvSpPr txBox="1"/>
          <p:nvPr/>
        </p:nvSpPr>
        <p:spPr>
          <a:xfrm>
            <a:off x="408556" y="5793231"/>
            <a:ext cx="59276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1: Comments and </a:t>
            </a:r>
            <a:r>
              <a:rPr lang="en-US" sz="800" b="1" dirty="0" err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submitted after the deadlines will not be considered</a:t>
            </a: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defRPr/>
            </a:pP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Note </a:t>
            </a: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sz="800" b="1" noProof="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 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Basket WIs </a:t>
            </a:r>
            <a:r>
              <a:rPr lang="en-US" sz="8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email 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discussion procedures/timelines are not included. </a:t>
            </a:r>
          </a:p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 3: During</a:t>
            </a:r>
            <a:r>
              <a:rPr kumimoji="0" lang="en-US" sz="8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quiet periods, no email should be sent out.</a:t>
            </a:r>
          </a:p>
        </p:txBody>
      </p:sp>
      <p:sp>
        <p:nvSpPr>
          <p:cNvPr id="75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22655" y="177508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Fri (</a:t>
            </a: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Aug 12)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6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967367" y="177508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Aug 13 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– </a:t>
            </a: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Aug 14 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7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812079" y="177508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Mo</a:t>
            </a:r>
            <a:r>
              <a:rPr lang="en-US" sz="800" kern="0" dirty="0">
                <a:solidFill>
                  <a:srgbClr val="FFFFFF"/>
                </a:solidFill>
                <a:latin typeface="+mj-ea"/>
                <a:ea typeface="+mj-ea"/>
              </a:rPr>
              <a:t>n </a:t>
            </a:r>
            <a:r>
              <a:rPr lang="en-US" sz="800" kern="0" dirty="0" smtClean="0">
                <a:solidFill>
                  <a:srgbClr val="FFFFFF"/>
                </a:solidFill>
                <a:latin typeface="+mj-ea"/>
                <a:ea typeface="+mj-ea"/>
              </a:rPr>
              <a:t>(Aug 15)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656790" y="177508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err="1" smtClean="0">
                <a:solidFill>
                  <a:srgbClr val="FFFFFF"/>
                </a:solidFill>
                <a:latin typeface="+mj-ea"/>
                <a:ea typeface="+mj-ea"/>
              </a:rPr>
              <a:t>Tu</a:t>
            </a:r>
            <a:r>
              <a:rPr lang="en-US" altLang="zh-CN" sz="800" kern="0" dirty="0">
                <a:solidFill>
                  <a:srgbClr val="FFFFFF"/>
                </a:solidFill>
                <a:latin typeface="+mj-ea"/>
                <a:ea typeface="+mj-ea"/>
              </a:rPr>
              <a:t>e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 (Aug 16)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1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5346213" y="177508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Thu 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(Aug</a:t>
            </a: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 18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2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190925" y="177508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Fri </a:t>
            </a: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(Aug 19)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3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035637" y="177508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4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880348" y="177508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Mon </a:t>
            </a: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(Aug 22)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5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8725060" y="177508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Tue 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(</a:t>
            </a: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Aug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 23)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6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569771" y="177508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Wed 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(</a:t>
            </a: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Aug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 24)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7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0414479" y="177508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Thu </a:t>
            </a: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(Aug 25)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158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203" y="195388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0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936171" y="1943916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2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2787999" y="1951034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3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3632211" y="1958152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4484041" y="193963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5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5328251" y="1946753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6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6172458" y="194532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7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016664" y="195244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8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860876" y="195101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9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8705086" y="195813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0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9549297" y="1948166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1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0393141" y="195528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2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5641" y="194531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" name="直接连接符 19"/>
          <p:cNvCxnSpPr/>
          <p:nvPr/>
        </p:nvCxnSpPr>
        <p:spPr bwMode="auto">
          <a:xfrm>
            <a:off x="670431" y="1967035"/>
            <a:ext cx="10552050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3" name="直接连接符 172"/>
          <p:cNvCxnSpPr/>
          <p:nvPr/>
        </p:nvCxnSpPr>
        <p:spPr bwMode="auto">
          <a:xfrm>
            <a:off x="685665" y="5627476"/>
            <a:ext cx="11326783" cy="1425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4" name="直接连接符 173"/>
          <p:cNvCxnSpPr/>
          <p:nvPr/>
        </p:nvCxnSpPr>
        <p:spPr bwMode="auto">
          <a:xfrm>
            <a:off x="685664" y="3763279"/>
            <a:ext cx="11325838" cy="25315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5" name="直接连接符 174"/>
          <p:cNvCxnSpPr/>
          <p:nvPr/>
        </p:nvCxnSpPr>
        <p:spPr bwMode="auto">
          <a:xfrm>
            <a:off x="670431" y="4622023"/>
            <a:ext cx="11385926" cy="380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6" name="直接连接符 175"/>
          <p:cNvCxnSpPr/>
          <p:nvPr/>
        </p:nvCxnSpPr>
        <p:spPr bwMode="auto">
          <a:xfrm flipV="1">
            <a:off x="676775" y="2863119"/>
            <a:ext cx="11366577" cy="1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77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69010" y="1280988"/>
            <a:ext cx="1655822" cy="44226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</a:rPr>
              <a:t>Pre-meeting</a:t>
            </a:r>
          </a:p>
        </p:txBody>
      </p:sp>
      <p:sp>
        <p:nvSpPr>
          <p:cNvPr id="178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787999" y="1280988"/>
            <a:ext cx="4205103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1</a:t>
            </a:r>
            <a:r>
              <a:rPr lang="en-GB" sz="800" kern="0" baseline="30000" dirty="0">
                <a:solidFill>
                  <a:srgbClr val="FFFFFF"/>
                </a:solidFill>
                <a:latin typeface="+mj-ea"/>
                <a:ea typeface="+mj-ea"/>
              </a:rPr>
              <a:t>st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 round </a:t>
            </a: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(Aug 15~19)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79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880347" y="1280988"/>
            <a:ext cx="4176009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2</a:t>
            </a:r>
            <a:r>
              <a:rPr lang="en-GB" sz="800" kern="0" baseline="30000" noProof="0" dirty="0">
                <a:solidFill>
                  <a:srgbClr val="FFFFFF"/>
                </a:solidFill>
                <a:latin typeface="+mj-ea"/>
                <a:ea typeface="+mj-ea"/>
              </a:rPr>
              <a:t>nd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round 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(Aug 22 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~ 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Aug</a:t>
            </a: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 26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80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035637" y="1280988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18585" y="2011308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00:00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1" name="文本框 180"/>
          <p:cNvSpPr txBox="1"/>
          <p:nvPr/>
        </p:nvSpPr>
        <p:spPr>
          <a:xfrm>
            <a:off x="52554" y="2657536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08:00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2" name="文本框 181"/>
          <p:cNvSpPr txBox="1"/>
          <p:nvPr/>
        </p:nvSpPr>
        <p:spPr>
          <a:xfrm>
            <a:off x="52554" y="3519240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12:00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3" name="文本框 182"/>
          <p:cNvSpPr txBox="1"/>
          <p:nvPr/>
        </p:nvSpPr>
        <p:spPr>
          <a:xfrm>
            <a:off x="52554" y="4406579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16:00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4" name="文本框 183"/>
          <p:cNvSpPr txBox="1"/>
          <p:nvPr/>
        </p:nvSpPr>
        <p:spPr>
          <a:xfrm>
            <a:off x="52554" y="5379374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24:00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511748" y="2079611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Main </a:t>
            </a:r>
            <a:r>
              <a:rPr lang="en-US" altLang="zh-CN" sz="800" b="1" kern="0" dirty="0" smtClean="0">
                <a:solidFill>
                  <a:srgbClr val="FFFFFF"/>
                </a:solidFill>
              </a:rPr>
              <a:t>&amp; BS </a:t>
            </a:r>
            <a:endParaRPr lang="en-US" altLang="zh-CN" sz="800" b="1" kern="0" dirty="0">
              <a:solidFill>
                <a:srgbClr val="FFFFFF"/>
              </a:solidFill>
            </a:endParaRP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GTW session 3:00</a:t>
            </a:r>
            <a:r>
              <a:rPr lang="en-US" altLang="zh-CN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-6:00 UTC</a:t>
            </a:r>
            <a:endParaRPr lang="en-US" altLang="zh-CN" sz="800" b="1" kern="0" dirty="0">
              <a:solidFill>
                <a:srgbClr val="FFFFFF"/>
              </a:solidFill>
            </a:endParaRPr>
          </a:p>
        </p:txBody>
      </p:sp>
      <p:sp>
        <p:nvSpPr>
          <p:cNvPr id="186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351882" y="2079611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 smtClean="0">
                <a:solidFill>
                  <a:srgbClr val="FFFFFF"/>
                </a:solidFill>
              </a:rPr>
              <a:t>Main &amp; </a:t>
            </a:r>
            <a:r>
              <a:rPr lang="en-US" altLang="zh-CN" sz="800" b="1" kern="0" dirty="0">
                <a:solidFill>
                  <a:srgbClr val="FFFFFF"/>
                </a:solidFill>
              </a:rPr>
              <a:t>BS 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GTW session 3:00</a:t>
            </a:r>
            <a:r>
              <a:rPr lang="en-US" altLang="zh-CN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-6:00 UTC</a:t>
            </a:r>
            <a:endParaRPr lang="en-US" altLang="zh-CN" sz="800" b="1" kern="0" dirty="0">
              <a:solidFill>
                <a:srgbClr val="FFFFFF"/>
              </a:solidFill>
            </a:endParaRPr>
          </a:p>
        </p:txBody>
      </p:sp>
      <p:sp>
        <p:nvSpPr>
          <p:cNvPr id="18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712314" y="387309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Main, BS &amp; RRM 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GTW session 13:00</a:t>
            </a:r>
            <a:r>
              <a:rPr lang="en-US" altLang="zh-CN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-16:00 UTC</a:t>
            </a:r>
            <a:endParaRPr lang="en-US" altLang="zh-CN" sz="800" b="1" kern="0" dirty="0">
              <a:solidFill>
                <a:srgbClr val="FFFFFF"/>
              </a:solidFill>
            </a:endParaRPr>
          </a:p>
        </p:txBody>
      </p:sp>
      <p:sp>
        <p:nvSpPr>
          <p:cNvPr id="189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57686" y="387309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Main, BS &amp; RRM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GTW session 13:00</a:t>
            </a:r>
            <a:r>
              <a:rPr lang="en-US" altLang="zh-CN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-16:00 UTC</a:t>
            </a:r>
            <a:endParaRPr lang="en-US" altLang="zh-CN" sz="800" b="1" kern="0" dirty="0">
              <a:solidFill>
                <a:srgbClr val="FFFFFF"/>
              </a:solidFill>
            </a:endParaRPr>
          </a:p>
        </p:txBody>
      </p:sp>
      <p:sp>
        <p:nvSpPr>
          <p:cNvPr id="19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13386" y="387309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Main, BS &amp; RRM 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GTW session 13:00</a:t>
            </a:r>
            <a:r>
              <a:rPr lang="en-US" altLang="zh-CN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-16:00 UTC</a:t>
            </a:r>
            <a:endParaRPr lang="en-US" altLang="zh-CN" sz="800" b="1" kern="0" dirty="0">
              <a:solidFill>
                <a:srgbClr val="FFFFFF"/>
              </a:solidFill>
            </a:endParaRPr>
          </a:p>
        </p:txBody>
      </p:sp>
      <p:sp>
        <p:nvSpPr>
          <p:cNvPr id="191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814339" y="2863119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Meeting starts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2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38032" y="4706508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Comments on initial summary, checking agenda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207193" y="4706508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037724" y="2082564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Quiet period 3:00 Sat-23:00 Sun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79652" y="3222047"/>
            <a:ext cx="786133" cy="584038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Chair update report &amp;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number  before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11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9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719213" y="4706508"/>
            <a:ext cx="786133" cy="101009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initial drafts &amp; revisions (deadline for new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# request)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963781" y="2072908"/>
            <a:ext cx="786133" cy="3526396"/>
          </a:xfrm>
          <a:prstGeom prst="roundRect">
            <a:avLst/>
          </a:prstGeom>
          <a:solidFill>
            <a:schemeClr val="accent3">
              <a:lumMod val="6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71078" y="1935570"/>
            <a:ext cx="786133" cy="277212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kicks off 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by 4:00 UTC</a:t>
            </a:r>
          </a:p>
        </p:txBody>
      </p:sp>
      <p:sp>
        <p:nvSpPr>
          <p:cNvPr id="2" name="矩形标注 1"/>
          <p:cNvSpPr/>
          <p:nvPr/>
        </p:nvSpPr>
        <p:spPr bwMode="auto">
          <a:xfrm>
            <a:off x="5292543" y="4173565"/>
            <a:ext cx="815011" cy="612648"/>
          </a:xfrm>
          <a:prstGeom prst="wedgeRectCallout">
            <a:avLst>
              <a:gd name="adj1" fmla="val 76363"/>
              <a:gd name="adj2" fmla="val 20653"/>
            </a:avLst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j-ea"/>
              <a:ea typeface="+mj-ea"/>
            </a:endParaRPr>
          </a:p>
        </p:txBody>
      </p:sp>
      <p:sp>
        <p:nvSpPr>
          <p:cNvPr id="8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818614" y="3873096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RRM 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GTW session 13:00</a:t>
            </a:r>
            <a:r>
              <a:rPr lang="en-US" altLang="zh-CN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-16:00 UTC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(Xizeng)</a:t>
            </a:r>
          </a:p>
        </p:txBody>
      </p:sp>
      <p:sp>
        <p:nvSpPr>
          <p:cNvPr id="8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662899" y="2079611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 smtClean="0">
                <a:solidFill>
                  <a:srgbClr val="FFFFFF"/>
                </a:solidFill>
              </a:rPr>
              <a:t>Main &amp; BS </a:t>
            </a:r>
            <a:endParaRPr lang="en-US" altLang="zh-CN" sz="800" b="1" kern="0" dirty="0">
              <a:solidFill>
                <a:srgbClr val="FFFFFF"/>
              </a:solidFill>
            </a:endParaRP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GTW session </a:t>
            </a:r>
            <a:r>
              <a:rPr lang="en-US" altLang="zh-CN" sz="800" b="1" kern="0" dirty="0" smtClean="0">
                <a:solidFill>
                  <a:srgbClr val="FFFFFF"/>
                </a:solidFill>
              </a:rPr>
              <a:t>3:00</a:t>
            </a:r>
            <a:r>
              <a:rPr lang="en-US" altLang="zh-CN" sz="800" b="1" kern="0" dirty="0" smtClean="0">
                <a:solidFill>
                  <a:srgbClr val="FFFFFF"/>
                </a:solidFill>
                <a:sym typeface="Wingdings" panose="05000000000000000000" pitchFamily="2" charset="2"/>
              </a:rPr>
              <a:t>-6:00 </a:t>
            </a:r>
            <a:r>
              <a:rPr lang="en-US" altLang="zh-CN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UTC</a:t>
            </a:r>
            <a:endParaRPr lang="en-US" altLang="zh-CN" sz="800" b="1" kern="0" dirty="0">
              <a:solidFill>
                <a:srgbClr val="FFFFFF"/>
              </a:solidFill>
            </a:endParaRPr>
          </a:p>
        </p:txBody>
      </p:sp>
      <p:sp>
        <p:nvSpPr>
          <p:cNvPr id="89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257565" y="1775079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Fri 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(</a:t>
            </a: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Aug 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26)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91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2056357" y="191935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261962" y="387309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Main, BS &amp; RRM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GTW session 13:00</a:t>
            </a:r>
            <a:r>
              <a:rPr lang="en-US" altLang="zh-CN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-16:00 UTC</a:t>
            </a:r>
            <a:endParaRPr lang="en-US" altLang="zh-CN" sz="800" b="1" kern="0" dirty="0">
              <a:solidFill>
                <a:srgbClr val="FFFFFF"/>
              </a:solidFill>
            </a:endParaRPr>
          </a:p>
        </p:txBody>
      </p:sp>
      <p:sp>
        <p:nvSpPr>
          <p:cNvPr id="93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261962" y="2863119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4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261962" y="4706508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Meeting closes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13386" y="4706508"/>
            <a:ext cx="786133" cy="56369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final formal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submission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0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364402" y="4706508"/>
            <a:ext cx="786133" cy="57705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4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1944412" y="1280988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8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57686" y="4706508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2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57686" y="5354820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Share 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final draft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19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0292391" y="2499210"/>
            <a:ext cx="11009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 19:00 –</a:t>
            </a:r>
          </a:p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Thu 16:00 UTC   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13386" y="3222047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draft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11:59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13386" y="5353667"/>
            <a:ext cx="786133" cy="859123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Chair announce which topics will continue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3" name="文本框 82"/>
          <p:cNvSpPr txBox="1"/>
          <p:nvPr/>
        </p:nvSpPr>
        <p:spPr>
          <a:xfrm>
            <a:off x="3555475" y="4769961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comments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5" name="文本框 94"/>
          <p:cNvSpPr txBox="1"/>
          <p:nvPr/>
        </p:nvSpPr>
        <p:spPr>
          <a:xfrm>
            <a:off x="7813399" y="4786213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drafts &amp;  revisions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6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24667" y="4391804"/>
            <a:ext cx="763566" cy="36212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Window closes &amp;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final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comments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" name="圆角矩形标注 6"/>
          <p:cNvSpPr/>
          <p:nvPr/>
        </p:nvSpPr>
        <p:spPr bwMode="auto">
          <a:xfrm>
            <a:off x="310732" y="3683151"/>
            <a:ext cx="1656605" cy="721680"/>
          </a:xfrm>
          <a:prstGeom prst="wedgeRoundRectCallout">
            <a:avLst>
              <a:gd name="adj1" fmla="val 21984"/>
              <a:gd name="adj2" fmla="val 125647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Companies need feed back if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submitted in wrong agenda or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missing from email summary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102" name="圆角矩形标注 101"/>
          <p:cNvSpPr/>
          <p:nvPr/>
        </p:nvSpPr>
        <p:spPr bwMode="auto">
          <a:xfrm>
            <a:off x="7293326" y="5646653"/>
            <a:ext cx="1460271" cy="360717"/>
          </a:xfrm>
          <a:prstGeom prst="wedgeRoundRectCallout">
            <a:avLst>
              <a:gd name="adj1" fmla="val 63546"/>
              <a:gd name="adj2" fmla="val -51073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  <a:ea typeface="+mj-ea"/>
              </a:rPr>
              <a:t>Strict deadline for new </a:t>
            </a:r>
            <a:r>
              <a:rPr lang="en-US" altLang="zh-CN" sz="800" b="1" dirty="0" err="1">
                <a:latin typeface="+mj-ea"/>
                <a:ea typeface="+mj-ea"/>
              </a:rPr>
              <a:t>tdoc</a:t>
            </a:r>
            <a:r>
              <a:rPr lang="en-US" altLang="zh-CN" sz="800" b="1" dirty="0">
                <a:latin typeface="+mj-ea"/>
                <a:ea typeface="+mj-ea"/>
              </a:rPr>
              <a:t> number request</a:t>
            </a:r>
            <a:endParaRPr lang="zh-CN" altLang="en-US" sz="800" b="1" dirty="0">
              <a:latin typeface="+mj-ea"/>
              <a:ea typeface="+mj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0236654" y="2241138"/>
            <a:ext cx="115782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Final checking window </a:t>
            </a:r>
            <a:endParaRPr lang="zh-CN" altLang="en-US" sz="8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9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4510738" y="177314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Wed</a:t>
            </a:r>
            <a:r>
              <a:rPr lang="en-US" sz="800" kern="0" dirty="0">
                <a:solidFill>
                  <a:srgbClr val="FFFFFF"/>
                </a:solidFill>
                <a:latin typeface="+mj-ea"/>
                <a:ea typeface="+mj-ea"/>
              </a:rPr>
              <a:t> </a:t>
            </a:r>
            <a:r>
              <a:rPr lang="en-US" sz="800" kern="0" dirty="0" smtClean="0">
                <a:solidFill>
                  <a:srgbClr val="FFFFFF"/>
                </a:solidFill>
                <a:latin typeface="+mj-ea"/>
                <a:ea typeface="+mj-ea"/>
              </a:rPr>
              <a:t>(Aug 17)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0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197541" y="2079611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 smtClean="0">
                <a:solidFill>
                  <a:srgbClr val="FFFFFF"/>
                </a:solidFill>
              </a:rPr>
              <a:t>Main &amp; </a:t>
            </a:r>
            <a:r>
              <a:rPr lang="en-US" altLang="zh-CN" sz="800" b="1" kern="0" dirty="0">
                <a:solidFill>
                  <a:srgbClr val="FFFFFF"/>
                </a:solidFill>
              </a:rPr>
              <a:t>BS 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GTW session 3:00</a:t>
            </a:r>
            <a:r>
              <a:rPr lang="en-US" altLang="zh-CN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-6:00 UTC</a:t>
            </a:r>
            <a:endParaRPr lang="en-US" altLang="zh-CN" sz="800" b="1" kern="0" dirty="0">
              <a:solidFill>
                <a:srgbClr val="FFFFFF"/>
              </a:solidFill>
            </a:endParaRPr>
          </a:p>
        </p:txBody>
      </p:sp>
      <p:sp>
        <p:nvSpPr>
          <p:cNvPr id="10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90059" y="387309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Main,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BS &amp; RRM 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13:00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-16:00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12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31386" y="6080104"/>
            <a:ext cx="882000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 (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RRM only)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16561" y="4706210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Initial summary 17:00 UTC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Delay allowed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1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497921" y="3873096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RRM 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13:00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-16:00 UTC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(Xizeng)</a:t>
            </a:r>
          </a:p>
        </p:txBody>
      </p:sp>
      <p:sp>
        <p:nvSpPr>
          <p:cNvPr id="116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360426" y="3873096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RRM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GTW 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session 13:00-16:00 UTC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(Xizeng)</a:t>
            </a:r>
          </a:p>
        </p:txBody>
      </p:sp>
      <p:sp>
        <p:nvSpPr>
          <p:cNvPr id="11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207193" y="3873096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RRM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session 13:00-16:00 UTC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(</a:t>
            </a:r>
            <a:r>
              <a:rPr lang="en-US" sz="800" b="1" kern="0" dirty="0" err="1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Meng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Intel)</a:t>
            </a:r>
            <a:endParaRPr lang="en-US" sz="800" b="1" kern="0" dirty="0">
              <a:solidFill>
                <a:srgbClr val="FFFFFF"/>
              </a:solidFill>
              <a:latin typeface="+mj-ea"/>
              <a:ea typeface="+mj-ea"/>
              <a:cs typeface="+mn-cs"/>
            </a:endParaRPr>
          </a:p>
        </p:txBody>
      </p:sp>
      <p:sp>
        <p:nvSpPr>
          <p:cNvPr id="11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650374" y="3873096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RRM 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13:00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-16:00 UTC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(Xizeng)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8843497" y="3306427"/>
            <a:ext cx="1396068" cy="33855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800" b="1" dirty="0" smtClean="0">
                <a:latin typeface="+mj-ea"/>
                <a:ea typeface="+mj-ea"/>
              </a:rPr>
              <a:t>RRM session chaired by </a:t>
            </a:r>
            <a:r>
              <a:rPr lang="en-US" altLang="zh-CN" sz="800" b="1" dirty="0" err="1" smtClean="0">
                <a:latin typeface="+mj-ea"/>
                <a:ea typeface="+mj-ea"/>
              </a:rPr>
              <a:t>Meng</a:t>
            </a:r>
            <a:r>
              <a:rPr lang="en-US" altLang="zh-CN" sz="800" b="1" dirty="0" smtClean="0">
                <a:latin typeface="+mj-ea"/>
                <a:ea typeface="+mj-ea"/>
              </a:rPr>
              <a:t> Zhang (Intel)</a:t>
            </a:r>
            <a:endParaRPr lang="zh-CN" altLang="en-US" sz="800" b="1" dirty="0">
              <a:latin typeface="+mj-ea"/>
              <a:ea typeface="+mj-ea"/>
            </a:endParaRPr>
          </a:p>
        </p:txBody>
      </p:sp>
      <p:cxnSp>
        <p:nvCxnSpPr>
          <p:cNvPr id="11" name="直接箭头连接符 10"/>
          <p:cNvCxnSpPr/>
          <p:nvPr/>
        </p:nvCxnSpPr>
        <p:spPr bwMode="auto">
          <a:xfrm flipH="1">
            <a:off x="8676192" y="3683151"/>
            <a:ext cx="153003" cy="122934"/>
          </a:xfrm>
          <a:prstGeom prst="straightConnector1">
            <a:avLst/>
          </a:prstGeom>
          <a:noFill/>
          <a:ln w="9525" cap="flat" cmpd="sng" algn="ctr">
            <a:solidFill>
              <a:srgbClr val="FF33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3" name="直接箭头连接符 12"/>
          <p:cNvCxnSpPr/>
          <p:nvPr/>
        </p:nvCxnSpPr>
        <p:spPr bwMode="auto">
          <a:xfrm>
            <a:off x="9220912" y="3703033"/>
            <a:ext cx="0" cy="110527"/>
          </a:xfrm>
          <a:prstGeom prst="straightConnector1">
            <a:avLst/>
          </a:prstGeom>
          <a:noFill/>
          <a:ln w="9525" cap="flat" cmpd="sng" algn="ctr">
            <a:solidFill>
              <a:srgbClr val="FF33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6" name="直接箭头连接符 15"/>
          <p:cNvCxnSpPr/>
          <p:nvPr/>
        </p:nvCxnSpPr>
        <p:spPr bwMode="auto">
          <a:xfrm>
            <a:off x="9713169" y="3707940"/>
            <a:ext cx="165769" cy="94117"/>
          </a:xfrm>
          <a:prstGeom prst="straightConnector1">
            <a:avLst/>
          </a:prstGeom>
          <a:noFill/>
          <a:ln w="9525" cap="flat" cmpd="sng" algn="ctr">
            <a:solidFill>
              <a:srgbClr val="FF33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8" name="直接箭头连接符 17"/>
          <p:cNvCxnSpPr/>
          <p:nvPr/>
        </p:nvCxnSpPr>
        <p:spPr bwMode="auto">
          <a:xfrm>
            <a:off x="10018290" y="3707940"/>
            <a:ext cx="595587" cy="125213"/>
          </a:xfrm>
          <a:prstGeom prst="straightConnector1">
            <a:avLst/>
          </a:prstGeom>
          <a:noFill/>
          <a:ln w="9525" cap="flat" cmpd="sng" algn="ctr">
            <a:solidFill>
              <a:srgbClr val="FF33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1" name="直接箭头连接符 20"/>
          <p:cNvCxnSpPr/>
          <p:nvPr/>
        </p:nvCxnSpPr>
        <p:spPr bwMode="auto">
          <a:xfrm>
            <a:off x="10315469" y="3657135"/>
            <a:ext cx="1249812" cy="177851"/>
          </a:xfrm>
          <a:prstGeom prst="straightConnector1">
            <a:avLst/>
          </a:prstGeom>
          <a:noFill/>
          <a:ln w="9525" cap="flat" cmpd="sng" algn="ctr">
            <a:solidFill>
              <a:srgbClr val="FF33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1849929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5C68143-B530-4487-9EA7-5BCC5970B48F}">
  <ds:schemaRefs>
    <ds:schemaRef ds:uri="http://purl.org/dc/elements/1.1/"/>
    <ds:schemaRef ds:uri="http://purl.org/dc/dcmitype/"/>
    <ds:schemaRef ds:uri="23d77754-4ccc-4c57-9291-cab09e81894a"/>
    <ds:schemaRef ds:uri="http://purl.org/dc/terms/"/>
    <ds:schemaRef ds:uri="http://www.w3.org/XML/1998/namespace"/>
    <ds:schemaRef ds:uri="a915fe38-2618-47b6-8303-829fb71466d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348065</TotalTime>
  <Words>756</Words>
  <Application>Microsoft Office PowerPoint</Application>
  <PresentationFormat>宽屏</PresentationFormat>
  <Paragraphs>196</Paragraphs>
  <Slides>2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1" baseType="lpstr">
      <vt:lpstr>黑体</vt:lpstr>
      <vt:lpstr>宋体</vt:lpstr>
      <vt:lpstr>微软雅黑</vt:lpstr>
      <vt:lpstr>Arial</vt:lpstr>
      <vt:lpstr>Arial Black</vt:lpstr>
      <vt:lpstr>Calibri</vt:lpstr>
      <vt:lpstr>Times New Roman</vt:lpstr>
      <vt:lpstr>Wingdings</vt:lpstr>
      <vt:lpstr>3gpp</vt:lpstr>
      <vt:lpstr>RAN4#104-e Main session GTW schedule </vt:lpstr>
      <vt:lpstr>Email discussion procedures/timelines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Huawei</cp:lastModifiedBy>
  <cp:revision>1076</cp:revision>
  <cp:lastPrinted>2016-09-15T08:31:35Z</cp:lastPrinted>
  <dcterms:created xsi:type="dcterms:W3CDTF">2009-11-27T05:15:11Z</dcterms:created>
  <dcterms:modified xsi:type="dcterms:W3CDTF">2022-08-14T11:12:08Z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TitusGUID">
    <vt:lpwstr>6f9c0495-a83c-462b-8664-67016d5bf2d5</vt:lpwstr>
  </property>
  <property fmtid="{D5CDD505-2E9C-101B-9397-08002B2CF9AE}" pid="4" name="CTP_TimeStamp">
    <vt:lpwstr>2020-06-04 10:01:06Z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ContentTypeId">
    <vt:lpwstr>0x010100F2552158F8185D44A8848B98AEA319AF</vt:lpwstr>
  </property>
  <property fmtid="{D5CDD505-2E9C-101B-9397-08002B2CF9AE}" pid="10" name="_2015_ms_pID_725343">
    <vt:lpwstr>(3)OR/c+Fo9zXIKdTcRjBf0KQeAgStA9dgzy5PaNLrH8LYonEgy9LjAZHLR/msImQ0xNppBr2s8
+6TOYJvTPtDPKVgVPQw5fyMyKNztH8soDeMZaMqs0v4T9F5tCOOWSbNBiaxjRoc8XHAULXls
1o4QixMFKjwj2o68d19PVxBXhBJ4sxy1tHyKeFMGmMqTLEt2NKIoc0ZBpbRGn3AK/5Sxt/kv
XBMJ6e5BogMDuRI11p</vt:lpwstr>
  </property>
  <property fmtid="{D5CDD505-2E9C-101B-9397-08002B2CF9AE}" pid="11" name="_2015_ms_pID_7253431">
    <vt:lpwstr>azBPJ5TaxXwJZd3x+qiOXDihAVD8sPMkhHQTVjN+JvhL+wHq/9DaIi
49Pftcqa9ASqRDaeyKwTALENT8tKTVSsj2bI8cZyFjO6sziYqJoeG4V6RkWACMyNKsvJKNPz
5uWHfjhZxdBXrGgDfmWBEz6gVfzROt+0SZ+7IWglYkbTcJNxWob41j6wFxTsuiXv0/3xH67J
KTbKSkl9GVyc8Reqa+2lVG3JnBJqyBU0agKP</vt:lpwstr>
  </property>
  <property fmtid="{D5CDD505-2E9C-101B-9397-08002B2CF9AE}" pid="12" name="_2015_ms_pID_7253432">
    <vt:lpwstr>rA==</vt:lpwstr>
  </property>
  <property fmtid="{D5CDD505-2E9C-101B-9397-08002B2CF9AE}" pid="13" name="_readonly">
    <vt:lpwstr/>
  </property>
  <property fmtid="{D5CDD505-2E9C-101B-9397-08002B2CF9AE}" pid="14" name="_change">
    <vt:lpwstr/>
  </property>
  <property fmtid="{D5CDD505-2E9C-101B-9397-08002B2CF9AE}" pid="15" name="_full-control">
    <vt:lpwstr/>
  </property>
  <property fmtid="{D5CDD505-2E9C-101B-9397-08002B2CF9AE}" pid="16" name="sflag">
    <vt:lpwstr>1659874575</vt:lpwstr>
  </property>
</Properties>
</file>