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930" r:id="rId5"/>
    <p:sldId id="987" r:id="rId6"/>
    <p:sldId id="981" r:id="rId7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00CC"/>
    <a:srgbClr val="0000FF"/>
    <a:srgbClr val="FFCC00"/>
    <a:srgbClr val="FF3300"/>
    <a:srgbClr val="72AF2F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0B5B25-7261-4633-8F94-93A6D6B24A20}" v="57" dt="2021-05-16T17:37:46.6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73" autoAdjust="0"/>
    <p:restoredTop sz="95801" autoAdjust="0"/>
  </p:normalViewPr>
  <p:slideViewPr>
    <p:cSldViewPr snapToGrid="0">
      <p:cViewPr varScale="1">
        <p:scale>
          <a:sx n="157" d="100"/>
          <a:sy n="157" d="100"/>
        </p:scale>
        <p:origin x="104" y="2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D80B5B25-7261-4633-8F94-93A6D6B24A20}"/>
    <pc:docChg chg="undo custSel addSld delSld modSld">
      <pc:chgData name="Chervyakov, Andrey" userId="dbdfc4e7-c505-4785-a117-c03dfe609c52" providerId="ADAL" clId="{D80B5B25-7261-4633-8F94-93A6D6B24A20}" dt="2021-05-16T17:38:21.816" v="734" actId="6549"/>
      <pc:docMkLst>
        <pc:docMk/>
      </pc:docMkLst>
      <pc:sldChg chg="addSp modSp mod">
        <pc:chgData name="Chervyakov, Andrey" userId="dbdfc4e7-c505-4785-a117-c03dfe609c52" providerId="ADAL" clId="{D80B5B25-7261-4633-8F94-93A6D6B24A20}" dt="2021-05-16T17:38:21.816" v="734" actId="6549"/>
        <pc:sldMkLst>
          <pc:docMk/>
          <pc:sldMk cId="2261567071" sldId="928"/>
        </pc:sldMkLst>
        <pc:spChg chg="mod">
          <ac:chgData name="Chervyakov, Andrey" userId="dbdfc4e7-c505-4785-a117-c03dfe609c52" providerId="ADAL" clId="{D80B5B25-7261-4633-8F94-93A6D6B24A20}" dt="2021-05-16T16:57:11.626" v="3" actId="20577"/>
          <ac:spMkLst>
            <pc:docMk/>
            <pc:sldMk cId="2261567071" sldId="928"/>
            <ac:spMk id="2" creationId="{4653FC17-6DDA-4C90-8331-B521BC2ADE4B}"/>
          </ac:spMkLst>
        </pc:spChg>
        <pc:spChg chg="add mod">
          <ac:chgData name="Chervyakov, Andrey" userId="dbdfc4e7-c505-4785-a117-c03dfe609c52" providerId="ADAL" clId="{D80B5B25-7261-4633-8F94-93A6D6B24A20}" dt="2021-05-16T17:10:47.608" v="716" actId="14100"/>
          <ac:spMkLst>
            <pc:docMk/>
            <pc:sldMk cId="2261567071" sldId="928"/>
            <ac:spMk id="3" creationId="{ECAC3BFE-4AFD-4151-BF68-35BBD0CB160E}"/>
          </ac:spMkLst>
        </pc:spChg>
        <pc:graphicFrameChg chg="mod modGraphic">
          <ac:chgData name="Chervyakov, Andrey" userId="dbdfc4e7-c505-4785-a117-c03dfe609c52" providerId="ADAL" clId="{D80B5B25-7261-4633-8F94-93A6D6B24A20}" dt="2021-05-16T17:38:21.816" v="734" actId="6549"/>
          <ac:graphicFrameMkLst>
            <pc:docMk/>
            <pc:sldMk cId="2261567071" sldId="928"/>
            <ac:graphicFrameMk id="6" creationId="{00000000-0000-0000-0000-000000000000}"/>
          </ac:graphicFrameMkLst>
        </pc:graphicFrameChg>
      </pc:sldChg>
      <pc:sldChg chg="add del">
        <pc:chgData name="Chervyakov, Andrey" userId="dbdfc4e7-c505-4785-a117-c03dfe609c52" providerId="ADAL" clId="{D80B5B25-7261-4633-8F94-93A6D6B24A20}" dt="2021-05-16T16:57:12.953" v="4" actId="47"/>
        <pc:sldMkLst>
          <pc:docMk/>
          <pc:sldMk cId="3330275766" sldId="92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ohru.3gpp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717" y="349135"/>
            <a:ext cx="9263641" cy="856211"/>
          </a:xfrm>
        </p:spPr>
        <p:txBody>
          <a:bodyPr/>
          <a:lstStyle/>
          <a:p>
            <a:r>
              <a:rPr lang="en-US" sz="2000" b="1" dirty="0"/>
              <a:t>RAN4#104-e </a:t>
            </a:r>
            <a:r>
              <a:rPr lang="en-US" altLang="zh-CN" sz="2000" b="1" dirty="0" err="1"/>
              <a:t>BSRF_Demod_Test</a:t>
            </a:r>
            <a:r>
              <a:rPr lang="en-US" sz="2000" b="1" dirty="0"/>
              <a:t> session GTW schedule</a:t>
            </a:r>
            <a:r>
              <a:rPr lang="en-US" sz="2000" dirty="0"/>
              <a:t> </a:t>
            </a:r>
            <a:endParaRPr lang="ru-RU" sz="2000" dirty="0"/>
          </a:p>
        </p:txBody>
      </p:sp>
      <p:graphicFrame>
        <p:nvGraphicFramePr>
          <p:cNvPr id="4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80016"/>
              </p:ext>
            </p:extLst>
          </p:nvPr>
        </p:nvGraphicFramePr>
        <p:xfrm>
          <a:off x="509717" y="1152749"/>
          <a:ext cx="9471809" cy="25608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6982">
                  <a:extLst>
                    <a:ext uri="{9D8B030D-6E8A-4147-A177-3AD203B41FA5}">
                      <a16:colId xmlns:a16="http://schemas.microsoft.com/office/drawing/2014/main" val="1312896614"/>
                    </a:ext>
                  </a:extLst>
                </a:gridCol>
                <a:gridCol w="7274956">
                  <a:extLst>
                    <a:ext uri="{9D8B030D-6E8A-4147-A177-3AD203B41FA5}">
                      <a16:colId xmlns:a16="http://schemas.microsoft.com/office/drawing/2014/main" val="1011818300"/>
                    </a:ext>
                  </a:extLst>
                </a:gridCol>
                <a:gridCol w="919871">
                  <a:extLst>
                    <a:ext uri="{9D8B030D-6E8A-4147-A177-3AD203B41FA5}">
                      <a16:colId xmlns:a16="http://schemas.microsoft.com/office/drawing/2014/main" val="22595633"/>
                    </a:ext>
                  </a:extLst>
                </a:gridCol>
              </a:tblGrid>
              <a:tr h="234731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dirty="0">
                          <a:effectLst/>
                        </a:rPr>
                        <a:t>Week 1</a:t>
                      </a:r>
                      <a:endParaRPr lang="zh-CN" sz="800" dirty="0"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06504"/>
                  </a:ext>
                </a:extLst>
              </a:tr>
              <a:tr h="352308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effectLst/>
                        </a:rPr>
                        <a:t>Tue </a:t>
                      </a:r>
                      <a:r>
                        <a:rPr lang="en-US" altLang="zh-CN" sz="800" kern="1200" baseline="0" dirty="0">
                          <a:effectLst/>
                        </a:rPr>
                        <a:t>3:00</a:t>
                      </a:r>
                      <a:r>
                        <a:rPr lang="zh-CN" altLang="en-US" sz="800" kern="1200" baseline="0" dirty="0"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effectLst/>
                        </a:rPr>
                        <a:t>– 6:00</a:t>
                      </a:r>
                      <a:r>
                        <a:rPr lang="zh-CN" altLang="en-US" sz="800" kern="1200" baseline="0" dirty="0"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effectLst/>
                        </a:rPr>
                        <a:t>UTC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baseline="0" dirty="0">
                          <a:effectLst/>
                        </a:rPr>
                        <a:t>(Rel-17 </a:t>
                      </a:r>
                      <a:r>
                        <a:rPr lang="en-US" altLang="zh-CN" sz="800" kern="1200" baseline="0" dirty="0" err="1"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effectLst/>
                        </a:rPr>
                        <a:t>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</a:rPr>
                        <a:t>[321] Performance enhancement: Topic #1 (MMSE-IRC issue 1-1), Topic #2 (CRS-IM sub topic 2-1. 2-2, 2-4)</a:t>
                      </a:r>
                      <a:endParaRPr lang="en-US" altLang="zh-CN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dirty="0"/>
                        <a:t>90 minutes</a:t>
                      </a:r>
                      <a:endParaRPr lang="zh-CN" altLang="en-US" sz="8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754519334"/>
                  </a:ext>
                </a:extLst>
              </a:tr>
              <a:tr h="9198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[326] </a:t>
                      </a:r>
                      <a:r>
                        <a:rPr lang="en-US" altLang="zh-CN" sz="800" kern="1200" baseline="0" dirty="0" err="1">
                          <a:solidFill>
                            <a:schemeClr val="dk1"/>
                          </a:solidFill>
                          <a:effectLst/>
                        </a:rPr>
                        <a:t>NR_cov_enh_Demod</a:t>
                      </a: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: Topic #1 (PUSCH), Topic #2 (PUCCH)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dirty="0"/>
                        <a:t>45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262357031"/>
                  </a:ext>
                </a:extLst>
              </a:tr>
              <a:tr h="1346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[329] </a:t>
                      </a:r>
                      <a:r>
                        <a:rPr lang="en-US" sz="8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NR_IIOT_URLLC_enh</a:t>
                      </a:r>
                      <a:r>
                        <a:rPr lang="en-US" sz="800" kern="1200" baseline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lang="en-US" sz="80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Demod</a:t>
                      </a:r>
                      <a:r>
                        <a:rPr lang="en-US" altLang="zh-CN" sz="80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Sub-topic </a:t>
                      </a: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#1 (introduction of requirements), #2 (Test parameters) pending on available time</a:t>
                      </a:r>
                      <a:endParaRPr lang="en-US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dirty="0"/>
                        <a:t>45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923657238"/>
                  </a:ext>
                </a:extLst>
              </a:tr>
              <a:tr h="237898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Wed 3:00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– 6:00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(Rel-17 RF Conformance)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effectLst/>
                        </a:rPr>
                        <a:t>[308] NTN SAN RF conformance: Topic#1, #2, #3</a:t>
                      </a:r>
                      <a:endParaRPr lang="zh-CN" altLang="en-US" sz="800" kern="1200" baseline="0" dirty="0">
                        <a:solidFill>
                          <a:schemeClr val="dk1"/>
                        </a:solidFill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</a:rPr>
                        <a:t>90 minutes</a:t>
                      </a:r>
                      <a:endParaRPr lang="zh-CN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07627022"/>
                  </a:ext>
                </a:extLst>
              </a:tr>
              <a:tr h="20297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effectLst/>
                        </a:rPr>
                        <a:t>[310] FR2-2 BSRF: Topic #1, #2, #3</a:t>
                      </a:r>
                      <a:endParaRPr lang="en-US" altLang="zh-CN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</a:rPr>
                        <a:t>90 minutes</a:t>
                      </a:r>
                      <a:endParaRPr lang="zh-CN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354215242"/>
                  </a:ext>
                </a:extLst>
              </a:tr>
              <a:tr h="205285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Thu 3:00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– 6:00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(Rel-17 </a:t>
                      </a:r>
                      <a:r>
                        <a:rPr kumimoji="0" lang="en-US" altLang="zh-CN" sz="8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Demod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+ OTA)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[329]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FeMIMO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: Topic #1, #2, #3, #4</a:t>
                      </a:r>
                      <a:endParaRPr lang="zh-CN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60 minutes</a:t>
                      </a:r>
                      <a:endParaRPr lang="zh-CN" altLang="en-US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73852554"/>
                  </a:ext>
                </a:extLst>
              </a:tr>
              <a:tr h="13249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[331] MIMO OTA: Topic #2, Sub topic #3-1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60 minutes</a:t>
                      </a:r>
                      <a:endParaRPr lang="zh-CN" altLang="en-US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788769526"/>
                  </a:ext>
                </a:extLst>
              </a:tr>
              <a:tr h="22057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[332] TRP_TRS: Topic #3</a:t>
                      </a:r>
                      <a:endParaRPr lang="zh-CN" altLang="zh-CN" sz="800" kern="1200" baseline="0" dirty="0">
                        <a:solidFill>
                          <a:schemeClr val="dk1"/>
                        </a:solidFill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60 minutes</a:t>
                      </a:r>
                      <a:endParaRPr lang="zh-CN" altLang="en-US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248017136"/>
                  </a:ext>
                </a:extLst>
              </a:tr>
              <a:tr h="176360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Fri 3:00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– 6:00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(Rel-17 RF)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[305]/[306] Repeater RF conformance: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-[305]: Topic #1, 2, 3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-[306]: Topic #1, 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120 minutes</a:t>
                      </a:r>
                      <a:endParaRPr lang="zh-CN" altLang="en-US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17684108"/>
                  </a:ext>
                </a:extLst>
              </a:tr>
              <a:tr h="333194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[311]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eIAB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 RF conformance: Topic #1, #2</a:t>
                      </a:r>
                      <a:endParaRPr lang="zh-CN" altLang="en-US" sz="800" kern="120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81922502"/>
                  </a:ext>
                </a:extLst>
              </a:tr>
            </a:tbl>
          </a:graphicData>
        </a:graphic>
      </p:graphicFrame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2BEBA313-C13C-4B68-BE97-33FB808F21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5975818"/>
              </p:ext>
            </p:extLst>
          </p:nvPr>
        </p:nvGraphicFramePr>
        <p:xfrm>
          <a:off x="509718" y="3808780"/>
          <a:ext cx="9471808" cy="2428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4347">
                  <a:extLst>
                    <a:ext uri="{9D8B030D-6E8A-4147-A177-3AD203B41FA5}">
                      <a16:colId xmlns:a16="http://schemas.microsoft.com/office/drawing/2014/main" val="1312896614"/>
                    </a:ext>
                  </a:extLst>
                </a:gridCol>
                <a:gridCol w="7307108">
                  <a:extLst>
                    <a:ext uri="{9D8B030D-6E8A-4147-A177-3AD203B41FA5}">
                      <a16:colId xmlns:a16="http://schemas.microsoft.com/office/drawing/2014/main" val="1011818300"/>
                    </a:ext>
                  </a:extLst>
                </a:gridCol>
                <a:gridCol w="910353">
                  <a:extLst>
                    <a:ext uri="{9D8B030D-6E8A-4147-A177-3AD203B41FA5}">
                      <a16:colId xmlns:a16="http://schemas.microsoft.com/office/drawing/2014/main" val="22595633"/>
                    </a:ext>
                  </a:extLst>
                </a:gridCol>
              </a:tblGrid>
              <a:tr h="209285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dirty="0">
                          <a:effectLst/>
                        </a:rPr>
                        <a:t>Week 2</a:t>
                      </a:r>
                      <a:endParaRPr lang="zh-CN" sz="800" dirty="0"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06504"/>
                  </a:ext>
                </a:extLst>
              </a:tr>
              <a:tr h="142904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effectLst/>
                        </a:rPr>
                        <a:t>Mon </a:t>
                      </a:r>
                      <a:r>
                        <a:rPr lang="en-US" altLang="zh-CN" sz="800" kern="1200" baseline="0" dirty="0">
                          <a:effectLst/>
                        </a:rPr>
                        <a:t>13:00 -16:00 UTC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baseline="0" dirty="0">
                          <a:effectLst/>
                        </a:rPr>
                        <a:t>(Rel-17 </a:t>
                      </a:r>
                      <a:r>
                        <a:rPr lang="en-US" altLang="zh-CN" sz="800" kern="1200" baseline="0" dirty="0" err="1"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effectLst/>
                        </a:rPr>
                        <a:t>) 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[322/323] NTN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: TBA</a:t>
                      </a:r>
                      <a:endParaRPr lang="zh-CN" altLang="zh-CN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dirty="0"/>
                        <a:t>90 minutes</a:t>
                      </a:r>
                      <a:endParaRPr lang="zh-CN" altLang="en-US" sz="8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754519334"/>
                  </a:ext>
                </a:extLst>
              </a:tr>
              <a:tr h="2451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[324/325] FR2-2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: TBA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dirty="0"/>
                        <a:t>90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67868544"/>
                  </a:ext>
                </a:extLst>
              </a:tr>
              <a:tr h="135940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Tue 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(Rel-18 OTA+RF) 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[334] FR2 Test method enhancement: TBA</a:t>
                      </a:r>
                      <a:endParaRPr lang="zh-CN" altLang="en-US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effectLst/>
                        </a:rPr>
                        <a:t>60 minutes</a:t>
                      </a:r>
                      <a:endParaRPr lang="zh-CN" alt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07627022"/>
                  </a:ext>
                </a:extLst>
              </a:tr>
              <a:tr h="15467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effectLst/>
                        </a:rPr>
                        <a:t>[314] </a:t>
                      </a:r>
                      <a:r>
                        <a:rPr lang="en-US" altLang="zh-CN" sz="800" kern="1200" baseline="0" dirty="0" err="1">
                          <a:effectLst/>
                        </a:rPr>
                        <a:t>FS_BS_RF_evo</a:t>
                      </a:r>
                      <a:r>
                        <a:rPr lang="en-US" altLang="zh-CN" sz="800" kern="1200" baseline="0" dirty="0">
                          <a:effectLst/>
                        </a:rPr>
                        <a:t>: TBA</a:t>
                      </a:r>
                      <a:endParaRPr lang="en-US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effectLst/>
                        </a:rPr>
                        <a:t>60 minutes</a:t>
                      </a:r>
                      <a:endParaRPr lang="zh-CN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51426408"/>
                  </a:ext>
                </a:extLst>
              </a:tr>
              <a:tr h="143715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</a:endParaRPr>
                    </a:p>
                  </a:txBody>
                  <a:tcPr marL="40640" marR="40640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[315] </a:t>
                      </a:r>
                      <a:r>
                        <a:rPr lang="en-US" altLang="zh-CN" sz="800" kern="1200" baseline="0" dirty="0" err="1">
                          <a:solidFill>
                            <a:schemeClr val="dk1"/>
                          </a:solidFill>
                          <a:effectLst/>
                        </a:rPr>
                        <a:t>FS_NR_duplex_evo</a:t>
                      </a: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: TBA</a:t>
                      </a:r>
                      <a:endParaRPr lang="en-US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</a:rPr>
                        <a:t>60 minutes</a:t>
                      </a:r>
                      <a:endParaRPr lang="zh-CN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532702939"/>
                  </a:ext>
                </a:extLst>
              </a:tr>
              <a:tr h="183032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Wed 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(Rel-17+Rel-18 RF)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[309] NTN UE RF maintenance: TBA</a:t>
                      </a:r>
                      <a:endParaRPr lang="zh-CN" altLang="en-US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effectLst/>
                        </a:rPr>
                        <a:t>60 minutes</a:t>
                      </a:r>
                      <a:endParaRPr lang="zh-CN" alt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73852554"/>
                  </a:ext>
                </a:extLst>
              </a:tr>
              <a:tr h="1392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effectLst/>
                        </a:rPr>
                        <a:t>[317] </a:t>
                      </a:r>
                      <a:r>
                        <a:rPr lang="en-US" altLang="zh-CN" sz="800" kern="1200" baseline="0" dirty="0" err="1">
                          <a:effectLst/>
                        </a:rPr>
                        <a:t>IoT_NTN</a:t>
                      </a:r>
                      <a:r>
                        <a:rPr lang="en-US" altLang="zh-CN" sz="800" kern="1200" baseline="0" dirty="0">
                          <a:effectLst/>
                        </a:rPr>
                        <a:t>: TBA</a:t>
                      </a:r>
                      <a:endParaRPr lang="en-US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minutes</a:t>
                      </a:r>
                      <a:endParaRPr lang="zh-CN" alt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7887695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</a:endParaRPr>
                    </a:p>
                  </a:txBody>
                  <a:tcPr marL="40640" marR="40640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FFS (Reserved for maintenance) </a:t>
                      </a:r>
                      <a:endParaRPr lang="zh-CN" altLang="en-US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minutes</a:t>
                      </a:r>
                      <a:endParaRPr lang="zh-CN" alt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63155269"/>
                  </a:ext>
                </a:extLst>
              </a:tr>
              <a:tr h="508933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Thu 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(Return to  Rel-17 )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TBA</a:t>
                      </a:r>
                      <a:endParaRPr lang="zh-CN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baseline="0" dirty="0">
                          <a:effectLst/>
                        </a:rPr>
                        <a:t>180 minutes</a:t>
                      </a:r>
                      <a:endParaRPr lang="en-US" altLang="zh-CN" sz="800" kern="1200" dirty="0">
                        <a:effectLst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17684108"/>
                  </a:ext>
                </a:extLst>
              </a:tr>
              <a:tr h="434328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Fri 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(Final Round)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effectLst/>
                        </a:rPr>
                        <a:t>TBA</a:t>
                      </a:r>
                      <a:endParaRPr lang="zh-CN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effectLst/>
                        </a:rPr>
                        <a:t>180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47026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439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10344580" y="1978780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9508280" y="5475975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780418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(Aug 11)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discussion procedures/timelines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080104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Timeline for moderator</a:t>
            </a: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698258" y="6080104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Deadline for comments and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14822" y="6080104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 </a:t>
            </a:r>
            <a:r>
              <a:rPr kumimoji="0" lang="en-US" altLang="zh-CN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(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Main+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BS, or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Main+BS+RRM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)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793231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(Aug 12)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Aug 13 – Aug 14 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(Aug 15)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err="1">
                <a:solidFill>
                  <a:srgbClr val="FFFFFF"/>
                </a:solidFill>
                <a:latin typeface="+mj-ea"/>
                <a:ea typeface="+mj-ea"/>
              </a:rPr>
              <a:t>Tu</a:t>
            </a:r>
            <a:r>
              <a:rPr lang="en-US" altLang="zh-CN" sz="800" kern="0" dirty="0">
                <a:solidFill>
                  <a:srgbClr val="FFFFFF"/>
                </a:solidFill>
                <a:latin typeface="+mj-ea"/>
                <a:ea typeface="+mj-ea"/>
              </a:rPr>
              <a:t>e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(Aug 16)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(Aug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18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(Aug 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(Aug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(Aug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19538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194391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195103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195815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193963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194675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194532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195244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195101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19581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194816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195528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194531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1967035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627476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763279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622023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863119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280988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280988"/>
            <a:ext cx="4205103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(Aug 15~19)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280988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(Aug 22 ~ Aug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26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280988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01130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65753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51924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406579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379374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 &amp; 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 &amp; 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2314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863119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4706508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082564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9652" y="3222047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11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9213" y="4706508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072908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1078" y="1935570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173565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 &amp; 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775079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Aug 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191935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286311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4706508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4402" y="4706508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280988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535482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2391" y="2499210"/>
            <a:ext cx="1100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 19:00 –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222047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5353667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769961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813399" y="47862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24667" y="4391804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683151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7293326" y="5646653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  <a:ea typeface="+mj-ea"/>
              </a:rPr>
              <a:t>Strict deadline for new </a:t>
            </a:r>
            <a:r>
              <a:rPr lang="en-US" altLang="zh-CN" sz="800" b="1" dirty="0" err="1">
                <a:latin typeface="+mj-ea"/>
                <a:ea typeface="+mj-ea"/>
              </a:rPr>
              <a:t>tdoc</a:t>
            </a:r>
            <a:r>
              <a:rPr lang="en-US" altLang="zh-CN" sz="800" b="1" dirty="0">
                <a:latin typeface="+mj-ea"/>
                <a:ea typeface="+mj-ea"/>
              </a:rPr>
              <a:t> number request</a:t>
            </a:r>
            <a:endParaRPr lang="zh-CN" altLang="en-US" sz="800" b="1" dirty="0"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36654" y="2241138"/>
            <a:ext cx="115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10738" y="177314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Wed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 (Aug 17)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97541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 &amp; 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0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059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Main,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BS &amp; 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31386" y="6080104"/>
            <a:ext cx="882000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 (RRM only)</a:t>
            </a:r>
          </a:p>
        </p:txBody>
      </p:sp>
      <p:sp>
        <p:nvSpPr>
          <p:cNvPr id="9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16561" y="470621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 17:00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Delay allowed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497921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11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0426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RRM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11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RRM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Meng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Intel)</a:t>
            </a:r>
          </a:p>
        </p:txBody>
      </p:sp>
      <p:sp>
        <p:nvSpPr>
          <p:cNvPr id="11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50374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843497" y="3306427"/>
            <a:ext cx="1396068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800" b="1" dirty="0">
                <a:latin typeface="+mj-ea"/>
                <a:ea typeface="+mj-ea"/>
              </a:rPr>
              <a:t>RRM session chaired by </a:t>
            </a:r>
            <a:r>
              <a:rPr lang="en-US" altLang="zh-CN" sz="800" b="1" dirty="0" err="1">
                <a:latin typeface="+mj-ea"/>
                <a:ea typeface="+mj-ea"/>
              </a:rPr>
              <a:t>Meng</a:t>
            </a:r>
            <a:r>
              <a:rPr lang="en-US" altLang="zh-CN" sz="800" b="1" dirty="0">
                <a:latin typeface="+mj-ea"/>
                <a:ea typeface="+mj-ea"/>
              </a:rPr>
              <a:t> Zhang (Intel)</a:t>
            </a:r>
            <a:endParaRPr lang="zh-CN" altLang="en-US" sz="800" b="1" dirty="0">
              <a:latin typeface="+mj-ea"/>
              <a:ea typeface="+mj-ea"/>
            </a:endParaRPr>
          </a:p>
        </p:txBody>
      </p:sp>
      <p:cxnSp>
        <p:nvCxnSpPr>
          <p:cNvPr id="11" name="直接箭头连接符 10"/>
          <p:cNvCxnSpPr/>
          <p:nvPr/>
        </p:nvCxnSpPr>
        <p:spPr bwMode="auto">
          <a:xfrm flipH="1">
            <a:off x="8676192" y="3683151"/>
            <a:ext cx="153003" cy="122934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接箭头连接符 12"/>
          <p:cNvCxnSpPr/>
          <p:nvPr/>
        </p:nvCxnSpPr>
        <p:spPr bwMode="auto">
          <a:xfrm>
            <a:off x="9220912" y="3703033"/>
            <a:ext cx="0" cy="110527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>
            <a:off x="9713169" y="3707940"/>
            <a:ext cx="165769" cy="94117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直接箭头连接符 17"/>
          <p:cNvCxnSpPr/>
          <p:nvPr/>
        </p:nvCxnSpPr>
        <p:spPr bwMode="auto">
          <a:xfrm>
            <a:off x="10018290" y="3707940"/>
            <a:ext cx="595587" cy="125213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接箭头连接符 20"/>
          <p:cNvCxnSpPr/>
          <p:nvPr/>
        </p:nvCxnSpPr>
        <p:spPr bwMode="auto">
          <a:xfrm>
            <a:off x="10315469" y="3657135"/>
            <a:ext cx="1249812" cy="177851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5879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52" y="1273321"/>
            <a:ext cx="6539922" cy="5095171"/>
          </a:xfrm>
        </p:spPr>
        <p:txBody>
          <a:bodyPr/>
          <a:lstStyle/>
          <a:p>
            <a:pPr marL="342882" lvl="1" indent="-34288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altLang="zh-CN" sz="1400" dirty="0"/>
              <a:t>TOHRU (Trace Online Hand Raising Utility) will be used for GTW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3GPP TOHRU will be used in this meeting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Hyperlink: </a:t>
            </a:r>
            <a:r>
              <a:rPr lang="zh-CN" altLang="zh-CN" sz="1200" dirty="0"/>
              <a:t> </a:t>
            </a:r>
            <a:r>
              <a:rPr lang="en-GB" altLang="zh-CN" sz="1200" u="sng" dirty="0">
                <a:hlinkClick r:id="rId3"/>
              </a:rPr>
              <a:t>https://tohru.3gpp.org/</a:t>
            </a:r>
            <a:endParaRPr lang="en-GB" altLang="zh-CN" sz="1200" u="sng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Together with the invitation for the </a:t>
            </a:r>
            <a:r>
              <a:rPr lang="en-GB" altLang="zh-CN" sz="1200" dirty="0" err="1"/>
              <a:t>GotoWebinar</a:t>
            </a:r>
            <a:r>
              <a:rPr lang="en-GB" altLang="zh-CN" sz="1200" dirty="0"/>
              <a:t> MCC provides you with a "Meeting name" individually after your </a:t>
            </a:r>
            <a:r>
              <a:rPr lang="en-GB" altLang="zh-CN" sz="1200" dirty="0" err="1"/>
              <a:t>registeration</a:t>
            </a:r>
            <a:r>
              <a:rPr lang="en-GB" altLang="zh-CN" sz="1200" dirty="0"/>
              <a:t>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Meeting name (TOHRU Meeting IDs):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Main session: RAN4_Main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RRM session: RAN4_RRM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err="1">
                <a:highlight>
                  <a:srgbClr val="FFFF00"/>
                </a:highlight>
              </a:rPr>
              <a:t>BSRF_Demod_testing</a:t>
            </a:r>
            <a:r>
              <a:rPr lang="en-US" altLang="zh-CN" sz="1200" dirty="0">
                <a:highlight>
                  <a:srgbClr val="FFFF00"/>
                </a:highlight>
              </a:rPr>
              <a:t> session: RAN4_BSRF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Enter your name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1200" b="1" dirty="0"/>
              <a:t>&lt;represented company&gt;, &lt;first name&gt; &lt;family name&gt;</a:t>
            </a:r>
            <a:br>
              <a:rPr lang="en-GB" altLang="zh-CN" sz="1200" dirty="0"/>
            </a:br>
            <a:r>
              <a:rPr lang="en-GB" altLang="zh-CN" sz="1200" dirty="0"/>
              <a:t>e.g.: XY Telecom - Peter </a:t>
            </a:r>
            <a:r>
              <a:rPr lang="en-GB" altLang="zh-CN" sz="1200" dirty="0" err="1"/>
              <a:t>Mustermann</a:t>
            </a:r>
            <a:endParaRPr lang="en-GB" altLang="zh-CN" sz="12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Need to manually push  </a:t>
            </a:r>
            <a:r>
              <a:rPr lang="en-GB" altLang="zh-CN" sz="1200" dirty="0"/>
              <a:t>"</a:t>
            </a:r>
            <a:r>
              <a:rPr lang="en-US" altLang="zh-CN" sz="1200" dirty="0"/>
              <a:t>Refresh Queue</a:t>
            </a:r>
            <a:r>
              <a:rPr lang="en-GB" altLang="zh-CN" sz="1200" dirty="0"/>
              <a:t>" </a:t>
            </a:r>
            <a:r>
              <a:rPr lang="en-US" altLang="zh-CN" sz="1200" dirty="0"/>
              <a:t>or use </a:t>
            </a:r>
            <a:r>
              <a:rPr lang="en-GB" altLang="zh-CN" sz="1200" dirty="0"/>
              <a:t>"</a:t>
            </a:r>
            <a:r>
              <a:rPr lang="en-US" altLang="zh-CN" sz="1200" dirty="0"/>
              <a:t>Automatically refresh queue every 3 seconds</a:t>
            </a:r>
            <a:r>
              <a:rPr lang="en-GB" altLang="zh-CN" sz="1200" dirty="0"/>
              <a:t>"</a:t>
            </a:r>
            <a:r>
              <a:rPr lang="en-US" altLang="zh-CN" sz="1200" dirty="0"/>
              <a:t>, since this is different from the original TOHRU tool.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The other buttons are similar as the previous external TOHRU tool</a:t>
            </a:r>
          </a:p>
          <a:p>
            <a:pPr marL="342882" lvl="1" indent="-34288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altLang="zh-CN" sz="1400" dirty="0"/>
              <a:t>Please find references at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https://www.3gpp.org/ftp/tsg_ran/WG4_Radio/TSGR4_104-e/Invitation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1200" b="1" dirty="0">
              <a:solidFill>
                <a:srgbClr val="FF000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Guidance of TOHRU for GTW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8054959" y="5446336"/>
            <a:ext cx="1005150" cy="11236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2014" y="3201604"/>
            <a:ext cx="3216190" cy="354957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2014" y="1232682"/>
            <a:ext cx="2469711" cy="193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972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C68143-B530-4487-9EA7-5BCC5970B48F}">
  <ds:schemaRefs>
    <ds:schemaRef ds:uri="a915fe38-2618-47b6-8303-829fb71466d5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23d77754-4ccc-4c57-9291-cab09e81894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355675</TotalTime>
  <Words>1057</Words>
  <Application>Microsoft Office PowerPoint</Application>
  <PresentationFormat>宽屏</PresentationFormat>
  <Paragraphs>183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微软雅黑</vt:lpstr>
      <vt:lpstr>Arial</vt:lpstr>
      <vt:lpstr>Arial Black</vt:lpstr>
      <vt:lpstr>Calibri</vt:lpstr>
      <vt:lpstr>Calibri Light</vt:lpstr>
      <vt:lpstr>Times New Roman</vt:lpstr>
      <vt:lpstr>Wingdings</vt:lpstr>
      <vt:lpstr>3gpp</vt:lpstr>
      <vt:lpstr>RAN4#104-e BSRF_Demod_Test session GTW schedule </vt:lpstr>
      <vt:lpstr>Email discussion procedures/timelines</vt:lpstr>
      <vt:lpstr>Guidance of TOHRU for GTW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Haijie Qiu</cp:lastModifiedBy>
  <cp:revision>720</cp:revision>
  <cp:lastPrinted>2016-09-15T08:31:35Z</cp:lastPrinted>
  <dcterms:created xsi:type="dcterms:W3CDTF">2009-11-27T05:15:11Z</dcterms:created>
  <dcterms:modified xsi:type="dcterms:W3CDTF">2022-08-15T02:50:27Z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(3)3uSfLaSabfEyGuv1zOGHK+RwlkfravTUcEfWqi0iTGWVPvow5LJeWSZx0l4apXozh5nghM5u
UjYmUvZ4KXISRBPsUjeZ8n/oCEXc3NVVHwH6p2pPqHxRBxPZrOV345rlmEFy2Rz0/6EIL/mC
Bqibo60bzlUkIHZZr8BxGqlyc1LG+sTsBGuFTqego5ivFhw1bst2YN9yhZuKGimoVy0wC8qp
5M7IpQWEOSidkJhLw6</vt:lpwstr>
  </property>
  <property fmtid="{D5CDD505-2E9C-101B-9397-08002B2CF9AE}" pid="15" name="_2015_ms_pID_7253431">
    <vt:lpwstr>b2oCiLP2GpSIltc69n9QAcv3Os6RCDr2qxyq6Y9nylDhW9Mei+H4iT
TbJ+vjxAUJGIG555wVd06uHRtBUqL7bX4Xm7RtzXCTuEUnbQYx+uYvaVFLPpsfJku6LxtB+c
g/Jwk5q4nKVGbPmkB7yFXfcGVbwmn2TmNAMLEZvsd8buFpyJ6+N3USuw5pzOX63uRC/UnIaX
UbCtnOfFdB8PDi+Y8Tbk4hLwfSnfgElhbZJ/</vt:lpwstr>
  </property>
  <property fmtid="{D5CDD505-2E9C-101B-9397-08002B2CF9AE}" pid="16" name="_2015_ms_pID_7253432">
    <vt:lpwstr>NA==</vt:lpwstr>
  </property>
</Properties>
</file>