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8"/>
  </p:notesMasterIdLst>
  <p:handoutMasterIdLst>
    <p:handoutMasterId r:id="rId9"/>
  </p:handoutMasterIdLst>
  <p:sldIdLst>
    <p:sldId id="988" r:id="rId5"/>
    <p:sldId id="990" r:id="rId6"/>
    <p:sldId id="989" r:id="rId7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F2F"/>
    <a:srgbClr val="FF3300"/>
    <a:srgbClr val="0000FF"/>
    <a:srgbClr val="CC00CC"/>
    <a:srgbClr val="FFCC00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EA3096-1F1D-461D-ACEB-84C3340AE11B}" v="1" dt="2021-08-01T13:08:49.4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36" autoAdjust="0"/>
    <p:restoredTop sz="95801" autoAdjust="0"/>
  </p:normalViewPr>
  <p:slideViewPr>
    <p:cSldViewPr snapToGrid="0">
      <p:cViewPr varScale="1">
        <p:scale>
          <a:sx n="124" d="100"/>
          <a:sy n="124" d="100"/>
        </p:scale>
        <p:origin x="27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RAN4#103-e RRM session GTW schedule </a:t>
            </a:r>
            <a:endParaRPr lang="ru-RU" dirty="0"/>
          </a:p>
        </p:txBody>
      </p:sp>
      <p:graphicFrame>
        <p:nvGraphicFramePr>
          <p:cNvPr id="5" name="表格 5">
            <a:extLst>
              <a:ext uri="{FF2B5EF4-FFF2-40B4-BE49-F238E27FC236}">
                <a16:creationId xmlns="" xmlns:a16="http://schemas.microsoft.com/office/drawing/2014/main" id="{1B307421-C5C1-435B-A1AE-7B1017B6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955474"/>
              </p:ext>
            </p:extLst>
          </p:nvPr>
        </p:nvGraphicFramePr>
        <p:xfrm>
          <a:off x="929111" y="1427094"/>
          <a:ext cx="9891460" cy="23165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62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31917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6598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10128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ea"/>
                          <a:ea typeface="+mj-ea"/>
                        </a:rPr>
                        <a:t>Week 1 </a:t>
                      </a:r>
                      <a:endParaRPr lang="zh-CN" sz="10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971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dirty="0">
                          <a:effectLst/>
                          <a:latin typeface="+mj-ea"/>
                          <a:ea typeface="+mj-ea"/>
                        </a:rPr>
                        <a:t>Meeting</a:t>
                      </a:r>
                      <a:r>
                        <a:rPr lang="en-US" altLang="zh-CN" sz="1000" b="0" baseline="0" dirty="0">
                          <a:effectLst/>
                          <a:latin typeface="+mj-ea"/>
                          <a:ea typeface="+mj-ea"/>
                        </a:rPr>
                        <a:t> day</a:t>
                      </a:r>
                      <a:endParaRPr lang="zh-CN" sz="10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0" kern="1200" dirty="0">
                          <a:solidFill>
                            <a:schemeClr val="lt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1" kern="1200" dirty="0">
                          <a:solidFill>
                            <a:schemeClr val="lt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000" b="1" kern="1200" dirty="0">
                        <a:solidFill>
                          <a:schemeClr val="lt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0016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May 9</a:t>
                      </a:r>
                      <a:r>
                        <a:rPr lang="en-US" altLang="zh-CN" sz="1000" b="0" kern="1200" baseline="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/ Monday 13:00 – 16:00 UTC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Chaired by Xizeng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NR ext. to 71GHz (212,</a:t>
                      </a:r>
                      <a:r>
                        <a:rPr lang="en-US" sz="1000" b="0" kern="1200" baseline="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213</a:t>
                      </a:r>
                      <a:r>
                        <a:rPr lang="en-US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 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2001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NR MG Enh (209, 210, 211)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20016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May 10</a:t>
                      </a:r>
                      <a:r>
                        <a:rPr lang="en-US" altLang="zh-CN" sz="1000" b="0" kern="1200" baseline="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/ Tuesday 13:00 – 16:00 UTC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Chaired by Haijie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altLang="zh-CN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NR NTN (223, 224) </a:t>
                      </a:r>
                      <a:endParaRPr lang="en-US" altLang="zh-CN" sz="1000" b="0" kern="1200" dirty="0">
                        <a:solidFill>
                          <a:srgbClr val="72AF2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2001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000" b="0" strike="noStrike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NR FR2 RF (219)</a:t>
                      </a:r>
                      <a:endParaRPr lang="pt-BR" sz="1000" b="0" strike="noStrike" kern="1200" dirty="0">
                        <a:solidFill>
                          <a:srgbClr val="72AF2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000" b="0" strike="noStrike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7871272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May 11 / Wednesday </a:t>
                      </a:r>
                      <a:r>
                        <a:rPr lang="en-US" altLang="zh-CN" sz="1000" b="0" kern="1200" baseline="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13:00 – 16:00 UTC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Chaired by Xizeng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NR RedCap (214, 215)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60197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May 12 / Thursday </a:t>
                      </a:r>
                      <a:r>
                        <a:rPr lang="en-US" altLang="zh-CN" sz="1000" b="0" kern="1200" baseline="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13:00 – 16:00 UTC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Chaired by Xizeng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NR ePos (216, 217) 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219088986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MR-DC Enh (218) 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06519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May 13 / Friday </a:t>
                      </a:r>
                      <a:r>
                        <a:rPr lang="en-US" altLang="zh-CN" sz="1000" b="0" kern="1200" baseline="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13:00 – 16:00 UTC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Chaired by Xizeng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altLang="zh-CN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NR feRRM (206, 207, 208)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212345203"/>
                  </a:ext>
                </a:extLst>
              </a:tr>
              <a:tr h="4852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strike="sngStrike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Rel-15/Rel-16 Maintenance (201-203</a:t>
                      </a:r>
                      <a:r>
                        <a:rPr lang="en-US" altLang="zh-CN" sz="1000" b="0" strike="sngStrike" kern="120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strike="noStrike" kern="120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</a:t>
                      </a:r>
                      <a:r>
                        <a:rPr lang="en-US" altLang="zh-CN" sz="1000" b="0" strike="noStrike" kern="1200" baseline="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00" b="0" strike="noStrike" kern="1200" baseline="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topics: </a:t>
                      </a:r>
                      <a:r>
                        <a:rPr lang="nn-NO" altLang="zh-CN" sz="1000" b="0" kern="120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NR RedCap (214, 215)</a:t>
                      </a:r>
                      <a:endParaRPr lang="pt-BR" altLang="zh-CN" sz="1000" b="0" kern="1200" dirty="0" smtClean="0">
                        <a:solidFill>
                          <a:srgbClr val="72AF2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02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RAN4#103-e RRM session GTW schedule </a:t>
            </a:r>
            <a:endParaRPr lang="ru-RU" dirty="0"/>
          </a:p>
        </p:txBody>
      </p:sp>
      <p:graphicFrame>
        <p:nvGraphicFramePr>
          <p:cNvPr id="7" name="表格 6">
            <a:extLst>
              <a:ext uri="{FF2B5EF4-FFF2-40B4-BE49-F238E27FC236}">
                <a16:creationId xmlns="" xmlns:a16="http://schemas.microsoft.com/office/drawing/2014/main" id="{7714BDAF-DD75-44A2-A6D2-EA55E7250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032497"/>
              </p:ext>
            </p:extLst>
          </p:nvPr>
        </p:nvGraphicFramePr>
        <p:xfrm>
          <a:off x="988931" y="1408666"/>
          <a:ext cx="9891461" cy="3790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48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29339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321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28577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Week 2</a:t>
                      </a:r>
                      <a:endParaRPr lang="zh-CN" sz="1000" b="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3093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Meeting</a:t>
                      </a:r>
                      <a:r>
                        <a:rPr lang="en-US" altLang="zh-CN" sz="1000" b="0" baseline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day</a:t>
                      </a:r>
                      <a:endParaRPr lang="zh-CN" sz="1000" b="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0" kern="1200" dirty="0">
                          <a:solidFill>
                            <a:schemeClr val="lt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Topics</a:t>
                      </a: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1" kern="1200" dirty="0">
                          <a:solidFill>
                            <a:schemeClr val="lt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Duration</a:t>
                      </a:r>
                      <a:endParaRPr lang="zh-CN" altLang="en-US" sz="1000" b="1" kern="1200" dirty="0">
                        <a:solidFill>
                          <a:schemeClr val="lt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5155733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May 17 / Tuesday 3:00-6:00 UTC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Haijie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NR FR2 HST (221, 222)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NR Power Saving </a:t>
                      </a:r>
                      <a:r>
                        <a:rPr lang="en-US" sz="1000" b="0" kern="1200" dirty="0" err="1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Enh</a:t>
                      </a:r>
                      <a:r>
                        <a:rPr lang="en-US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(225) 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NR SL Enh (226)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May 18 / Wednesday 3:00-6:00 UTC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Haijie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altLang="zh-CN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NR IIOT/URLLC (230) </a:t>
                      </a:r>
                      <a:endParaRPr lang="pt-BR" altLang="zh-CN" sz="1000" b="0" strike="noStrike" kern="1200" dirty="0">
                        <a:solidFill>
                          <a:srgbClr val="72AF2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45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HST FR1 </a:t>
                      </a:r>
                      <a:r>
                        <a:rPr lang="en-US" altLang="zh-CN" sz="1000" b="0" kern="1200" baseline="0" dirty="0" err="1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enh</a:t>
                      </a:r>
                      <a:r>
                        <a:rPr lang="en-US" altLang="zh-CN" sz="1000" b="0" kern="1200" baseline="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RRM (220)</a:t>
                      </a:r>
                      <a:endParaRPr lang="pt-BR" altLang="zh-CN" sz="1000" b="0" strike="noStrike" kern="1200" dirty="0">
                        <a:solidFill>
                          <a:srgbClr val="72AF2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45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NR feMIMO (228, 229) 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3331">
                <a:tc rowSpan="4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May 19 / Thursday 3:00-6:00 UTC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Haijie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altLang="zh-CN" sz="1000" b="0" strike="noStrike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Rel-17 NTN (223,224) Core only </a:t>
                      </a:r>
                      <a:endParaRPr lang="pt-BR" altLang="zh-CN" sz="1000" b="0" strike="noStrike" kern="1200" dirty="0">
                        <a:solidFill>
                          <a:srgbClr val="72AF2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45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NR SDT (232)</a:t>
                      </a: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45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altLang="zh-CN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NR</a:t>
                      </a:r>
                      <a:r>
                        <a:rPr lang="nn-NO" altLang="zh-CN" sz="1000" b="0" kern="1200" baseline="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LS Reply (234)</a:t>
                      </a:r>
                      <a:r>
                        <a:rPr lang="pt-BR" altLang="zh-CN" sz="1000" b="0" kern="1200" dirty="0">
                          <a:solidFill>
                            <a:srgbClr val="72AF2F"/>
                          </a:solidFill>
                          <a:highlight>
                            <a:srgbClr val="00FF00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endParaRPr lang="pt-BR" altLang="zh-CN" sz="1000" b="0" kern="1200" dirty="0">
                        <a:solidFill>
                          <a:srgbClr val="72AF2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45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Remaining RRM topics: Rel-17 NR IAB</a:t>
                      </a:r>
                      <a:r>
                        <a:rPr lang="pt-BR" altLang="zh-CN" sz="1000" b="0" kern="1200" baseline="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enh (227), </a:t>
                      </a:r>
                      <a:r>
                        <a:rPr lang="en-US" altLang="zh-CN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NB-IoT and LTE-MTC (233), 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altLang="zh-CN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NR SL Relay (231)</a:t>
                      </a:r>
                      <a:endParaRPr lang="pt-BR" altLang="zh-CN" sz="1000" b="0" kern="1200" dirty="0">
                        <a:solidFill>
                          <a:srgbClr val="72AF2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45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May 29</a:t>
                      </a:r>
                      <a:r>
                        <a:rPr lang="en-US" altLang="zh-CN" sz="1000" b="0" kern="1200" baseline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/ Friday 3:00-6:00 UTC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Xizeng Haijie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</a:t>
                      </a:r>
                      <a:r>
                        <a:rPr lang="en-US" altLang="zh-CN" sz="1000" b="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to (Chaired by Xizeng)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 </a:t>
                      </a:r>
                      <a:r>
                        <a:rPr lang="en-US" altLang="zh-CN" sz="1000" b="0" kern="1200" baseline="0" dirty="0" err="1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RedCap</a:t>
                      </a:r>
                      <a:r>
                        <a:rPr lang="en-US" altLang="zh-CN" sz="1000" b="0" kern="1200" baseline="0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(214, 215, Open issues: Intra-frequency definition, inter-frequency wo gap, assumption on searcher, CSSF outside gap), 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 ext. to 71GHz (212, 213) 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 </a:t>
                      </a:r>
                      <a:r>
                        <a:rPr lang="en-US" altLang="zh-CN" sz="1000" b="0" kern="1200" dirty="0" err="1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ePos</a:t>
                      </a:r>
                      <a:r>
                        <a:rPr lang="en-US" altLang="zh-CN" sz="1000" b="0" kern="1200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(216, 217),</a:t>
                      </a:r>
                      <a:r>
                        <a:rPr lang="en-US" altLang="zh-CN" sz="1000" b="0" kern="1200" baseline="0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00" b="0" kern="1200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MR-DC </a:t>
                      </a:r>
                      <a:r>
                        <a:rPr lang="en-US" altLang="zh-CN" sz="1000" b="0" kern="1200" dirty="0" err="1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Enh</a:t>
                      </a:r>
                      <a:r>
                        <a:rPr lang="en-US" altLang="zh-CN" sz="1000" b="0" kern="1200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(218)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  <a:r>
                        <a:rPr lang="en-US" altLang="zh-CN" sz="1000" b="0" kern="1200" baseline="0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lang="en-US" altLang="zh-CN" sz="1000" b="0" kern="1200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201, 204),</a:t>
                      </a:r>
                      <a:r>
                        <a:rPr lang="en-US" altLang="zh-CN" sz="1000" b="0" kern="1200" baseline="0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NR </a:t>
                      </a:r>
                      <a:r>
                        <a:rPr lang="en-US" altLang="zh-CN" sz="1000" b="0" kern="1200" baseline="0" dirty="0" err="1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feRRM</a:t>
                      </a:r>
                      <a:r>
                        <a:rPr lang="en-US" altLang="zh-CN" sz="1000" b="0" kern="1200" baseline="0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(208), if time allows</a:t>
                      </a:r>
                      <a:endParaRPr lang="en-US" altLang="zh-CN" sz="1000" b="0" kern="120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90~120 </a:t>
                      </a:r>
                      <a:r>
                        <a:rPr lang="pt-BR" sz="1000" b="0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</a:t>
                      </a:r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to (Chaired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Haijie)</a:t>
                      </a:r>
                      <a:endParaRPr lang="en-US" altLang="zh-CN" sz="1000" b="0" kern="120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[103-e][221] NR_HST_FR2_RRM_1 -Extend (R4-2210608/11084/11085/11089)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[103-e][228] NR_feMIMO_RRM_1-Extended (R4-2210616)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[103-e][234] LS_reply-Extended (R4-2210625/626)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Others</a:t>
                      </a:r>
                      <a:r>
                        <a:rPr lang="pt-BR" altLang="zh-CN" sz="1000" b="0" kern="1200" baseline="0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if needed and time allows</a:t>
                      </a:r>
                      <a:endParaRPr lang="pt-BR" altLang="zh-CN" sz="1000" b="0" kern="1200" dirty="0" smtClean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60~90 </a:t>
                      </a:r>
                      <a:r>
                        <a:rPr lang="en-US" altLang="zh-CN" sz="1000" b="0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zh-CN" altLang="en-US" sz="1000" b="0" kern="120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7053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10344580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9508280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 (Apr 28)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Email discussion procedures/timelines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781694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698258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614822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 (Main,</a:t>
            </a:r>
            <a:r>
              <a:rPr kumimoji="0" lang="en-US" sz="9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kumimoji="0" lang="en-US" sz="900" b="1" i="0" u="none" strike="noStrike" kern="0" cap="none" spc="0" normalizeH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BS_demod</a:t>
            </a: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)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="" xmlns:a16="http://schemas.microsoft.com/office/drawing/2014/main" id="{E151FB97-9B3A-4312-805C-6B499B697A34}"/>
              </a:ext>
            </a:extLst>
          </p:cNvPr>
          <p:cNvSpPr txBox="1"/>
          <p:nvPr/>
        </p:nvSpPr>
        <p:spPr>
          <a:xfrm>
            <a:off x="408556" y="5895783"/>
            <a:ext cx="5927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8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8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8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 (Apr 29)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Apr 30 – May 8 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Mo</a:t>
            </a:r>
            <a:r>
              <a:rPr lang="en-US" sz="800" kern="0" dirty="0">
                <a:solidFill>
                  <a:srgbClr val="FFFFFF"/>
                </a:solidFill>
                <a:latin typeface="+mj-ea"/>
                <a:ea typeface="+mj-ea"/>
              </a:rPr>
              <a:t>n (May 9)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 (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May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10)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 (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May 12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 (May 13)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Mon (May 16)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 (May 17)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 (May 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18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Thu (May 19)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141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5641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4205103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(May 09~13)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(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May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16 ~ 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May 20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511748" y="2182163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3:00-6:00 UTC</a:t>
            </a: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51882" y="2182163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3:00-6:00 UTC</a:t>
            </a: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12314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57686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13386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38032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207193" y="4809060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79652" y="3324599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 before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11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19213" y="4809060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revisions (deadline for new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90787" y="4809060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71078" y="2038122"/>
            <a:ext cx="786133" cy="277212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kicks off 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by 4:00 UTC</a:t>
            </a: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8614" y="3977481"/>
            <a:ext cx="786133" cy="572334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(Xizeng)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  <a:sym typeface="Wingdings" panose="05000000000000000000" pitchFamily="2" charset="2"/>
            </a:endParaRPr>
          </a:p>
        </p:txBody>
      </p:sp>
      <p:sp>
        <p:nvSpPr>
          <p:cNvPr id="8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662899" y="2182163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3: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00-6:00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 (May 20)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61962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61962" y="2965671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61962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13386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formal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64402" y="4809060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57686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57686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draft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92391" y="3020510"/>
            <a:ext cx="1100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 19:00 –</a:t>
            </a:r>
          </a:p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Thu 16:00 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13386" y="3324599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13386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3555475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7813399" y="4888765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4667" y="4494356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agenda or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7293326" y="5749205"/>
            <a:ext cx="1460271" cy="360717"/>
          </a:xfrm>
          <a:prstGeom prst="wedgeRoundRectCallout">
            <a:avLst>
              <a:gd name="adj1" fmla="val 63546"/>
              <a:gd name="adj2" fmla="val -51073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Strict deadline for new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236654" y="2762438"/>
            <a:ext cx="11578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9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510738" y="1875694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r>
              <a:rPr lang="en-US" sz="800" kern="0" dirty="0">
                <a:solidFill>
                  <a:srgbClr val="FFFFFF"/>
                </a:solidFill>
                <a:latin typeface="+mj-ea"/>
                <a:ea typeface="+mj-ea"/>
              </a:rPr>
              <a:t> (May 11)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0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69863" y="2182163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3:00-6:00 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(Haijie)</a:t>
            </a:r>
          </a:p>
        </p:txBody>
      </p:sp>
      <p:sp>
        <p:nvSpPr>
          <p:cNvPr id="103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7089" y="2182163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3:00-6:00 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(Haijie)</a:t>
            </a:r>
          </a:p>
        </p:txBody>
      </p:sp>
      <p:sp>
        <p:nvSpPr>
          <p:cNvPr id="104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38106" y="2182163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3: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00-6:00 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(Haijie)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197541" y="2182163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3:00-6:00 UTC</a:t>
            </a:r>
          </a:p>
        </p:txBody>
      </p:sp>
      <p:sp>
        <p:nvSpPr>
          <p:cNvPr id="10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63218" y="2182163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3:00-6:00 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(Xizeng, Haijie)</a:t>
            </a:r>
          </a:p>
        </p:txBody>
      </p:sp>
      <p:sp>
        <p:nvSpPr>
          <p:cNvPr id="10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90059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497921" y="3975648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UTC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(Xizeng)</a:t>
            </a:r>
            <a:endParaRPr lang="en-US" sz="800" b="1" kern="0" dirty="0">
              <a:solidFill>
                <a:srgbClr val="FFFFFF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10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60426" y="3975648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(Xizeng)</a:t>
            </a:r>
            <a:endParaRPr lang="en-US" sz="800" b="1" kern="0" dirty="0">
              <a:solidFill>
                <a:srgbClr val="FFFFFF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11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207193" y="3975648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(Xizeng)</a:t>
            </a:r>
          </a:p>
        </p:txBody>
      </p:sp>
      <p:sp>
        <p:nvSpPr>
          <p:cNvPr id="11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650374" y="3975648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(Haijie)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1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31386" y="6182656"/>
            <a:ext cx="882000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 (RRM)</a:t>
            </a:r>
          </a:p>
        </p:txBody>
      </p:sp>
    </p:spTree>
    <p:extLst>
      <p:ext uri="{BB962C8B-B14F-4D97-AF65-F5344CB8AC3E}">
        <p14:creationId xmlns:p14="http://schemas.microsoft.com/office/powerpoint/2010/main" val="28330906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C68143-B530-4487-9EA7-5BCC5970B48F}">
  <ds:schemaRefs>
    <ds:schemaRef ds:uri="http://purl.org/dc/dcmitype/"/>
    <ds:schemaRef ds:uri="23d77754-4ccc-4c57-9291-cab09e81894a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a915fe38-2618-47b6-8303-829fb71466d5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350118</TotalTime>
  <Words>880</Words>
  <Application>Microsoft Office PowerPoint</Application>
  <PresentationFormat>宽屏</PresentationFormat>
  <Paragraphs>180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Wingdings</vt:lpstr>
      <vt:lpstr>3gpp</vt:lpstr>
      <vt:lpstr>RAN4#103-e RRM session GTW schedule </vt:lpstr>
      <vt:lpstr>RAN4#103-e RRM session GTW schedule </vt:lpstr>
      <vt:lpstr>Email discussion procedures/timelines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Huawei</cp:lastModifiedBy>
  <cp:revision>1176</cp:revision>
  <cp:lastPrinted>2016-09-15T08:31:35Z</cp:lastPrinted>
  <dcterms:created xsi:type="dcterms:W3CDTF">2009-11-27T05:15:11Z</dcterms:created>
  <dcterms:modified xsi:type="dcterms:W3CDTF">2022-05-19T20:21:02Z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_readonly">
    <vt:lpwstr/>
  </property>
  <property fmtid="{D5CDD505-2E9C-101B-9397-08002B2CF9AE}" pid="4" name="_change">
    <vt:lpwstr/>
  </property>
  <property fmtid="{D5CDD505-2E9C-101B-9397-08002B2CF9AE}" pid="5" name="_full-control">
    <vt:lpwstr/>
  </property>
  <property fmtid="{D5CDD505-2E9C-101B-9397-08002B2CF9AE}" pid="6" name="sflag">
    <vt:lpwstr>1552620126</vt:lpwstr>
  </property>
  <property fmtid="{D5CDD505-2E9C-101B-9397-08002B2CF9AE}" pid="7" name="TitusGUID">
    <vt:lpwstr>6f9c0495-a83c-462b-8664-67016d5bf2d5</vt:lpwstr>
  </property>
  <property fmtid="{D5CDD505-2E9C-101B-9397-08002B2CF9AE}" pid="8" name="CTP_TimeStamp">
    <vt:lpwstr>2020-06-04 10:01:06Z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  <property fmtid="{D5CDD505-2E9C-101B-9397-08002B2CF9AE}" pid="13" name="ContentTypeId">
    <vt:lpwstr>0x010100F2552158F8185D44A8848B98AEA319AF</vt:lpwstr>
  </property>
  <property fmtid="{D5CDD505-2E9C-101B-9397-08002B2CF9AE}" pid="14" name="_2015_ms_pID_725343">
    <vt:lpwstr>(3)bhjLl4qo1w7x27X9xnjSMTUbLuh8QMyg71Bd/Mg7R5FkHWg8mSSQrduzHzCtPuo5GQEwX8ym
AtDot+N/wDULEjZb6/dgFFUvHNr/aWVy2YnOBpwnPm7QL02zB3hD5s5e+N220uS7CIPkf9NZ
Xlws5QDY0hCavqpRlHkRAUNmx45Behb1LPITsuC9DNM47k1puT4RdKkOaL0galtBzOkpaBa3
e3xwLnDMSlMtX8pG8k</vt:lpwstr>
  </property>
  <property fmtid="{D5CDD505-2E9C-101B-9397-08002B2CF9AE}" pid="15" name="_2015_ms_pID_7253431">
    <vt:lpwstr>/RSwfNP0N0u5TkZ91DaI4e3akuTNpWre0W+Gw1DcPxjAWo69OyZbvH
tgWnk6DkZIoJIHHl9BMlNmxG6FKfNOt9zjK7t+02/ZYMHOmWKUFpsn5HbZdAOy+5pxRTtvLK
mMuqzW5W3RpLI4pCcRtL4pKCIaNvB+o/zaJ6rmcIPxVY6zyMJMpkvzeuSADW/N7tii6wQGxa
VsGx/JNQ/rfi3bJsITlPn9OJFdSXtlr0cIwC</vt:lpwstr>
  </property>
  <property fmtid="{D5CDD505-2E9C-101B-9397-08002B2CF9AE}" pid="16" name="_2015_ms_pID_7253432">
    <vt:lpwstr>yw==</vt:lpwstr>
  </property>
</Properties>
</file>