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988" r:id="rId5"/>
    <p:sldId id="990" r:id="rId6"/>
    <p:sldId id="989" r:id="rId7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F2F"/>
    <a:srgbClr val="FF3300"/>
    <a:srgbClr val="0000FF"/>
    <a:srgbClr val="CC00CC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A3096-1F1D-461D-ACEB-84C3340AE11B}" v="1" dt="2021-08-01T13:08:49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6" autoAdjust="0"/>
    <p:restoredTop sz="95801" autoAdjust="0"/>
  </p:normalViewPr>
  <p:slideViewPr>
    <p:cSldViewPr snapToGrid="0">
      <p:cViewPr varScale="1">
        <p:scale>
          <a:sx n="112" d="100"/>
          <a:sy n="112" d="100"/>
        </p:scale>
        <p:origin x="75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RAN4#103-e RRM session GTW schedule </a:t>
            </a:r>
            <a:endParaRPr lang="ru-RU" dirty="0"/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xmlns="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421647"/>
              </p:ext>
            </p:extLst>
          </p:nvPr>
        </p:nvGraphicFramePr>
        <p:xfrm>
          <a:off x="929111" y="1427094"/>
          <a:ext cx="9891460" cy="22054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62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191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59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ea"/>
                          <a:ea typeface="+mj-ea"/>
                        </a:rPr>
                        <a:t>Week 1 </a:t>
                      </a:r>
                      <a:endParaRPr lang="zh-CN" sz="10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effectLst/>
                          <a:latin typeface="+mj-ea"/>
                          <a:ea typeface="+mj-ea"/>
                        </a:rPr>
                        <a:t>Meeting</a:t>
                      </a:r>
                      <a:r>
                        <a:rPr lang="en-US" altLang="zh-CN" sz="1000" b="0" baseline="0" dirty="0">
                          <a:effectLst/>
                          <a:latin typeface="+mj-ea"/>
                          <a:ea typeface="+mj-ea"/>
                        </a:rPr>
                        <a:t> day</a:t>
                      </a:r>
                      <a:endParaRPr lang="zh-CN" sz="1000" b="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9</a:t>
                      </a: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/ Monday 13:00 – 16:00 UTC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Chaired by Xizeng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ext. to 71GHz (212,</a:t>
                      </a:r>
                      <a:r>
                        <a:rPr lang="en-US" sz="1000" b="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213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) 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MG Enh (209, 210, 211)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10</a:t>
                      </a: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/ Tuesday 13:00 – 16:00 UTC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Chaired by Haijie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NTN (223, 224) </a:t>
                      </a:r>
                      <a:endParaRPr lang="en-US" altLang="zh-CN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00" b="0" strike="noStrike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FR2 RF (219)</a:t>
                      </a:r>
                      <a:endParaRPr lang="pt-BR" sz="1000" b="0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000" b="0" strike="noStrike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7871272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11 / Wednesday </a:t>
                      </a: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13:00 – 16:00 UTC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Chaired by Xizeng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RedCap (214, 215)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12 / Thursday </a:t>
                      </a: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13:00 – 16:00 UTC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Chaired by Xizeng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ePos (216, 217) 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MR-DC Enh (218) 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06519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May 13 / Friday </a:t>
                      </a: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13:00 – 16:00 UTC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Chaired by Xizeng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feRRM (206, 207, 208)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120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2345203"/>
                  </a:ext>
                </a:extLst>
              </a:tr>
              <a:tr h="4852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Rel-15/Rel-16 Maintenance (201-203)</a:t>
                      </a:r>
                      <a:endParaRPr lang="en-US" altLang="zh-CN" sz="1000" b="0" strike="sng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2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RAN4#103-e RRM session GTW schedule </a:t>
            </a:r>
            <a:endParaRPr lang="ru-RU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xmlns="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326729"/>
              </p:ext>
            </p:extLst>
          </p:nvPr>
        </p:nvGraphicFramePr>
        <p:xfrm>
          <a:off x="988931" y="1408666"/>
          <a:ext cx="9891461" cy="24606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48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933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32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28577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000" b="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Meeting</a:t>
                      </a:r>
                      <a:r>
                        <a:rPr lang="en-US" altLang="zh-CN" sz="1000" b="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day</a:t>
                      </a:r>
                      <a:endParaRPr lang="zh-CN" sz="1000" b="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155733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17 / Tuesday 3:00-6:00 UTC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Haijie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FR2 HST (221, 222)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Power Saving </a:t>
                      </a:r>
                      <a:r>
                        <a:rPr lang="en-US" sz="1000" b="0" kern="1200" dirty="0" err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Enh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(225) 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SL Enh (226)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18 / Wednesday 3:00-6:00 UTC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Haijie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IIOT/URLLC (230) </a:t>
                      </a:r>
                      <a:endParaRPr lang="pt-BR" altLang="zh-CN" sz="1000" b="0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HST FR1 </a:t>
                      </a:r>
                      <a:r>
                        <a:rPr lang="en-US" altLang="zh-CN" sz="1000" b="0" kern="1200" baseline="0" dirty="0" err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enh</a:t>
                      </a:r>
                      <a:r>
                        <a:rPr lang="en-US" altLang="zh-CN" sz="1000" b="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RRM (220)</a:t>
                      </a:r>
                      <a:endParaRPr lang="pt-BR" altLang="zh-CN" sz="1000" b="0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feMIMO (228, 229) 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331">
                <a:tc rowSpan="4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19 / Thursday 3:00-6:00 UTC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Haijie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1000" b="0" strike="noStrike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Rel-17 NTN (223,224) Core only </a:t>
                      </a:r>
                      <a:endParaRPr lang="pt-BR" altLang="zh-CN" sz="1000" b="0" strike="noStrike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SDT (232)</a:t>
                      </a: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</a:t>
                      </a:r>
                      <a:r>
                        <a:rPr lang="nn-NO" altLang="zh-CN" sz="1000" b="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LS Reply (234)</a:t>
                      </a:r>
                      <a:r>
                        <a:rPr lang="pt-BR" altLang="zh-CN" sz="1000" b="0" kern="1200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endParaRPr lang="pt-BR" altLang="zh-CN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Remaining RRM topics: Rel-17 NR IAB</a:t>
                      </a:r>
                      <a:r>
                        <a:rPr lang="pt-BR" altLang="zh-CN" sz="1000" b="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enh (227), </a:t>
                      </a:r>
                      <a:r>
                        <a:rPr lang="en-US" altLang="zh-CN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NB-IoT and LTE-MTC (233),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Rel-17 NR SL Relay (231)</a:t>
                      </a:r>
                      <a:endParaRPr lang="pt-BR" altLang="zh-CN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May 29</a:t>
                      </a: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/ Friday 3:00-6:00 UTC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baseline="0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Chaired by Xizeng Haijie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</a:t>
                      </a:r>
                      <a:r>
                        <a:rPr lang="en-US" altLang="zh-CN" sz="1000" b="0" kern="1200" baseline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 to [201] ~ [218]</a:t>
                      </a:r>
                      <a:endParaRPr lang="en-US" altLang="zh-CN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Return to [219] ~ [234]</a:t>
                      </a:r>
                      <a:endParaRPr lang="zh-CN" altLang="en-US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  <a:endParaRPr lang="zh-CN" altLang="en-US" sz="1000" b="0" kern="12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053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44580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08280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 (Apr 28)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Email discussion procedures/timelines</a:t>
            </a:r>
            <a:endParaRPr lang="ru-RU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781694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698258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61482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 (Main,</a:t>
            </a:r>
            <a:r>
              <a:rPr kumimoji="0" lang="en-US" sz="9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en-US" sz="900" b="1" i="0" u="none" strike="noStrike" kern="0" cap="none" spc="0" normalizeH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BS_demod</a:t>
            </a: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)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xmlns="" id="{E151FB97-9B3A-4312-805C-6B499B697A34}"/>
              </a:ext>
            </a:extLst>
          </p:cNvPr>
          <p:cNvSpPr txBox="1"/>
          <p:nvPr/>
        </p:nvSpPr>
        <p:spPr>
          <a:xfrm>
            <a:off x="408556" y="5895783"/>
            <a:ext cx="5927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8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8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 (Apr 29)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Apr 30 – May 8 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</a:t>
            </a:r>
            <a:r>
              <a:rPr lang="en-US" sz="800" kern="0" dirty="0">
                <a:solidFill>
                  <a:srgbClr val="FFFFFF"/>
                </a:solidFill>
                <a:latin typeface="+mj-ea"/>
                <a:ea typeface="+mj-ea"/>
              </a:rPr>
              <a:t>n (May 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10)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 12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 (May 13)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 (May 16)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 (May 17)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 (May 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18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 (May 19)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141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5641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(May 09~13)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16 ~ 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May 20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511748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3:00-6:00 UTC</a:t>
            </a: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51882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3:00-6:00 UTC</a:t>
            </a: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12314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57686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13386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3803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207193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79652" y="3324599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 before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11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19213" y="4809060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90787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71078" y="2038122"/>
            <a:ext cx="786133" cy="277212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by 4:00 UTC</a:t>
            </a: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2818614" y="3977481"/>
            <a:ext cx="786133" cy="57233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(Xizeng)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  <a:sym typeface="Wingdings" panose="05000000000000000000" pitchFamily="2" charset="2"/>
            </a:endParaRP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662899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3: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 (May 20)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xmlns="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61962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61962" y="296567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6196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13386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64402" y="4809060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xmlns="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57686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57686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92391" y="3020510"/>
            <a:ext cx="1100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–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13386" y="3324599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13386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3555475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13399" y="4888765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4667" y="4494356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293326" y="5749205"/>
            <a:ext cx="1460271" cy="360717"/>
          </a:xfrm>
          <a:prstGeom prst="wedgeRoundRectCallout">
            <a:avLst>
              <a:gd name="adj1" fmla="val 63546"/>
              <a:gd name="adj2" fmla="val -51073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236654" y="2762438"/>
            <a:ext cx="11578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" name="Rectangle 77">
            <a:extLst>
              <a:ext uri="{FF2B5EF4-FFF2-40B4-BE49-F238E27FC236}">
                <a16:creationId xmlns:a16="http://schemas.microsoft.com/office/drawing/2014/main" xmlns="" id="{18560DB6-8070-4A8A-B9C8-2CBC509A9ECA}"/>
              </a:ext>
            </a:extLst>
          </p:cNvPr>
          <p:cNvSpPr/>
          <p:nvPr/>
        </p:nvSpPr>
        <p:spPr>
          <a:xfrm>
            <a:off x="4510738" y="1875694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r>
              <a:rPr lang="en-US" sz="800" kern="0" dirty="0">
                <a:solidFill>
                  <a:srgbClr val="FFFFFF"/>
                </a:solidFill>
                <a:latin typeface="+mj-ea"/>
                <a:ea typeface="+mj-ea"/>
              </a:rPr>
              <a:t> (May 11)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0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69863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3:00-6:00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(Haijie)</a:t>
            </a:r>
          </a:p>
        </p:txBody>
      </p:sp>
      <p:sp>
        <p:nvSpPr>
          <p:cNvPr id="103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0427089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3:00-6:00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(Haijie)</a:t>
            </a:r>
          </a:p>
        </p:txBody>
      </p:sp>
      <p:sp>
        <p:nvSpPr>
          <p:cNvPr id="104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8738106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3: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(Haijie)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5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197541" y="2182163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3:00-6:00 UTC</a:t>
            </a:r>
          </a:p>
        </p:txBody>
      </p:sp>
      <p:sp>
        <p:nvSpPr>
          <p:cNvPr id="106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11263218" y="2182163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3:00-6:00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(Xizeng, Haijie)</a:t>
            </a:r>
          </a:p>
        </p:txBody>
      </p:sp>
      <p:sp>
        <p:nvSpPr>
          <p:cNvPr id="107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7890059" y="3975648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8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4497921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09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5360426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  <a:p>
            <a:pPr algn="ctr" defTabSz="51429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(Xizeng)</a:t>
            </a:r>
            <a:endParaRPr lang="en-US" sz="800" b="1" kern="0" dirty="0">
              <a:solidFill>
                <a:srgbClr val="FFFFFF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110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6207193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(Xizeng)</a:t>
            </a:r>
          </a:p>
        </p:txBody>
      </p:sp>
      <p:sp>
        <p:nvSpPr>
          <p:cNvPr id="111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3650374" y="3975648"/>
            <a:ext cx="786133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(Haijie)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12" name="Rectangle: Rounded Corners 201">
            <a:extLst>
              <a:ext uri="{FF2B5EF4-FFF2-40B4-BE49-F238E27FC236}">
                <a16:creationId xmlns:a16="http://schemas.microsoft.com/office/drawing/2014/main" xmlns="" id="{B6CDA6FF-6740-49E7-B14C-1831ED62E0F8}"/>
              </a:ext>
            </a:extLst>
          </p:cNvPr>
          <p:cNvSpPr/>
          <p:nvPr/>
        </p:nvSpPr>
        <p:spPr>
          <a:xfrm>
            <a:off x="9531386" y="6182656"/>
            <a:ext cx="882000" cy="5760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 (RRM)</a:t>
            </a:r>
          </a:p>
        </p:txBody>
      </p:sp>
    </p:spTree>
    <p:extLst>
      <p:ext uri="{BB962C8B-B14F-4D97-AF65-F5344CB8AC3E}">
        <p14:creationId xmlns:p14="http://schemas.microsoft.com/office/powerpoint/2010/main" val="2833090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23d77754-4ccc-4c57-9291-cab09e81894a"/>
    <ds:schemaRef ds:uri="a915fe38-2618-47b6-8303-829fb71466d5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348429</TotalTime>
  <Words>775</Words>
  <Application>Microsoft Office PowerPoint</Application>
  <PresentationFormat>宽屏</PresentationFormat>
  <Paragraphs>171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RAN4#103-e RRM session GTW schedule </vt:lpstr>
      <vt:lpstr>RAN4#103-e RRM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1166</cp:revision>
  <cp:lastPrinted>2016-09-15T08:31:35Z</cp:lastPrinted>
  <dcterms:created xsi:type="dcterms:W3CDTF">2009-11-27T05:15:11Z</dcterms:created>
  <dcterms:modified xsi:type="dcterms:W3CDTF">2022-05-06T04:10:25Z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(3)Iluhm97M0zedp+f9yG/h3W2Tq4lFR/RDdDzWuMUOCGeHkSOwEV/BAIc1vBG7gE/qS/FjIaT5
+YfXxbGzfi8HYUuQmD6y243xa0lh4ySczfkrsTShP79kfOb68VvuqDOh3kruyXNABfmk9L8v
uG/PKIgTZZSCkEqu6SM3DjLUPs/lyOm6zlhMgYWIpxZLPeKJTzGqhdCEVcZRUYLvTBHzjL16
gSmzRGWEs9gq+SR1uw</vt:lpwstr>
  </property>
  <property fmtid="{D5CDD505-2E9C-101B-9397-08002B2CF9AE}" pid="15" name="_2015_ms_pID_7253431">
    <vt:lpwstr>FsttZj+CpOT5RgdyglO90z8Sj0HP6A/gxM7ksYK3gF8VwOB0aMpN0l
cUyh45HlL47b5N+2teV/EhHx9p4M99JLHEVXqKGAJCvVPQ6sPPJHKSInkcFhP5n2LouACQen
zhYmRz0EIlURljpzNTvbnmuC2KO8MtGI7cXeuoxblbXg3ehFwbPDPjPqONViavibL/o+zjNY
TwGaOHq7EXMO621K6N+E97ES2QZCkt5+F2jf</vt:lpwstr>
  </property>
  <property fmtid="{D5CDD505-2E9C-101B-9397-08002B2CF9AE}" pid="16" name="_2015_ms_pID_7253432">
    <vt:lpwstr>zA==</vt:lpwstr>
  </property>
</Properties>
</file>