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88" r:id="rId5"/>
    <p:sldId id="989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FF3300"/>
    <a:srgbClr val="0000FF"/>
    <a:srgbClr val="CC00CC"/>
    <a:srgbClr val="FFCC00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A3096-1F1D-461D-ACEB-84C3340AE11B}" v="1" dt="2021-08-01T13:08:49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5801" autoAdjust="0"/>
  </p:normalViewPr>
  <p:slideViewPr>
    <p:cSldViewPr snapToGrid="0">
      <p:cViewPr varScale="1">
        <p:scale>
          <a:sx n="124" d="100"/>
          <a:sy n="124" d="100"/>
        </p:scale>
        <p:origin x="27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2EEA3096-1F1D-461D-ACEB-84C3340AE11B}"/>
    <pc:docChg chg="undo custSel modSld">
      <pc:chgData name="Chervyakov, Andrey" userId="dbdfc4e7-c505-4785-a117-c03dfe609c52" providerId="ADAL" clId="{2EEA3096-1F1D-461D-ACEB-84C3340AE11B}" dt="2021-08-01T13:34:33.887" v="226" actId="1592"/>
      <pc:docMkLst>
        <pc:docMk/>
      </pc:docMkLst>
      <pc:sldChg chg="modSp mod addCm delCm modCm">
        <pc:chgData name="Chervyakov, Andrey" userId="dbdfc4e7-c505-4785-a117-c03dfe609c52" providerId="ADAL" clId="{2EEA3096-1F1D-461D-ACEB-84C3340AE11B}" dt="2021-08-01T13:34:33.887" v="226" actId="1592"/>
        <pc:sldMkLst>
          <pc:docMk/>
          <pc:sldMk cId="2261567071" sldId="928"/>
        </pc:sldMkLst>
        <pc:spChg chg="mod">
          <ac:chgData name="Chervyakov, Andrey" userId="dbdfc4e7-c505-4785-a117-c03dfe609c52" providerId="ADAL" clId="{2EEA3096-1F1D-461D-ACEB-84C3340AE11B}" dt="2021-08-01T13:34:27.529" v="225" actId="20577"/>
          <ac:spMkLst>
            <pc:docMk/>
            <pc:sldMk cId="2261567071" sldId="928"/>
            <ac:spMk id="3" creationId="{B1BE6906-4FA3-42DA-8E86-BA4DD12F41A6}"/>
          </ac:spMkLst>
        </pc:spChg>
      </pc:sldChg>
      <pc:sldChg chg="modSp mod addCm delCm">
        <pc:chgData name="Chervyakov, Andrey" userId="dbdfc4e7-c505-4785-a117-c03dfe609c52" providerId="ADAL" clId="{2EEA3096-1F1D-461D-ACEB-84C3340AE11B}" dt="2021-08-01T13:21:43.609" v="217" actId="948"/>
        <pc:sldMkLst>
          <pc:docMk/>
          <pc:sldMk cId="3082891650" sldId="970"/>
        </pc:sldMkLst>
        <pc:spChg chg="mod">
          <ac:chgData name="Chervyakov, Andrey" userId="dbdfc4e7-c505-4785-a117-c03dfe609c52" providerId="ADAL" clId="{2EEA3096-1F1D-461D-ACEB-84C3340AE11B}" dt="2021-08-01T13:21:43.609" v="217" actId="948"/>
          <ac:spMkLst>
            <pc:docMk/>
            <pc:sldMk cId="3082891650" sldId="970"/>
            <ac:spMk id="3" creationId="{B1BE6906-4FA3-42DA-8E86-BA4DD12F41A6}"/>
          </ac:spMkLst>
        </pc:spChg>
      </pc:sldChg>
      <pc:sldChg chg="modSp mod">
        <pc:chgData name="Chervyakov, Andrey" userId="dbdfc4e7-c505-4785-a117-c03dfe609c52" providerId="ADAL" clId="{2EEA3096-1F1D-461D-ACEB-84C3340AE11B}" dt="2021-08-01T13:22:13.589" v="219" actId="108"/>
        <pc:sldMkLst>
          <pc:docMk/>
          <pc:sldMk cId="4244984083" sldId="972"/>
        </pc:sldMkLst>
        <pc:spChg chg="mod">
          <ac:chgData name="Chervyakov, Andrey" userId="dbdfc4e7-c505-4785-a117-c03dfe609c52" providerId="ADAL" clId="{2EEA3096-1F1D-461D-ACEB-84C3340AE11B}" dt="2021-08-01T13:22:13.589" v="219" actId="108"/>
          <ac:spMkLst>
            <pc:docMk/>
            <pc:sldMk cId="4244984083" sldId="972"/>
            <ac:spMk id="197" creationId="{B6CDA6FF-6740-49E7-B14C-1831ED62E0F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 smtClean="0"/>
              <a:t>RAN4#103-e </a:t>
            </a:r>
            <a:r>
              <a:rPr lang="en-US" altLang="zh-CN" b="1" dirty="0"/>
              <a:t>Main</a:t>
            </a:r>
            <a:r>
              <a:rPr lang="en-US" b="1" dirty="0" smtClean="0"/>
              <a:t> </a:t>
            </a:r>
            <a:r>
              <a:rPr lang="en-US" b="1" dirty="0"/>
              <a:t>session GTW schedule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xmlns="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783603"/>
              </p:ext>
            </p:extLst>
          </p:nvPr>
        </p:nvGraphicFramePr>
        <p:xfrm>
          <a:off x="929111" y="1427094"/>
          <a:ext cx="9891460" cy="16889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62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191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59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0128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ea"/>
                          <a:ea typeface="+mj-ea"/>
                        </a:rPr>
                        <a:t>Week 1 </a:t>
                      </a:r>
                      <a:endParaRPr lang="zh-CN" sz="10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>
                          <a:effectLst/>
                          <a:latin typeface="+mj-ea"/>
                          <a:ea typeface="+mj-ea"/>
                        </a:rPr>
                        <a:t>Meeting</a:t>
                      </a:r>
                      <a:r>
                        <a:rPr lang="en-US" altLang="zh-CN" sz="1000" b="0" baseline="0" dirty="0">
                          <a:effectLst/>
                          <a:latin typeface="+mj-ea"/>
                          <a:ea typeface="+mj-ea"/>
                        </a:rPr>
                        <a:t> day</a:t>
                      </a:r>
                      <a:endParaRPr lang="zh-CN" sz="1000" b="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0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0016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10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/ Tuesday 3:00-6:00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[131] NR_ext_to_71GHz_Part_1: Sub-topic #1-1, #1-2;</a:t>
                      </a:r>
                      <a:r>
                        <a:rPr lang="pt-BR" altLang="zh-CN" sz="1000" b="0" strike="noStrike" kern="1200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 Sub-topic #2-1, #2-2, #2-3; Topic #3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[132] NR_ext_to_71GHz_Part_2</a:t>
                      </a:r>
                      <a:r>
                        <a:rPr lang="en-US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: Section</a:t>
                      </a:r>
                      <a:r>
                        <a:rPr lang="en-US" altLang="zh-CN" sz="1000" b="0" strike="noStrike" kern="1200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 1.3.1 Transmit, Section 1.3.2 Receive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787127252"/>
                  </a:ext>
                </a:extLst>
              </a:tr>
              <a:tr h="175638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11 / Wednesday 3:00-6:00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[128] NR_RF_FR2_enh2_Part_1: Topic#1, Topic #2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[129] NR_RF_FR2_enh2_Part_2: Topic #1, 2,</a:t>
                      </a:r>
                      <a:r>
                        <a:rPr lang="pt-BR" altLang="zh-CN" sz="1000" b="0" strike="noStrike" kern="1200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 3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3924680622"/>
                  </a:ext>
                </a:extLst>
              </a:tr>
              <a:tr h="160197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12 / Thursday 3:00-6:00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[130] NR_RF_FR2_enh2_Part_3: Topic #1, 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2190889863"/>
                  </a:ext>
                </a:extLst>
              </a:tr>
              <a:tr h="16019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[133] NR_RedCap: Sub-topic</a:t>
                      </a:r>
                      <a:r>
                        <a:rPr lang="pt-BR" altLang="zh-CN" sz="1000" b="0" strike="noStrike" kern="1200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 #1-1, #1-2, #1-3; Sub-topic #2-1; Sub-topic #3-1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48522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May 13 / Friday 3:00-6:00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[136] Feature list; [125] Issue 4-1-1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120 min</a:t>
                      </a:r>
                      <a:endParaRPr lang="zh-CN" altLang="en-US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212345203"/>
                  </a:ext>
                </a:extLst>
              </a:tr>
              <a:tr h="4852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[124] NR_Power_Limit_CA_DC: </a:t>
                      </a:r>
                      <a:r>
                        <a:rPr lang="en-US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Topic #1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xmlns="" id="{7714BDAF-DD75-44A2-A6D2-EA55E7250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110221"/>
              </p:ext>
            </p:extLst>
          </p:nvPr>
        </p:nvGraphicFramePr>
        <p:xfrm>
          <a:off x="929110" y="3570752"/>
          <a:ext cx="9891461" cy="2428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8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33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32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2857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Week 2</a:t>
                      </a:r>
                      <a:endParaRPr lang="zh-CN" sz="1000" b="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093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Meeting</a:t>
                      </a:r>
                      <a:r>
                        <a:rPr lang="en-US" altLang="zh-CN" sz="1000" b="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day</a:t>
                      </a:r>
                      <a:endParaRPr lang="zh-CN" sz="1000" b="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0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Topics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155733"/>
                  </a:ext>
                </a:extLst>
              </a:tr>
              <a:tr h="68213">
                <a:tc rowSpan="2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May 16</a:t>
                      </a:r>
                      <a:r>
                        <a:rPr lang="en-US" altLang="zh-CN" sz="1000" b="0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/ Monday 13:00-16:00 UTC</a:t>
                      </a:r>
                      <a:endParaRPr lang="zh-CN" sz="1000" b="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[114] NR_6 GHz_licensed: Topic</a:t>
                      </a:r>
                      <a:r>
                        <a:rPr lang="pt-BR" altLang="zh-CN" sz="1000" b="0" strike="noStrike" kern="1200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 #1, Topic #2, Topic #3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[134] FS_NR_eff_BW_util: 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Sub-topic #2-1, going through some TPs</a:t>
                      </a:r>
                      <a:endParaRPr lang="pt-BR" altLang="zh-CN" sz="1000" b="0" strike="noStrike" kern="12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886541823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17 / Tuesday 13:00-16:00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Return to [131] [132]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60 </a:t>
                      </a:r>
                      <a:r>
                        <a:rPr lang="pt-BR" sz="1000" b="0" strike="noStrike" kern="12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min</a:t>
                      </a:r>
                      <a:endParaRPr lang="pt-BR" sz="1000" b="0" strike="noStrike" kern="1200" dirty="0">
                        <a:solidFill>
                          <a:srgbClr val="FF0000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sngStrike" kern="12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[108]</a:t>
                      </a:r>
                      <a:r>
                        <a:rPr lang="en-US" altLang="zh-CN" sz="1000" b="0" strike="sngStrike" kern="1200" baseline="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 NR_HST_FR2_maintenance: Issue #1</a:t>
                      </a:r>
                      <a:endParaRPr lang="en-US" altLang="zh-CN" sz="1000" b="0" strike="sngStrike" kern="1200" dirty="0" smtClean="0">
                        <a:solidFill>
                          <a:srgbClr val="FF0000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sngStrike" kern="12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sngStrike" kern="1200" dirty="0">
                        <a:solidFill>
                          <a:srgbClr val="FF0000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[112] </a:t>
                      </a:r>
                      <a:r>
                        <a:rPr lang="en-US" altLang="zh-CN" sz="1000" b="0" kern="1200" baseline="0" dirty="0" err="1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NR_cov_enh_maintenance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 Topic #1, #2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120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rowSpan="4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18 </a:t>
                      </a:r>
                      <a:r>
                        <a:rPr lang="en-US" altLang="zh-CN" sz="1000" b="0" kern="120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 Wednesday 13:00-16:00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[109] NRSL_enh_maintenance_Part_1: Sub-topic #1-1, #1-2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[110] NRSL_enh_maintenance_Part_2: Sub-topic #1-2, #1-3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[113]</a:t>
                      </a:r>
                      <a:r>
                        <a:rPr lang="pt-BR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 NR_feMIMO_maintenance: Sub-topic </a:t>
                      </a:r>
                      <a:r>
                        <a:rPr lang="en-US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#1-1, </a:t>
                      </a:r>
                      <a:r>
                        <a:rPr lang="pt-BR" altLang="zh-CN" sz="1000" b="0" strike="noStrike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Topic #2</a:t>
                      </a:r>
                      <a:endParaRPr lang="pt-BR" altLang="zh-CN" sz="1000" b="0" strike="noStrike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[107] NR_RF_FR1_enh_maintenance_IntraHPUE: Sub-topic #2-1,</a:t>
                      </a:r>
                      <a:r>
                        <a:rPr lang="pt-BR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others if time allowed</a:t>
                      </a:r>
                      <a:endParaRPr lang="pt-BR" altLang="zh-CN" sz="1000" b="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19 / Thursday 13:00-16:00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[105]</a:t>
                      </a:r>
                      <a:r>
                        <a:rPr lang="pt-BR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NR_TxD_maintenance: Sub-topic #1-1, Sub-topic #1-2</a:t>
                      </a:r>
                      <a:endParaRPr lang="pt-BR" altLang="zh-CN" sz="1000" b="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Go through Rel-17 spectrum WIs: [119], [120], [121], [122], [123], [125]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 to topics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handled in the 1</a:t>
                      </a:r>
                      <a:r>
                        <a:rPr lang="en-US" altLang="zh-CN" sz="1000" b="0" kern="1200" baseline="300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st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week; </a:t>
                      </a:r>
                      <a:endParaRPr lang="zh-CN" altLang="en-US" sz="1000" b="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60 min</a:t>
                      </a:r>
                      <a:endParaRPr lang="zh-CN" altLang="en-US" sz="1000" b="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May 29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Friday 13:00-16:00 UTC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to</a:t>
                      </a:r>
                      <a:endParaRPr lang="en-US" altLang="zh-CN" sz="1000" b="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180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10344580" y="2081332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9508280" y="5578527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5942" y="188297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(Apr 28)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Email discussion procedures/timelines</a:t>
            </a:r>
            <a:endParaRPr lang="ru-RU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781694" y="6182656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Time</a:t>
            </a:r>
            <a:r>
              <a:rPr lang="en-US" altLang="zh-CN" sz="900" b="1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line for moderator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698258" y="6182656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Deadline for comments and </a:t>
            </a:r>
            <a:r>
              <a:rPr lang="en-US" sz="9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tdoc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614822" y="6182656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 (Main,</a:t>
            </a:r>
            <a:r>
              <a:rPr kumimoji="0" lang="en-US" sz="9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en-US" sz="900" b="1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BS_demod</a:t>
            </a: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)</a:t>
            </a:r>
          </a:p>
        </p:txBody>
      </p:sp>
      <p:sp>
        <p:nvSpPr>
          <p:cNvPr id="213" name="TextBox 1">
            <a:extLst>
              <a:ext uri="{FF2B5EF4-FFF2-40B4-BE49-F238E27FC236}">
                <a16:creationId xmlns=""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408556" y="5895783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265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(Apr 29)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96736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Apr 30 – May 8 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120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n (May 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65679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10)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346213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 12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19092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(May 13)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03563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880348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Mon (May 16)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72506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(May 17)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569771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Wed (May 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18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4144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Thu (May 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205644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20464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205358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206070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204218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20493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204787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205499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205357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20606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205071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20578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204786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2069587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730028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865831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724575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965671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69010" y="1383540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787999" y="1383540"/>
            <a:ext cx="4205103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(May 09~13)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880347" y="1383540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(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16 ~ 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May 20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035637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11386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76008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62179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50913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48192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11748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1882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12314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4339" y="2965671"/>
            <a:ext cx="786133" cy="598781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3803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207193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037724" y="2185116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79652" y="3324599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11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19213" y="4809060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90787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963781" y="2175460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71078" y="2038122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276117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8614" y="3977481"/>
            <a:ext cx="786133" cy="57233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(Xizeng)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  <a:sym typeface="Wingdings" panose="05000000000000000000" pitchFamily="2" charset="2"/>
            </a:endParaRPr>
          </a:p>
        </p:txBody>
      </p:sp>
      <p:sp>
        <p:nvSpPr>
          <p:cNvPr id="8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62899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57565" y="1877631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 (May 20)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202191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296567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196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4809060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4402" y="4809060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1944412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57686" y="545737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92391" y="3020510"/>
            <a:ext cx="1100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Wed 19:00 –</a:t>
            </a:r>
          </a:p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Thu 16:00 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332459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13386" y="5456219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8725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7813399" y="4888765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24667" y="4494356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785703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agenda or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7293326" y="5749205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Strict deadline for new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236654" y="2762438"/>
            <a:ext cx="11578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10738" y="1875694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Wed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 (May 11)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0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69863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(Haijie)</a:t>
            </a:r>
          </a:p>
        </p:txBody>
      </p:sp>
      <p:sp>
        <p:nvSpPr>
          <p:cNvPr id="10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27089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(Haijie)</a:t>
            </a:r>
          </a:p>
        </p:txBody>
      </p:sp>
      <p:sp>
        <p:nvSpPr>
          <p:cNvPr id="10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38106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(Haijie)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97541" y="2182163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</p:txBody>
      </p:sp>
      <p:sp>
        <p:nvSpPr>
          <p:cNvPr id="10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263218" y="2182163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(Xizeng, Haijie)</a:t>
            </a:r>
          </a:p>
        </p:txBody>
      </p:sp>
      <p:sp>
        <p:nvSpPr>
          <p:cNvPr id="10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0059" y="3975648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497921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0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0426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1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207193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(Xizeng)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1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50374" y="3975648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(Haijie)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31386" y="6182656"/>
            <a:ext cx="882000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 (RRM)</a:t>
            </a:r>
          </a:p>
        </p:txBody>
      </p:sp>
    </p:spTree>
    <p:extLst>
      <p:ext uri="{BB962C8B-B14F-4D97-AF65-F5344CB8AC3E}">
        <p14:creationId xmlns:p14="http://schemas.microsoft.com/office/powerpoint/2010/main" val="2833090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C68143-B530-4487-9EA7-5BCC5970B48F}">
  <ds:schemaRefs>
    <ds:schemaRef ds:uri="http://www.w3.org/XML/1998/namespace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23d77754-4ccc-4c57-9291-cab09e81894a"/>
    <ds:schemaRef ds:uri="a915fe38-2618-47b6-8303-829fb71466d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354577</TotalTime>
  <Words>808</Words>
  <Application>Microsoft Office PowerPoint</Application>
  <PresentationFormat>宽屏</PresentationFormat>
  <Paragraphs>160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RAN4#103-e Main session GTW schedule </vt:lpstr>
      <vt:lpstr>Email discussion procedures/timelines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Huawei</cp:lastModifiedBy>
  <cp:revision>1070</cp:revision>
  <cp:lastPrinted>2016-09-15T08:31:35Z</cp:lastPrinted>
  <dcterms:created xsi:type="dcterms:W3CDTF">2009-11-27T05:15:11Z</dcterms:created>
  <dcterms:modified xsi:type="dcterms:W3CDTF">2022-05-16T17:31:09Z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1552620126</vt:lpwstr>
  </property>
  <property fmtid="{D5CDD505-2E9C-101B-9397-08002B2CF9AE}" pid="7" name="TitusGUID">
    <vt:lpwstr>6f9c0495-a83c-462b-8664-67016d5bf2d5</vt:lpwstr>
  </property>
  <property fmtid="{D5CDD505-2E9C-101B-9397-08002B2CF9AE}" pid="8" name="CTP_TimeStamp">
    <vt:lpwstr>2020-06-04 10:01:06Z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ContentTypeId">
    <vt:lpwstr>0x010100F2552158F8185D44A8848B98AEA319AF</vt:lpwstr>
  </property>
  <property fmtid="{D5CDD505-2E9C-101B-9397-08002B2CF9AE}" pid="14" name="_2015_ms_pID_725343">
    <vt:lpwstr>(3)+JVBfgXggSaymozklc+Nip/PHZ5DOr2rn8SoSjMeMvIN8DkdON6NBhoa0n7rYMH51alTQTbj
VfvRSGA/0Z+UCdyA989nMhCov6kDK2AhOES+SOdcK4XxP7+z9TnN5GYSVZ+0sEo3wcDwVx4I
0ZhIsIqwyvoB1dE0yw5yGXkAQ+SAnxPjthk8fSrrf4K1D3CZnKQEhe0OhNtPkJlfAcsw83dv
lEgEMnUld5rEX0mVfV</vt:lpwstr>
  </property>
  <property fmtid="{D5CDD505-2E9C-101B-9397-08002B2CF9AE}" pid="15" name="_2015_ms_pID_7253431">
    <vt:lpwstr>Q+vD3TBbmF2xQtOXgUhlFhgucAqG4c/KiRqnY4gh1ETCczXK+YYZBk
mlxg/n1M8Dy+6Fe7RXshZ0gqvvusqNj54uJTN+2G7poncHHkxDLhu6JhmXlsmRA0TYmSLB5/
hjWy2dceZ3ZM9G/AZam89fj7iuY7s9Y58jh+iCyaWX0XmHucu9D9tOIdOyWhwWICogApTsZs
tkELy3WxhiE26MYzHPrdGr7lGY8RD80qgsce</vt:lpwstr>
  </property>
  <property fmtid="{D5CDD505-2E9C-101B-9397-08002B2CF9AE}" pid="16" name="_2015_ms_pID_7253432">
    <vt:lpwstr>lw==</vt:lpwstr>
  </property>
</Properties>
</file>