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729" r:id="rId4"/>
  </p:sldMasterIdLst>
  <p:notesMasterIdLst>
    <p:notesMasterId r:id="rId7"/>
  </p:notesMasterIdLst>
  <p:handoutMasterIdLst>
    <p:handoutMasterId r:id="rId8"/>
  </p:handoutMasterIdLst>
  <p:sldIdLst>
    <p:sldId id="988" r:id="rId5"/>
    <p:sldId id="989" r:id="rId6"/>
  </p:sldIdLst>
  <p:sldSz cx="12192000" cy="6858000"/>
  <p:notesSz cx="7010400" cy="9296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ndrey2" initials="CA" lastIdx="2" clrIdx="0">
    <p:extLst>
      <p:ext uri="{19B8F6BF-5375-455C-9EA6-DF929625EA0E}">
        <p15:presenceInfo xmlns:p15="http://schemas.microsoft.com/office/powerpoint/2012/main" userId="Andrey2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2AF2F"/>
    <a:srgbClr val="FF3300"/>
    <a:srgbClr val="0000FF"/>
    <a:srgbClr val="CC00CC"/>
    <a:srgbClr val="FFCC00"/>
    <a:srgbClr val="B1D254"/>
    <a:srgbClr val="72732F"/>
    <a:srgbClr val="C6D254"/>
    <a:srgbClr val="2A6EA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EEA3096-1F1D-461D-ACEB-84C3340AE11B}" v="1" dt="2021-08-01T13:08:49.49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中度样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136" autoAdjust="0"/>
    <p:restoredTop sz="95801" autoAdjust="0"/>
  </p:normalViewPr>
  <p:slideViewPr>
    <p:cSldViewPr snapToGrid="0">
      <p:cViewPr varScale="1">
        <p:scale>
          <a:sx n="112" d="100"/>
          <a:sy n="112" d="100"/>
        </p:scale>
        <p:origin x="750" y="11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29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commentAuthors" Target="commentAuthors.xml"/><Relationship Id="rId30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ervyakov, Andrey" userId="dbdfc4e7-c505-4785-a117-c03dfe609c52" providerId="ADAL" clId="{2EEA3096-1F1D-461D-ACEB-84C3340AE11B}"/>
    <pc:docChg chg="undo custSel modSld">
      <pc:chgData name="Chervyakov, Andrey" userId="dbdfc4e7-c505-4785-a117-c03dfe609c52" providerId="ADAL" clId="{2EEA3096-1F1D-461D-ACEB-84C3340AE11B}" dt="2021-08-01T13:34:33.887" v="226" actId="1592"/>
      <pc:docMkLst>
        <pc:docMk/>
      </pc:docMkLst>
      <pc:sldChg chg="modSp mod addCm delCm modCm">
        <pc:chgData name="Chervyakov, Andrey" userId="dbdfc4e7-c505-4785-a117-c03dfe609c52" providerId="ADAL" clId="{2EEA3096-1F1D-461D-ACEB-84C3340AE11B}" dt="2021-08-01T13:34:33.887" v="226" actId="1592"/>
        <pc:sldMkLst>
          <pc:docMk/>
          <pc:sldMk cId="2261567071" sldId="928"/>
        </pc:sldMkLst>
        <pc:spChg chg="mod">
          <ac:chgData name="Chervyakov, Andrey" userId="dbdfc4e7-c505-4785-a117-c03dfe609c52" providerId="ADAL" clId="{2EEA3096-1F1D-461D-ACEB-84C3340AE11B}" dt="2021-08-01T13:34:27.529" v="225" actId="20577"/>
          <ac:spMkLst>
            <pc:docMk/>
            <pc:sldMk cId="2261567071" sldId="928"/>
            <ac:spMk id="3" creationId="{B1BE6906-4FA3-42DA-8E86-BA4DD12F41A6}"/>
          </ac:spMkLst>
        </pc:spChg>
      </pc:sldChg>
      <pc:sldChg chg="modSp mod addCm delCm">
        <pc:chgData name="Chervyakov, Andrey" userId="dbdfc4e7-c505-4785-a117-c03dfe609c52" providerId="ADAL" clId="{2EEA3096-1F1D-461D-ACEB-84C3340AE11B}" dt="2021-08-01T13:21:43.609" v="217" actId="948"/>
        <pc:sldMkLst>
          <pc:docMk/>
          <pc:sldMk cId="3082891650" sldId="970"/>
        </pc:sldMkLst>
        <pc:spChg chg="mod">
          <ac:chgData name="Chervyakov, Andrey" userId="dbdfc4e7-c505-4785-a117-c03dfe609c52" providerId="ADAL" clId="{2EEA3096-1F1D-461D-ACEB-84C3340AE11B}" dt="2021-08-01T13:21:43.609" v="217" actId="948"/>
          <ac:spMkLst>
            <pc:docMk/>
            <pc:sldMk cId="3082891650" sldId="970"/>
            <ac:spMk id="3" creationId="{B1BE6906-4FA3-42DA-8E86-BA4DD12F41A6}"/>
          </ac:spMkLst>
        </pc:spChg>
      </pc:sldChg>
      <pc:sldChg chg="modSp mod">
        <pc:chgData name="Chervyakov, Andrey" userId="dbdfc4e7-c505-4785-a117-c03dfe609c52" providerId="ADAL" clId="{2EEA3096-1F1D-461D-ACEB-84C3340AE11B}" dt="2021-08-01T13:22:13.589" v="219" actId="108"/>
        <pc:sldMkLst>
          <pc:docMk/>
          <pc:sldMk cId="4244984083" sldId="972"/>
        </pc:sldMkLst>
        <pc:spChg chg="mod">
          <ac:chgData name="Chervyakov, Andrey" userId="dbdfc4e7-c505-4785-a117-c03dfe609c52" providerId="ADAL" clId="{2EEA3096-1F1D-461D-ACEB-84C3340AE11B}" dt="2021-08-01T13:22:13.589" v="219" actId="108"/>
          <ac:spMkLst>
            <pc:docMk/>
            <pc:sldMk cId="4244984083" sldId="972"/>
            <ac:spMk id="197" creationId="{B6CDA6FF-6740-49E7-B14C-1831ED62E0F8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171" cy="465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t" anchorCtr="0" compatLnSpc="1">
            <a:prstTxWarp prst="textNoShape">
              <a:avLst/>
            </a:prstTxWarp>
          </a:bodyPr>
          <a:lstStyle>
            <a:lvl1pPr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2232" y="0"/>
            <a:ext cx="3038170" cy="465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t" anchorCtr="0" compatLnSpc="1">
            <a:prstTxWarp prst="textNoShape">
              <a:avLst/>
            </a:prstTxWarp>
          </a:bodyPr>
          <a:lstStyle>
            <a:lvl1pPr algn="r"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0682"/>
            <a:ext cx="3038171" cy="465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b" anchorCtr="0" compatLnSpc="1">
            <a:prstTxWarp prst="textNoShape">
              <a:avLst/>
            </a:prstTxWarp>
          </a:bodyPr>
          <a:lstStyle>
            <a:lvl1pPr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2232" y="8830682"/>
            <a:ext cx="3038170" cy="465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b" anchorCtr="0" compatLnSpc="1">
            <a:prstTxWarp prst="textNoShape">
              <a:avLst/>
            </a:prstTxWarp>
          </a:bodyPr>
          <a:lstStyle>
            <a:lvl1pPr algn="r" defTabSz="929256" eaLnBrk="1" hangingPunct="1">
              <a:defRPr sz="1200">
                <a:latin typeface="Times New Roman" pitchFamily="18" charset="0"/>
              </a:defRPr>
            </a:lvl1pPr>
          </a:lstStyle>
          <a:p>
            <a:fld id="{867FF36F-819D-4D2B-A8BB-AF91032F0C08}" type="slidenum">
              <a:rPr lang="en-GB" altLang="en-US"/>
              <a:pPr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5286934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171" cy="465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t" anchorCtr="0" compatLnSpc="1">
            <a:prstTxWarp prst="textNoShape">
              <a:avLst/>
            </a:prstTxWarp>
          </a:bodyPr>
          <a:lstStyle>
            <a:lvl1pPr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2232" y="0"/>
            <a:ext cx="3038170" cy="465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t" anchorCtr="0" compatLnSpc="1">
            <a:prstTxWarp prst="textNoShape">
              <a:avLst/>
            </a:prstTxWarp>
          </a:bodyPr>
          <a:lstStyle>
            <a:lvl1pPr algn="r"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06400" y="695325"/>
            <a:ext cx="61976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4061" y="4416091"/>
            <a:ext cx="5142280" cy="4183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0682"/>
            <a:ext cx="3038171" cy="465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b" anchorCtr="0" compatLnSpc="1">
            <a:prstTxWarp prst="textNoShape">
              <a:avLst/>
            </a:prstTxWarp>
          </a:bodyPr>
          <a:lstStyle>
            <a:lvl1pPr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2232" y="8830682"/>
            <a:ext cx="3038170" cy="465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b" anchorCtr="0" compatLnSpc="1">
            <a:prstTxWarp prst="textNoShape">
              <a:avLst/>
            </a:prstTxWarp>
          </a:bodyPr>
          <a:lstStyle>
            <a:lvl1pPr algn="r" defTabSz="929256" eaLnBrk="1" hangingPunct="1">
              <a:defRPr sz="1200">
                <a:latin typeface="Times New Roman" pitchFamily="18" charset="0"/>
              </a:defRPr>
            </a:lvl1pPr>
          </a:lstStyle>
          <a:p>
            <a:fld id="{459FDB58-73C4-413E-BB6C-BBE882DFCE1B}" type="slidenum">
              <a:rPr lang="en-GB" altLang="en-US"/>
              <a:pPr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06125037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38"/>
            <a:ext cx="10363200" cy="1470025"/>
          </a:xfrm>
        </p:spPr>
        <p:txBody>
          <a:bodyPr/>
          <a:lstStyle>
            <a:lvl1pPr>
              <a:defRPr sz="4000">
                <a:latin typeface="+mj-ea"/>
                <a:ea typeface="+mj-ea"/>
              </a:defRPr>
            </a:lvl1pPr>
          </a:lstStyle>
          <a:p>
            <a:r>
              <a:rPr lang="en-US" dirty="0"/>
              <a:t>Click to edit Master title style</a:t>
            </a:r>
            <a:endParaRPr lang="fi-FI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latin typeface="+mj-ea"/>
                <a:ea typeface="+mj-ea"/>
              </a:defRPr>
            </a:lvl1pPr>
            <a:lvl2pPr marL="457177" indent="0" algn="ctr">
              <a:buNone/>
              <a:defRPr/>
            </a:lvl2pPr>
            <a:lvl3pPr marL="914354" indent="0" algn="ctr">
              <a:buNone/>
              <a:defRPr/>
            </a:lvl3pPr>
            <a:lvl4pPr marL="1371531" indent="0" algn="ctr">
              <a:buNone/>
              <a:defRPr/>
            </a:lvl4pPr>
            <a:lvl5pPr marL="1828709" indent="0" algn="ctr">
              <a:buNone/>
              <a:defRPr/>
            </a:lvl5pPr>
            <a:lvl6pPr marL="2285886" indent="0" algn="ctr">
              <a:buNone/>
              <a:defRPr/>
            </a:lvl6pPr>
            <a:lvl7pPr marL="2743063" indent="0" algn="ctr">
              <a:buNone/>
              <a:defRPr/>
            </a:lvl7pPr>
            <a:lvl8pPr marL="3200240" indent="0" algn="ctr">
              <a:buNone/>
              <a:defRPr/>
            </a:lvl8pPr>
            <a:lvl9pPr marL="3657417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1127077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356523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51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51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927235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4638"/>
            <a:ext cx="9112251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6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197600" y="1600200"/>
            <a:ext cx="53848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197600" y="3938601"/>
            <a:ext cx="53848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5552855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4638"/>
            <a:ext cx="9112251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6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6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096703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FE6C394A-9E02-4841-ACC8-9EFF4DA6339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+mj-ea"/>
                <a:ea typeface="+mj-ea"/>
              </a:defRPr>
            </a:lvl1pPr>
          </a:lstStyle>
          <a:p>
            <a:fld id="{F5492D28-9CB3-4957-BFD2-683A3D6260A5}" type="slidenum">
              <a:rPr lang="en-GB" altLang="en-US" smtClean="0"/>
              <a:pPr/>
              <a:t>‹#›</a:t>
            </a:fld>
            <a:endParaRPr lang="en-GB" alt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xmlns="" id="{DFCFD951-EB5F-444C-A429-749DF9E84C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j-ea"/>
                <a:ea typeface="+mj-e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9723052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13"/>
            <a:ext cx="10363200" cy="1362075"/>
          </a:xfrm>
        </p:spPr>
        <p:txBody>
          <a:bodyPr anchor="t"/>
          <a:lstStyle>
            <a:lvl1pPr algn="l">
              <a:defRPr sz="4000" b="1" cap="all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en-US" dirty="0"/>
              <a:t>Click to edit Master title style</a:t>
            </a:r>
            <a:endParaRPr lang="fi-FI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 marL="457177" indent="0">
              <a:buNone/>
              <a:defRPr sz="1801"/>
            </a:lvl2pPr>
            <a:lvl3pPr marL="914354" indent="0">
              <a:buNone/>
              <a:defRPr sz="1600"/>
            </a:lvl3pPr>
            <a:lvl4pPr marL="1371531" indent="0">
              <a:buNone/>
              <a:defRPr sz="1401"/>
            </a:lvl4pPr>
            <a:lvl5pPr marL="1828709" indent="0">
              <a:buNone/>
              <a:defRPr sz="1401"/>
            </a:lvl5pPr>
            <a:lvl6pPr marL="2285886" indent="0">
              <a:buNone/>
              <a:defRPr sz="1401"/>
            </a:lvl6pPr>
            <a:lvl7pPr marL="2743063" indent="0">
              <a:buNone/>
              <a:defRPr sz="1401"/>
            </a:lvl7pPr>
            <a:lvl8pPr marL="3200240" indent="0">
              <a:buNone/>
              <a:defRPr sz="1401"/>
            </a:lvl8pPr>
            <a:lvl9pPr marL="3657417" indent="0">
              <a:buNone/>
              <a:defRPr sz="140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414780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6"/>
            <a:ext cx="5384800" cy="4525963"/>
          </a:xfrm>
        </p:spPr>
        <p:txBody>
          <a:bodyPr/>
          <a:lstStyle>
            <a:lvl1pPr>
              <a:defRPr sz="28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 sz="2400"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  <a:lvl6pPr>
              <a:defRPr sz="1801"/>
            </a:lvl6pPr>
            <a:lvl7pPr>
              <a:defRPr sz="1801"/>
            </a:lvl7pPr>
            <a:lvl8pPr>
              <a:defRPr sz="1801"/>
            </a:lvl8pPr>
            <a:lvl9pPr>
              <a:defRPr sz="1801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6"/>
            <a:ext cx="5384800" cy="4525963"/>
          </a:xfrm>
        </p:spPr>
        <p:txBody>
          <a:bodyPr/>
          <a:lstStyle>
            <a:lvl1pPr>
              <a:defRPr sz="28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 sz="2400"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  <a:lvl6pPr>
              <a:defRPr sz="1801"/>
            </a:lvl6pPr>
            <a:lvl7pPr>
              <a:defRPr sz="1801"/>
            </a:lvl7pPr>
            <a:lvl8pPr>
              <a:defRPr sz="1801"/>
            </a:lvl8pPr>
            <a:lvl9pPr>
              <a:defRPr sz="1801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1713234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 marL="457177" indent="0">
              <a:buNone/>
              <a:defRPr sz="2000" b="1"/>
            </a:lvl2pPr>
            <a:lvl3pPr marL="914354" indent="0">
              <a:buNone/>
              <a:defRPr sz="1801" b="1"/>
            </a:lvl3pPr>
            <a:lvl4pPr marL="1371531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3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7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 sz="1801"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18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18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76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 marL="457177" indent="0">
              <a:buNone/>
              <a:defRPr sz="2000" b="1"/>
            </a:lvl2pPr>
            <a:lvl3pPr marL="914354" indent="0">
              <a:buNone/>
              <a:defRPr sz="1801" b="1"/>
            </a:lvl3pPr>
            <a:lvl4pPr marL="1371531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3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7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76" y="2174875"/>
            <a:ext cx="5389033" cy="3951288"/>
          </a:xfrm>
        </p:spPr>
        <p:txBody>
          <a:bodyPr/>
          <a:lstStyle>
            <a:lvl1pPr>
              <a:defRPr sz="24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 sz="1801"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18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18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208556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j-ea"/>
                <a:ea typeface="+mj-ea"/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208191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71195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3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6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3" y="1435103"/>
            <a:ext cx="4011084" cy="4691063"/>
          </a:xfrm>
        </p:spPr>
        <p:txBody>
          <a:bodyPr/>
          <a:lstStyle>
            <a:lvl1pPr marL="0" indent="0">
              <a:buNone/>
              <a:defRPr sz="1401"/>
            </a:lvl1pPr>
            <a:lvl2pPr marL="457177" indent="0">
              <a:buNone/>
              <a:defRPr sz="1200"/>
            </a:lvl2pPr>
            <a:lvl3pPr marL="914354" indent="0">
              <a:buNone/>
              <a:defRPr sz="1001"/>
            </a:lvl3pPr>
            <a:lvl4pPr marL="1371531" indent="0">
              <a:buNone/>
              <a:defRPr sz="900"/>
            </a:lvl4pPr>
            <a:lvl5pPr marL="1828709" indent="0">
              <a:buNone/>
              <a:defRPr sz="900"/>
            </a:lvl5pPr>
            <a:lvl6pPr marL="2285886" indent="0">
              <a:buNone/>
              <a:defRPr sz="900"/>
            </a:lvl6pPr>
            <a:lvl7pPr marL="2743063" indent="0">
              <a:buNone/>
              <a:defRPr sz="900"/>
            </a:lvl7pPr>
            <a:lvl8pPr marL="3200240" indent="0">
              <a:buNone/>
              <a:defRPr sz="900"/>
            </a:lvl8pPr>
            <a:lvl9pPr marL="3657417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42174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77" indent="0">
              <a:buNone/>
              <a:defRPr sz="2800"/>
            </a:lvl2pPr>
            <a:lvl3pPr marL="914354" indent="0">
              <a:buNone/>
              <a:defRPr sz="2400"/>
            </a:lvl3pPr>
            <a:lvl4pPr marL="1371531" indent="0">
              <a:buNone/>
              <a:defRPr sz="2000"/>
            </a:lvl4pPr>
            <a:lvl5pPr marL="1828709" indent="0">
              <a:buNone/>
              <a:defRPr sz="2000"/>
            </a:lvl5pPr>
            <a:lvl6pPr marL="2285886" indent="0">
              <a:buNone/>
              <a:defRPr sz="2000"/>
            </a:lvl6pPr>
            <a:lvl7pPr marL="2743063" indent="0">
              <a:buNone/>
              <a:defRPr sz="2000"/>
            </a:lvl7pPr>
            <a:lvl8pPr marL="3200240" indent="0">
              <a:buNone/>
              <a:defRPr sz="2000"/>
            </a:lvl8pPr>
            <a:lvl9pPr marL="3657417" indent="0">
              <a:buNone/>
              <a:defRPr sz="2000"/>
            </a:lvl9pPr>
          </a:lstStyle>
          <a:p>
            <a:pPr lvl="0"/>
            <a:endParaRPr lang="fi-FI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1"/>
            </a:lvl1pPr>
            <a:lvl2pPr marL="457177" indent="0">
              <a:buNone/>
              <a:defRPr sz="1200"/>
            </a:lvl2pPr>
            <a:lvl3pPr marL="914354" indent="0">
              <a:buNone/>
              <a:defRPr sz="1001"/>
            </a:lvl3pPr>
            <a:lvl4pPr marL="1371531" indent="0">
              <a:buNone/>
              <a:defRPr sz="900"/>
            </a:lvl4pPr>
            <a:lvl5pPr marL="1828709" indent="0">
              <a:buNone/>
              <a:defRPr sz="900"/>
            </a:lvl5pPr>
            <a:lvl6pPr marL="2285886" indent="0">
              <a:buNone/>
              <a:defRPr sz="900"/>
            </a:lvl6pPr>
            <a:lvl7pPr marL="2743063" indent="0">
              <a:buNone/>
              <a:defRPr sz="900"/>
            </a:lvl7pPr>
            <a:lvl8pPr marL="3200240" indent="0">
              <a:buNone/>
              <a:defRPr sz="900"/>
            </a:lvl8pPr>
            <a:lvl9pPr marL="3657417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826682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4.jpe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7" descr="green2.jpg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17309" y="6475413"/>
            <a:ext cx="486833" cy="239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8" descr="green.jpg"/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4200" y="6456363"/>
            <a:ext cx="6189133" cy="273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1" y="274638"/>
            <a:ext cx="9112251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  <a:endParaRPr lang="en-GB" altLang="en-US" dirty="0"/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6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 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410960" y="6483350"/>
            <a:ext cx="527049" cy="222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100">
                <a:solidFill>
                  <a:schemeClr val="bg1"/>
                </a:solidFill>
                <a:latin typeface="Arial" charset="0"/>
              </a:defRPr>
            </a:lvl1pPr>
          </a:lstStyle>
          <a:p>
            <a:fld id="{F5492D28-9CB3-4957-BFD2-683A3D6260A5}" type="slidenum">
              <a:rPr lang="en-GB" altLang="en-US"/>
              <a:pPr/>
              <a:t>‹#›</a:t>
            </a:fld>
            <a:endParaRPr lang="en-GB" altLang="en-US" dirty="0"/>
          </a:p>
        </p:txBody>
      </p:sp>
      <p:sp>
        <p:nvSpPr>
          <p:cNvPr id="1032" name="Rectangle 6"/>
          <p:cNvSpPr>
            <a:spLocks noChangeArrowheads="1"/>
          </p:cNvSpPr>
          <p:nvPr/>
        </p:nvSpPr>
        <p:spPr bwMode="auto">
          <a:xfrm>
            <a:off x="1559984" y="5009401"/>
            <a:ext cx="6102349" cy="2463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001" dirty="0">
                <a:solidFill>
                  <a:schemeClr val="bg1"/>
                </a:solidFill>
                <a:latin typeface="Arial" panose="020B0604020202020204" pitchFamily="34" charset="0"/>
              </a:rPr>
              <a:t>© 3GPP 2009     Mobile World Congress, Barcelona, 19</a:t>
            </a:r>
            <a:r>
              <a:rPr lang="en-GB" altLang="en-US" sz="1001" baseline="30000" dirty="0">
                <a:solidFill>
                  <a:schemeClr val="bg1"/>
                </a:solidFill>
                <a:latin typeface="Arial" panose="020B0604020202020204" pitchFamily="34" charset="0"/>
              </a:rPr>
              <a:t>th</a:t>
            </a:r>
            <a:r>
              <a:rPr lang="en-GB" altLang="en-US" sz="1001" dirty="0">
                <a:solidFill>
                  <a:schemeClr val="bg1"/>
                </a:solidFill>
                <a:latin typeface="Arial" panose="020B0604020202020204" pitchFamily="34" charset="0"/>
              </a:rPr>
              <a:t> February 2009</a:t>
            </a:r>
          </a:p>
        </p:txBody>
      </p:sp>
      <p:pic>
        <p:nvPicPr>
          <p:cNvPr id="1033" name="Picture 7" descr="green2.jpg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17309" y="6475413"/>
            <a:ext cx="486833" cy="239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6" name="Picture 13" descr="green2.jpg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17309" y="6475413"/>
            <a:ext cx="486833" cy="239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7" name="Rectangle 6"/>
          <p:cNvSpPr>
            <a:spLocks noChangeArrowheads="1"/>
          </p:cNvSpPr>
          <p:nvPr/>
        </p:nvSpPr>
        <p:spPr bwMode="auto">
          <a:xfrm>
            <a:off x="593777" y="6455545"/>
            <a:ext cx="957156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200" b="1" dirty="0">
                <a:solidFill>
                  <a:schemeClr val="bg1"/>
                </a:solidFill>
                <a:latin typeface="Arial" panose="020B0604020202020204" pitchFamily="34" charset="0"/>
              </a:rPr>
              <a:t>RAN WG4</a:t>
            </a:r>
          </a:p>
        </p:txBody>
      </p:sp>
      <p:sp>
        <p:nvSpPr>
          <p:cNvPr id="56334" name="Slide Number Placeholder 4"/>
          <p:cNvSpPr txBox="1">
            <a:spLocks noGrp="1"/>
          </p:cNvSpPr>
          <p:nvPr userDrawn="1"/>
        </p:nvSpPr>
        <p:spPr bwMode="auto">
          <a:xfrm>
            <a:off x="11432126" y="6464300"/>
            <a:ext cx="527049" cy="222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fld id="{E4DF48D0-4F83-437C-BDD1-C6E5F5F353CD}" type="slidenum">
              <a:rPr lang="en-GB" altLang="en-US" sz="1100">
                <a:solidFill>
                  <a:schemeClr val="bg1"/>
                </a:solidFill>
                <a:latin typeface="Arial" charset="0"/>
              </a:rPr>
              <a:pPr eaLnBrk="1" hangingPunct="1"/>
              <a:t>‹#›</a:t>
            </a:fld>
            <a:endParaRPr lang="en-GB" altLang="en-US" sz="1100" dirty="0">
              <a:solidFill>
                <a:schemeClr val="bg1"/>
              </a:solidFill>
              <a:latin typeface="Arial" charset="0"/>
            </a:endParaRPr>
          </a:p>
        </p:txBody>
      </p:sp>
      <p:pic>
        <p:nvPicPr>
          <p:cNvPr id="14" name="Picture 6" descr="3GPP_TM_RD.jpg"/>
          <p:cNvPicPr>
            <a:picLocks noChangeAspect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88563" y="373075"/>
            <a:ext cx="1493837" cy="869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555" r:id="rId1"/>
    <p:sldLayoutId id="2147484556" r:id="rId2"/>
    <p:sldLayoutId id="2147484557" r:id="rId3"/>
    <p:sldLayoutId id="2147484558" r:id="rId4"/>
    <p:sldLayoutId id="2147484559" r:id="rId5"/>
    <p:sldLayoutId id="2147484560" r:id="rId6"/>
    <p:sldLayoutId id="2147484561" r:id="rId7"/>
    <p:sldLayoutId id="2147484562" r:id="rId8"/>
    <p:sldLayoutId id="2147484563" r:id="rId9"/>
    <p:sldLayoutId id="2147484564" r:id="rId10"/>
    <p:sldLayoutId id="2147484565" r:id="rId11"/>
    <p:sldLayoutId id="2147484566" r:id="rId12"/>
    <p:sldLayoutId id="2147484567" r:id="rId13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5pPr>
      <a:lvl6pPr marL="457177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6pPr>
      <a:lvl7pPr marL="914354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7pPr>
      <a:lvl8pPr marL="1371531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8pPr>
      <a:lvl9pPr marL="1828709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9pPr>
    </p:titleStyle>
    <p:bodyStyle>
      <a:lvl1pPr marL="342882" indent="-342882" algn="l" rtl="0" eaLnBrk="0" fontAlgn="base" hangingPunct="0">
        <a:spcBef>
          <a:spcPct val="20000"/>
        </a:spcBef>
        <a:spcAft>
          <a:spcPct val="0"/>
        </a:spcAft>
        <a:buBlip>
          <a:blip r:embed="rId18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13" indent="-285737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charset="0"/>
        <a:buChar char="•"/>
        <a:defRPr sz="2400">
          <a:solidFill>
            <a:schemeClr val="tx1"/>
          </a:solidFill>
          <a:latin typeface="+mn-lt"/>
        </a:defRPr>
      </a:lvl2pPr>
      <a:lvl3pPr marL="1142943" indent="-228589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000">
          <a:solidFill>
            <a:schemeClr val="tx1"/>
          </a:solidFill>
          <a:latin typeface="+mn-lt"/>
        </a:defRPr>
      </a:lvl3pPr>
      <a:lvl4pPr marL="1600121" indent="-228589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>
          <a:solidFill>
            <a:schemeClr val="tx1"/>
          </a:solidFill>
          <a:latin typeface="+mn-lt"/>
        </a:defRPr>
      </a:lvl4pPr>
      <a:lvl5pPr marL="2057298" indent="-228589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5pPr>
      <a:lvl6pPr marL="2514476" indent="-228589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600">
          <a:solidFill>
            <a:schemeClr val="tx1"/>
          </a:solidFill>
          <a:latin typeface="+mn-lt"/>
        </a:defRPr>
      </a:lvl6pPr>
      <a:lvl7pPr marL="2971652" indent="-228589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600">
          <a:solidFill>
            <a:schemeClr val="tx1"/>
          </a:solidFill>
          <a:latin typeface="+mn-lt"/>
        </a:defRPr>
      </a:lvl7pPr>
      <a:lvl8pPr marL="3428829" indent="-228589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600">
          <a:solidFill>
            <a:schemeClr val="tx1"/>
          </a:solidFill>
          <a:latin typeface="+mn-lt"/>
        </a:defRPr>
      </a:lvl8pPr>
      <a:lvl9pPr marL="3886007" indent="-228589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fi-FI"/>
      </a:defPPr>
      <a:lvl1pPr marL="0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1pPr>
      <a:lvl2pPr marL="457177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2pPr>
      <a:lvl3pPr marL="914354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1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9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6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3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0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7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xmlns="" id="{4653FC17-6DDA-4C90-8331-B521BC2AD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52" y="130320"/>
            <a:ext cx="9263641" cy="1143001"/>
          </a:xfrm>
        </p:spPr>
        <p:txBody>
          <a:bodyPr/>
          <a:lstStyle/>
          <a:p>
            <a:r>
              <a:rPr lang="en-US" b="1" dirty="0" smtClean="0"/>
              <a:t>RAN4#103-e </a:t>
            </a:r>
            <a:r>
              <a:rPr lang="en-US" altLang="zh-CN" b="1" dirty="0"/>
              <a:t>Main</a:t>
            </a:r>
            <a:r>
              <a:rPr lang="en-US" b="1" dirty="0" smtClean="0"/>
              <a:t> </a:t>
            </a:r>
            <a:r>
              <a:rPr lang="en-US" b="1" dirty="0"/>
              <a:t>session GTW schedule </a:t>
            </a:r>
            <a:endParaRPr lang="ru-RU" dirty="0"/>
          </a:p>
        </p:txBody>
      </p:sp>
      <p:graphicFrame>
        <p:nvGraphicFramePr>
          <p:cNvPr id="5" name="表格 5">
            <a:extLst>
              <a:ext uri="{FF2B5EF4-FFF2-40B4-BE49-F238E27FC236}">
                <a16:creationId xmlns="" xmlns:a16="http://schemas.microsoft.com/office/drawing/2014/main" id="{1B307421-C5C1-435B-A1AE-7B1017B6CBE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0557322"/>
              </p:ext>
            </p:extLst>
          </p:nvPr>
        </p:nvGraphicFramePr>
        <p:xfrm>
          <a:off x="929111" y="1427094"/>
          <a:ext cx="9891460" cy="168895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50629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6319177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065985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210128">
                <a:tc gridSpan="3"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dirty="0">
                          <a:effectLst/>
                          <a:latin typeface="+mj-ea"/>
                          <a:ea typeface="+mj-ea"/>
                        </a:rPr>
                        <a:t>Week 1 </a:t>
                      </a:r>
                      <a:endParaRPr lang="zh-CN" sz="1000" b="0" dirty="0">
                        <a:effectLst/>
                        <a:latin typeface="+mj-ea"/>
                        <a:ea typeface="+mj-ea"/>
                      </a:endParaRPr>
                    </a:p>
                  </a:txBody>
                  <a:tcPr marL="40640" marR="40640" marT="9525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endParaRPr lang="zh-CN" sz="1200" dirty="0">
                        <a:effectLst/>
                        <a:latin typeface="+mj-ea"/>
                        <a:ea typeface="+mj-ea"/>
                      </a:endParaRPr>
                    </a:p>
                  </a:txBody>
                  <a:tcPr marL="40640" marR="40640" marT="9525" marB="0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69718">
                <a:tc>
                  <a:txBody>
                    <a:bodyPr/>
                    <a:lstStyle/>
                    <a:p>
                      <a:pPr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000" b="0" dirty="0">
                          <a:effectLst/>
                          <a:latin typeface="+mj-ea"/>
                          <a:ea typeface="+mj-ea"/>
                        </a:rPr>
                        <a:t>Meeting</a:t>
                      </a:r>
                      <a:r>
                        <a:rPr lang="en-US" altLang="zh-CN" sz="1000" b="0" baseline="0" dirty="0">
                          <a:effectLst/>
                          <a:latin typeface="+mj-ea"/>
                          <a:ea typeface="+mj-ea"/>
                        </a:rPr>
                        <a:t> day</a:t>
                      </a:r>
                      <a:endParaRPr lang="zh-CN" sz="1000" b="0" dirty="0">
                        <a:effectLst/>
                        <a:latin typeface="+mj-ea"/>
                        <a:ea typeface="+mj-ea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indent="0" algn="l" defTabSz="914354" rtl="0" eaLnBrk="1" latinLnBrk="0" hangingPunct="1">
                        <a:spcBef>
                          <a:spcPts val="375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lang="en-US" altLang="zh-CN" sz="1000" b="0" kern="1200" dirty="0">
                          <a:solidFill>
                            <a:schemeClr val="lt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Topics</a:t>
                      </a:r>
                      <a:endParaRPr lang="zh-CN" altLang="en-US" sz="1000" b="0" kern="1200" dirty="0">
                        <a:solidFill>
                          <a:schemeClr val="lt1"/>
                        </a:solidFill>
                        <a:effectLst/>
                        <a:latin typeface="+mj-ea"/>
                        <a:ea typeface="+mj-ea"/>
                        <a:cs typeface="+mn-cs"/>
                      </a:endParaRPr>
                    </a:p>
                  </a:txBody>
                  <a:tcPr marL="40640" marR="40640" marT="9525" marB="0" anchor="ctr"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 defTabSz="914354" rtl="0" eaLnBrk="1" latinLnBrk="0" hangingPunct="1">
                        <a:spcBef>
                          <a:spcPts val="375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lang="en-US" altLang="zh-CN" sz="1000" b="1" kern="1200" dirty="0">
                          <a:solidFill>
                            <a:schemeClr val="lt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Duration</a:t>
                      </a:r>
                      <a:endParaRPr lang="zh-CN" altLang="en-US" sz="1000" b="1" kern="1200" dirty="0">
                        <a:solidFill>
                          <a:schemeClr val="lt1"/>
                        </a:solidFill>
                        <a:effectLst/>
                        <a:latin typeface="+mj-ea"/>
                        <a:ea typeface="+mj-ea"/>
                        <a:cs typeface="+mn-cs"/>
                      </a:endParaRPr>
                    </a:p>
                  </a:txBody>
                  <a:tcPr marL="40640" marR="40640" marT="9525" marB="0" anchor="ctr"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120016">
                <a:tc rowSpan="2"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b="0" kern="1200" dirty="0" smtClean="0">
                          <a:solidFill>
                            <a:schemeClr val="bg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May </a:t>
                      </a:r>
                      <a:r>
                        <a:rPr lang="en-US" altLang="zh-CN" sz="1000" b="0" kern="1200" dirty="0" smtClean="0">
                          <a:solidFill>
                            <a:schemeClr val="bg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10</a:t>
                      </a:r>
                      <a:r>
                        <a:rPr lang="en-US" altLang="zh-CN" sz="1000" b="0" kern="1200" baseline="0" dirty="0" smtClean="0">
                          <a:solidFill>
                            <a:schemeClr val="bg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 </a:t>
                      </a:r>
                      <a:r>
                        <a:rPr lang="en-US" altLang="zh-CN" sz="1000" b="0" kern="1200" baseline="0" dirty="0" smtClean="0">
                          <a:solidFill>
                            <a:schemeClr val="bg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/ </a:t>
                      </a:r>
                      <a:r>
                        <a:rPr lang="en-US" altLang="zh-CN" sz="1000" b="0" kern="1200" baseline="0" dirty="0" smtClean="0">
                          <a:solidFill>
                            <a:schemeClr val="bg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Tuesday 3:00-6:00 UTC</a:t>
                      </a:r>
                      <a:endParaRPr lang="zh-CN" altLang="en-US" sz="1000" b="0" kern="1200" dirty="0">
                        <a:solidFill>
                          <a:schemeClr val="bg1"/>
                        </a:solidFill>
                        <a:effectLst/>
                        <a:latin typeface="+mj-ea"/>
                        <a:ea typeface="+mj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altLang="zh-CN" sz="1000" b="0" strike="noStrike" kern="1200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  <a:cs typeface="+mn-cs"/>
                        </a:rPr>
                        <a:t>[131] NR_ext_to_71GHz_Part_1: Sub-topic #1-1, #1-2;</a:t>
                      </a:r>
                      <a:r>
                        <a:rPr lang="pt-BR" altLang="zh-CN" sz="1000" b="0" strike="noStrike" kern="1200" baseline="0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  <a:cs typeface="+mn-cs"/>
                        </a:rPr>
                        <a:t> Sub-topic #2-1, #2-2, #2-3; Topic #3</a:t>
                      </a:r>
                      <a:endParaRPr lang="pt-BR" altLang="zh-CN" sz="1000" b="0" strike="noStrike" kern="1200" dirty="0" smtClean="0">
                        <a:solidFill>
                          <a:schemeClr val="tx1"/>
                        </a:solidFill>
                        <a:latin typeface="+mj-ea"/>
                        <a:ea typeface="+mj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000" b="0" strike="noStrike" kern="1200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  <a:cs typeface="+mn-cs"/>
                        </a:rPr>
                        <a:t>90 min</a:t>
                      </a:r>
                      <a:endParaRPr lang="pt-BR" sz="1000" b="0" strike="noStrike" kern="1200" dirty="0">
                        <a:solidFill>
                          <a:schemeClr val="tx1"/>
                        </a:solidFill>
                        <a:latin typeface="+mj-ea"/>
                        <a:ea typeface="+mj-ea"/>
                        <a:cs typeface="+mn-cs"/>
                      </a:endParaRPr>
                    </a:p>
                  </a:txBody>
                  <a:tcPr marL="40640" marR="40640" marT="9525" marB="0" anchor="ctr"/>
                </a:tc>
              </a:tr>
              <a:tr h="120016">
                <a:tc vMerge="1"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sz="1000" b="0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j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altLang="zh-CN" sz="1000" b="0" strike="noStrike" kern="1200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  <a:cs typeface="+mn-cs"/>
                        </a:rPr>
                        <a:t>[132] NR_ext_to_71GHz_Part_2</a:t>
                      </a:r>
                      <a:r>
                        <a:rPr lang="en-US" altLang="zh-CN" sz="1000" b="0" strike="noStrike" kern="1200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  <a:cs typeface="+mn-cs"/>
                        </a:rPr>
                        <a:t>: Section</a:t>
                      </a:r>
                      <a:r>
                        <a:rPr lang="en-US" altLang="zh-CN" sz="1000" b="0" strike="noStrike" kern="1200" baseline="0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  <a:cs typeface="+mn-cs"/>
                        </a:rPr>
                        <a:t> 1.3.1 Transmit, Section 1.3.2 Receive</a:t>
                      </a:r>
                      <a:endParaRPr lang="pt-BR" altLang="zh-CN" sz="1000" b="0" strike="noStrike" kern="1200" dirty="0" smtClean="0">
                        <a:solidFill>
                          <a:schemeClr val="tx1"/>
                        </a:solidFill>
                        <a:latin typeface="+mj-ea"/>
                        <a:ea typeface="+mj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000" b="0" strike="noStrike" kern="1200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  <a:cs typeface="+mn-cs"/>
                        </a:rPr>
                        <a:t>90 min</a:t>
                      </a:r>
                      <a:endParaRPr lang="pt-BR" sz="1000" b="0" strike="noStrike" kern="1200" dirty="0">
                        <a:solidFill>
                          <a:schemeClr val="tx1"/>
                        </a:solidFill>
                        <a:latin typeface="+mj-ea"/>
                        <a:ea typeface="+mj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="" xmlns:a16="http://schemas.microsoft.com/office/drawing/2014/main" val="787127252"/>
                  </a:ext>
                </a:extLst>
              </a:tr>
              <a:tr h="175638">
                <a:tc rowSpan="2">
                  <a:txBody>
                    <a:bodyPr/>
                    <a:lstStyle/>
                    <a:p>
                      <a:pPr marL="0" algn="l" defTabSz="914354" rtl="0" eaLnBrk="1" latinLnBrk="0" hangingPunct="1"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000" b="0" kern="1200" dirty="0" smtClean="0">
                          <a:solidFill>
                            <a:schemeClr val="bg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May </a:t>
                      </a:r>
                      <a:r>
                        <a:rPr lang="en-US" altLang="zh-CN" sz="1000" b="0" kern="1200" dirty="0" smtClean="0">
                          <a:solidFill>
                            <a:schemeClr val="bg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11 </a:t>
                      </a:r>
                      <a:r>
                        <a:rPr lang="en-US" altLang="zh-CN" sz="1000" b="0" kern="1200" dirty="0" smtClean="0">
                          <a:solidFill>
                            <a:schemeClr val="bg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/ </a:t>
                      </a:r>
                      <a:r>
                        <a:rPr lang="en-US" altLang="zh-CN" sz="1000" b="0" kern="1200" dirty="0" smtClean="0">
                          <a:solidFill>
                            <a:schemeClr val="bg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Wednesday 3:00-6:00 UTC</a:t>
                      </a:r>
                      <a:endParaRPr lang="zh-CN" altLang="en-US" sz="1000" b="0" kern="1200" dirty="0">
                        <a:solidFill>
                          <a:schemeClr val="bg1"/>
                        </a:solidFill>
                        <a:effectLst/>
                        <a:latin typeface="+mj-ea"/>
                        <a:ea typeface="+mj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altLang="zh-CN" sz="1000" b="0" strike="noStrike" kern="1200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  <a:cs typeface="+mn-cs"/>
                        </a:rPr>
                        <a:t>[133] NR_RedCap: Sub-topic</a:t>
                      </a:r>
                      <a:r>
                        <a:rPr lang="pt-BR" altLang="zh-CN" sz="1000" b="0" strike="noStrike" kern="1200" baseline="0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  <a:cs typeface="+mn-cs"/>
                        </a:rPr>
                        <a:t> #1-1, #1-2, #1-3; Sub-topic #2-1; Sub-topic #3-1</a:t>
                      </a:r>
                      <a:endParaRPr lang="pt-BR" altLang="zh-CN" sz="1000" b="0" strike="noStrike" kern="1200" dirty="0" smtClean="0">
                        <a:solidFill>
                          <a:schemeClr val="tx1"/>
                        </a:solidFill>
                        <a:latin typeface="+mj-ea"/>
                        <a:ea typeface="+mj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000" b="0" strike="noStrike" kern="1200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  <a:cs typeface="+mn-cs"/>
                        </a:rPr>
                        <a:t>90 min</a:t>
                      </a:r>
                      <a:endParaRPr lang="pt-BR" sz="1000" b="0" strike="noStrike" kern="1200" dirty="0">
                        <a:solidFill>
                          <a:schemeClr val="tx1"/>
                        </a:solidFill>
                        <a:latin typeface="+mj-ea"/>
                        <a:ea typeface="+mj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12001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000" b="0" strike="noStrike" kern="1200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  <a:cs typeface="+mn-cs"/>
                        </a:rPr>
                        <a:t>[128] NR_RF_FR2_enh2_Part_1: Topic #2</a:t>
                      </a:r>
                      <a:endParaRPr lang="pt-BR" altLang="zh-CN" sz="1000" b="0" strike="noStrike" kern="1200" dirty="0" smtClean="0">
                        <a:solidFill>
                          <a:schemeClr val="tx1"/>
                        </a:solidFill>
                        <a:latin typeface="+mj-ea"/>
                        <a:ea typeface="+mj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000" b="0" strike="noStrike" kern="1200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  <a:cs typeface="+mn-cs"/>
                        </a:rPr>
                        <a:t>90 min</a:t>
                      </a:r>
                      <a:endParaRPr lang="pt-BR" sz="1000" b="0" strike="noStrike" kern="1200" dirty="0">
                        <a:solidFill>
                          <a:schemeClr val="tx1"/>
                        </a:solidFill>
                        <a:latin typeface="+mj-ea"/>
                        <a:ea typeface="+mj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="" xmlns:a16="http://schemas.microsoft.com/office/drawing/2014/main" val="3924680622"/>
                  </a:ext>
                </a:extLst>
              </a:tr>
              <a:tr h="160197">
                <a:tc rowSpan="2">
                  <a:txBody>
                    <a:bodyPr/>
                    <a:lstStyle/>
                    <a:p>
                      <a:pPr marL="0" algn="l" defTabSz="914354" rtl="0" eaLnBrk="1" latinLnBrk="0" hangingPunct="1"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000" b="0" kern="1200" dirty="0" smtClean="0">
                          <a:solidFill>
                            <a:schemeClr val="bg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May </a:t>
                      </a:r>
                      <a:r>
                        <a:rPr lang="en-US" altLang="zh-CN" sz="1000" b="0" kern="1200" dirty="0" smtClean="0">
                          <a:solidFill>
                            <a:schemeClr val="bg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12 </a:t>
                      </a:r>
                      <a:r>
                        <a:rPr lang="en-US" altLang="zh-CN" sz="1000" b="0" kern="1200" dirty="0" smtClean="0">
                          <a:solidFill>
                            <a:schemeClr val="bg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/ </a:t>
                      </a:r>
                      <a:r>
                        <a:rPr lang="en-US" altLang="zh-CN" sz="1000" b="0" kern="1200" dirty="0" smtClean="0">
                          <a:solidFill>
                            <a:schemeClr val="bg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Thursday 3:00-6:00 UTC</a:t>
                      </a:r>
                      <a:endParaRPr lang="zh-CN" altLang="en-US" sz="1000" b="0" kern="1200" dirty="0">
                        <a:solidFill>
                          <a:schemeClr val="bg1"/>
                        </a:solidFill>
                        <a:effectLst/>
                        <a:latin typeface="+mj-ea"/>
                        <a:ea typeface="+mj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altLang="zh-CN" sz="1000" b="0" strike="noStrike" kern="1200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  <a:cs typeface="+mn-cs"/>
                        </a:rPr>
                        <a:t>[129] NR_RF_FR2_enh2_Part_2: Topic #1, 2,</a:t>
                      </a:r>
                      <a:r>
                        <a:rPr lang="pt-BR" altLang="zh-CN" sz="1000" b="0" strike="noStrike" kern="1200" baseline="0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  <a:cs typeface="+mn-cs"/>
                        </a:rPr>
                        <a:t> 3</a:t>
                      </a:r>
                      <a:endParaRPr lang="pt-BR" altLang="zh-CN" sz="1000" b="0" strike="noStrike" kern="1200" dirty="0" smtClean="0">
                        <a:solidFill>
                          <a:schemeClr val="tx1"/>
                        </a:solidFill>
                        <a:latin typeface="+mj-ea"/>
                        <a:ea typeface="+mj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000" b="0" strike="noStrike" kern="1200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  <a:cs typeface="+mn-cs"/>
                        </a:rPr>
                        <a:t>90 min</a:t>
                      </a:r>
                      <a:endParaRPr lang="pt-BR" sz="1000" b="0" strike="noStrike" kern="1200" dirty="0">
                        <a:solidFill>
                          <a:schemeClr val="tx1"/>
                        </a:solidFill>
                        <a:latin typeface="+mj-ea"/>
                        <a:ea typeface="+mj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="" xmlns:a16="http://schemas.microsoft.com/office/drawing/2014/main" val="2190889863"/>
                  </a:ext>
                </a:extLst>
              </a:tr>
              <a:tr h="160197">
                <a:tc vMerge="1">
                  <a:txBody>
                    <a:bodyPr/>
                    <a:lstStyle/>
                    <a:p>
                      <a:pPr marL="0" algn="l" defTabSz="914354" rtl="0" eaLnBrk="1" latinLnBrk="0" hangingPunct="1"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endParaRPr lang="zh-CN" altLang="en-US" sz="1000" b="0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j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altLang="zh-CN" sz="1000" b="0" strike="noStrike" kern="1200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  <a:cs typeface="+mn-cs"/>
                        </a:rPr>
                        <a:t>[130] NR_RF_FR2_enh2_Part_3: Topic #1, 2</a:t>
                      </a: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000" b="0" strike="noStrike" kern="1200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  <a:cs typeface="+mn-cs"/>
                        </a:rPr>
                        <a:t>90 min</a:t>
                      </a:r>
                    </a:p>
                  </a:txBody>
                  <a:tcPr marL="40640" marR="40640" marT="9525" marB="0" anchor="ctr"/>
                </a:tc>
              </a:tr>
              <a:tr h="48522">
                <a:tc rowSpan="2"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b="0" kern="1200" dirty="0" smtClean="0">
                          <a:solidFill>
                            <a:schemeClr val="bg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May 13 / </a:t>
                      </a:r>
                      <a:r>
                        <a:rPr lang="en-US" altLang="zh-CN" sz="1000" b="0" kern="1200" dirty="0" smtClean="0">
                          <a:solidFill>
                            <a:schemeClr val="bg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Friday 3:00-6:00 UTC</a:t>
                      </a:r>
                      <a:endParaRPr lang="zh-CN" altLang="en-US" sz="1000" b="0" kern="1200" dirty="0">
                        <a:solidFill>
                          <a:schemeClr val="bg1"/>
                        </a:solidFill>
                        <a:effectLst/>
                        <a:latin typeface="+mj-ea"/>
                        <a:ea typeface="+mj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000" b="0" strike="noStrike" kern="1200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  <a:cs typeface="+mn-cs"/>
                        </a:rPr>
                        <a:t>[136] Feature list</a:t>
                      </a:r>
                      <a:endParaRPr lang="pt-BR" altLang="zh-CN" sz="1000" b="0" strike="noStrike" kern="1200" dirty="0" smtClean="0">
                        <a:solidFill>
                          <a:schemeClr val="tx1"/>
                        </a:solidFill>
                        <a:latin typeface="+mj-ea"/>
                        <a:ea typeface="+mj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000" b="0" strike="noStrike" kern="1200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  <a:cs typeface="+mn-cs"/>
                        </a:rPr>
                        <a:t>120 min</a:t>
                      </a:r>
                      <a:endParaRPr lang="zh-CN" altLang="en-US" sz="1000" b="0" strike="noStrike" kern="1200" dirty="0">
                        <a:solidFill>
                          <a:schemeClr val="tx1"/>
                        </a:solidFill>
                        <a:latin typeface="+mj-ea"/>
                        <a:ea typeface="+mj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="" xmlns:a16="http://schemas.microsoft.com/office/drawing/2014/main" val="212345203"/>
                  </a:ext>
                </a:extLst>
              </a:tr>
              <a:tr h="48522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altLang="zh-CN" sz="1000" b="0" strike="noStrike" kern="1200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  <a:cs typeface="+mn-cs"/>
                        </a:rPr>
                        <a:t>[124] NR_Power_Limit_CA_DC: </a:t>
                      </a:r>
                      <a:r>
                        <a:rPr lang="en-US" altLang="zh-CN" sz="1000" b="0" strike="noStrike" kern="1200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  <a:cs typeface="+mn-cs"/>
                        </a:rPr>
                        <a:t>Topic #1</a:t>
                      </a:r>
                      <a:endParaRPr lang="pt-BR" altLang="zh-CN" sz="1000" b="0" strike="noStrike" kern="1200" dirty="0" smtClean="0">
                        <a:solidFill>
                          <a:schemeClr val="tx1"/>
                        </a:solidFill>
                        <a:latin typeface="+mj-ea"/>
                        <a:ea typeface="+mj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000" b="0" strike="noStrike" kern="1200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  <a:cs typeface="+mn-cs"/>
                        </a:rPr>
                        <a:t>60 min</a:t>
                      </a:r>
                      <a:endParaRPr lang="pt-BR" sz="1000" b="0" strike="noStrike" kern="1200" dirty="0">
                        <a:solidFill>
                          <a:schemeClr val="tx1"/>
                        </a:solidFill>
                        <a:latin typeface="+mj-ea"/>
                        <a:ea typeface="+mj-ea"/>
                        <a:cs typeface="+mn-cs"/>
                      </a:endParaRPr>
                    </a:p>
                  </a:txBody>
                  <a:tcPr marL="40640" marR="40640" marT="9525" marB="0" anchor="ctr"/>
                </a:tc>
              </a:tr>
            </a:tbl>
          </a:graphicData>
        </a:graphic>
      </p:graphicFrame>
      <p:graphicFrame>
        <p:nvGraphicFramePr>
          <p:cNvPr id="7" name="表格 6">
            <a:extLst>
              <a:ext uri="{FF2B5EF4-FFF2-40B4-BE49-F238E27FC236}">
                <a16:creationId xmlns="" xmlns:a16="http://schemas.microsoft.com/office/drawing/2014/main" id="{7714BDAF-DD75-44A2-A6D2-EA55E725090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9875279"/>
              </p:ext>
            </p:extLst>
          </p:nvPr>
        </p:nvGraphicFramePr>
        <p:xfrm>
          <a:off x="929110" y="3570752"/>
          <a:ext cx="9891461" cy="226695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51484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6293399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083218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128577">
                <a:tc gridSpan="3"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Week 2</a:t>
                      </a:r>
                      <a:endParaRPr lang="zh-CN" sz="1000" b="0" dirty="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0640" marR="40640" marT="9525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zh-CN" sz="1200" dirty="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0640" marR="40640" marT="9525" marB="0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130938">
                <a:tc>
                  <a:txBody>
                    <a:bodyPr/>
                    <a:lstStyle/>
                    <a:p>
                      <a:pPr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000" b="0" dirty="0">
                          <a:solidFill>
                            <a:schemeClr val="bg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Meeting</a:t>
                      </a:r>
                      <a:r>
                        <a:rPr lang="en-US" altLang="zh-CN" sz="1000" b="0" baseline="0" dirty="0">
                          <a:solidFill>
                            <a:schemeClr val="bg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 day</a:t>
                      </a:r>
                      <a:endParaRPr lang="zh-CN" sz="1000" b="0" dirty="0">
                        <a:solidFill>
                          <a:schemeClr val="bg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indent="0" algn="l" defTabSz="914354" rtl="0" eaLnBrk="1" latinLnBrk="0" hangingPunct="1">
                        <a:spcBef>
                          <a:spcPts val="375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lang="en-US" altLang="zh-CN" sz="1000" b="0" kern="1200" dirty="0">
                          <a:solidFill>
                            <a:schemeClr val="lt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Topics</a:t>
                      </a:r>
                      <a:endParaRPr lang="zh-CN" altLang="en-US" sz="1000" b="0" kern="1200" dirty="0">
                        <a:solidFill>
                          <a:schemeClr val="lt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 defTabSz="914354" rtl="0" eaLnBrk="1" latinLnBrk="0" hangingPunct="1">
                        <a:spcBef>
                          <a:spcPts val="375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lang="en-US" altLang="zh-CN" sz="1000" b="1" kern="1200" dirty="0">
                          <a:solidFill>
                            <a:schemeClr val="lt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Duration</a:t>
                      </a:r>
                      <a:endParaRPr lang="zh-CN" altLang="en-US" sz="1000" b="1" kern="1200" dirty="0">
                        <a:solidFill>
                          <a:schemeClr val="lt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65155733"/>
                  </a:ext>
                </a:extLst>
              </a:tr>
              <a:tr h="68213">
                <a:tc rowSpan="2">
                  <a:txBody>
                    <a:bodyPr/>
                    <a:lstStyle/>
                    <a:p>
                      <a:pPr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000" b="0" dirty="0" smtClean="0">
                          <a:solidFill>
                            <a:schemeClr val="bg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May 16</a:t>
                      </a:r>
                      <a:r>
                        <a:rPr lang="en-US" altLang="zh-CN" sz="1000" b="0" baseline="0" dirty="0" smtClean="0">
                          <a:solidFill>
                            <a:schemeClr val="bg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 / </a:t>
                      </a:r>
                      <a:r>
                        <a:rPr lang="en-US" altLang="zh-CN" sz="1000" b="0" baseline="0" dirty="0" smtClean="0">
                          <a:solidFill>
                            <a:schemeClr val="bg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Monday 13:00-16:00 UTC</a:t>
                      </a:r>
                      <a:endParaRPr lang="zh-CN" sz="1000" b="0" dirty="0">
                        <a:solidFill>
                          <a:schemeClr val="bg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altLang="zh-CN" sz="1000" b="0" strike="noStrike" kern="1200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  <a:cs typeface="+mn-cs"/>
                        </a:rPr>
                        <a:t>[114] NR_6 GHz_licensed: Topic</a:t>
                      </a:r>
                      <a:r>
                        <a:rPr lang="pt-BR" altLang="zh-CN" sz="1000" b="0" strike="noStrike" kern="1200" baseline="0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  <a:cs typeface="+mn-cs"/>
                        </a:rPr>
                        <a:t> #1, Topic #2, Topic #3</a:t>
                      </a:r>
                      <a:endParaRPr lang="pt-BR" altLang="zh-CN" sz="1000" b="0" strike="noStrike" kern="1200" dirty="0" smtClean="0">
                        <a:solidFill>
                          <a:schemeClr val="tx1"/>
                        </a:solidFill>
                        <a:latin typeface="+mj-ea"/>
                        <a:ea typeface="+mj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000" b="0" strike="noStrike" kern="1200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  <a:cs typeface="+mn-cs"/>
                        </a:rPr>
                        <a:t>90 min</a:t>
                      </a:r>
                      <a:endParaRPr lang="pt-BR" sz="1000" b="0" strike="noStrike" kern="1200" dirty="0">
                        <a:solidFill>
                          <a:schemeClr val="tx1"/>
                        </a:solidFill>
                        <a:latin typeface="+mj-ea"/>
                        <a:ea typeface="+mj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endParaRPr lang="zh-CN" sz="1100" dirty="0">
                        <a:effectLst/>
                        <a:latin typeface="+mn-lt"/>
                        <a:ea typeface="+mj-ea"/>
                      </a:endParaRPr>
                    </a:p>
                  </a:txBody>
                  <a:tcPr marL="40640" marR="40640" marT="9525" marB="0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altLang="zh-CN" sz="1000" b="0" strike="noStrike" kern="1200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  <a:cs typeface="+mn-cs"/>
                        </a:rPr>
                        <a:t>[134] FS_NR_eff_BW_util: </a:t>
                      </a:r>
                      <a:r>
                        <a:rPr lang="pt-BR" altLang="zh-CN" sz="1000" b="0" kern="1200" baseline="0" dirty="0" smtClean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Sub-topic #2-1, going through some TPs</a:t>
                      </a:r>
                      <a:endParaRPr lang="pt-BR" altLang="zh-CN" sz="1000" b="0" strike="noStrike" kern="1200" dirty="0" smtClean="0">
                        <a:solidFill>
                          <a:schemeClr val="tx1"/>
                        </a:solidFill>
                        <a:latin typeface="+mj-ea"/>
                        <a:ea typeface="+mj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000" b="0" strike="noStrike" kern="1200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  <a:cs typeface="+mn-cs"/>
                        </a:rPr>
                        <a:t>90 min</a:t>
                      </a:r>
                      <a:endParaRPr lang="pt-BR" sz="1000" b="0" strike="noStrike" kern="1200" dirty="0">
                        <a:solidFill>
                          <a:schemeClr val="tx1"/>
                        </a:solidFill>
                        <a:latin typeface="+mj-ea"/>
                        <a:ea typeface="+mj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="" xmlns:a16="http://schemas.microsoft.com/office/drawing/2014/main" val="1886541823"/>
                  </a:ext>
                </a:extLst>
              </a:tr>
              <a:tr h="0">
                <a:tc rowSpan="2">
                  <a:txBody>
                    <a:bodyPr/>
                    <a:lstStyle/>
                    <a:p>
                      <a:pPr marL="0" algn="l" defTabSz="914354" rtl="0" eaLnBrk="1" latinLnBrk="0" hangingPunct="1"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000" b="0" kern="1200" dirty="0" smtClean="0">
                          <a:solidFill>
                            <a:schemeClr val="bg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May 17 / </a:t>
                      </a:r>
                      <a:r>
                        <a:rPr lang="en-US" altLang="zh-CN" sz="1000" b="0" kern="1200" dirty="0" smtClean="0">
                          <a:solidFill>
                            <a:schemeClr val="bg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Tuesday 13:00-16:00 UTC</a:t>
                      </a:r>
                      <a:endParaRPr lang="zh-CN" altLang="en-US" sz="1000" b="0" kern="1200" dirty="0">
                        <a:solidFill>
                          <a:schemeClr val="bg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000" b="0" strike="noStrike" kern="1200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  <a:cs typeface="+mn-cs"/>
                        </a:rPr>
                        <a:t>[108]</a:t>
                      </a:r>
                      <a:r>
                        <a:rPr lang="en-US" altLang="zh-CN" sz="1000" b="0" strike="noStrike" kern="1200" baseline="0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  <a:cs typeface="+mn-cs"/>
                        </a:rPr>
                        <a:t> NR_HST_FR2_maintenance: Issue #1</a:t>
                      </a:r>
                      <a:endParaRPr lang="en-US" altLang="zh-CN" sz="1000" b="0" strike="noStrike" kern="1200" dirty="0" smtClean="0">
                        <a:solidFill>
                          <a:schemeClr val="tx1"/>
                        </a:solidFill>
                        <a:latin typeface="+mj-ea"/>
                        <a:ea typeface="+mj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000" b="0" strike="noStrike" kern="1200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  <a:cs typeface="+mn-cs"/>
                        </a:rPr>
                        <a:t>30 min</a:t>
                      </a:r>
                      <a:endParaRPr lang="pt-BR" sz="1000" b="0" strike="noStrike" kern="1200" dirty="0">
                        <a:solidFill>
                          <a:schemeClr val="tx1"/>
                        </a:solidFill>
                        <a:latin typeface="+mj-ea"/>
                        <a:ea typeface="+mj-ea"/>
                        <a:cs typeface="+mn-cs"/>
                      </a:endParaRPr>
                    </a:p>
                  </a:txBody>
                  <a:tcPr marL="40640" marR="40640" marT="9525" marB="0" anchor="ctr"/>
                </a:tc>
              </a:tr>
              <a:tr h="0">
                <a:tc vMerge="1">
                  <a:txBody>
                    <a:bodyPr/>
                    <a:lstStyle/>
                    <a:p>
                      <a:pPr marL="0" algn="l" defTabSz="914354" rtl="0" eaLnBrk="1" latinLnBrk="0" hangingPunct="1"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endParaRPr lang="zh-CN" altLang="en-US" sz="1000" b="0" kern="1200" dirty="0">
                        <a:solidFill>
                          <a:schemeClr val="bg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000" b="0" kern="1200" baseline="0" dirty="0" smtClean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[112] </a:t>
                      </a:r>
                      <a:r>
                        <a:rPr lang="en-US" altLang="zh-CN" sz="1000" b="0" kern="1200" baseline="0" dirty="0" err="1" smtClean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NR_cov_enh_maintenance</a:t>
                      </a:r>
                      <a:r>
                        <a:rPr lang="en-US" altLang="zh-CN" sz="1000" b="0" kern="1200" baseline="0" dirty="0" smtClean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 Topic #1, #2</a:t>
                      </a: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000" b="0" kern="1200" dirty="0" smtClean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150 min</a:t>
                      </a:r>
                      <a:endParaRPr lang="pt-BR" sz="1000" b="0" kern="1200" dirty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</a:tr>
              <a:tr h="0">
                <a:tc rowSpan="4">
                  <a:txBody>
                    <a:bodyPr/>
                    <a:lstStyle/>
                    <a:p>
                      <a:pPr marL="0" algn="l" defTabSz="914354" rtl="0" eaLnBrk="1" latinLnBrk="0" hangingPunct="1"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000" b="0" kern="1200" dirty="0" smtClean="0">
                          <a:solidFill>
                            <a:schemeClr val="bg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May 18 </a:t>
                      </a:r>
                      <a:r>
                        <a:rPr lang="en-US" altLang="zh-CN" sz="1000" b="0" kern="1200" smtClean="0">
                          <a:solidFill>
                            <a:schemeClr val="bg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/ </a:t>
                      </a:r>
                      <a:r>
                        <a:rPr lang="en-US" altLang="zh-CN" sz="1000" b="0" kern="1200" smtClean="0">
                          <a:solidFill>
                            <a:schemeClr val="bg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Wednesday 13:00-16:00 UTC</a:t>
                      </a:r>
                      <a:endParaRPr lang="zh-CN" altLang="en-US" sz="1000" b="0" kern="1200" dirty="0">
                        <a:solidFill>
                          <a:schemeClr val="bg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000" b="0" kern="1200" baseline="0" dirty="0" smtClean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[109] NRSL_enh_maintenance_Part_1: Sub-topic #1-1, #1-2</a:t>
                      </a: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000" b="0" kern="1200" dirty="0" smtClean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60 min</a:t>
                      </a:r>
                      <a:endParaRPr lang="pt-BR" sz="1000" b="0" kern="1200" dirty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</a:tr>
              <a:tr h="0">
                <a:tc vMerge="1">
                  <a:txBody>
                    <a:bodyPr/>
                    <a:lstStyle/>
                    <a:p>
                      <a:pPr marL="0" algn="l" defTabSz="914354" rtl="0" eaLnBrk="1" latinLnBrk="0" hangingPunct="1"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endParaRPr lang="zh-CN" altLang="en-US" sz="1000" b="0" kern="1200" dirty="0">
                        <a:solidFill>
                          <a:schemeClr val="bg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000" b="0" kern="1200" baseline="0" dirty="0" smtClean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[110] NRSL_enh_maintenance_Part_2: Sub-topic #1-2, #1-3</a:t>
                      </a: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000" b="0" kern="1200" dirty="0" smtClean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30 min</a:t>
                      </a:r>
                      <a:endParaRPr lang="pt-BR" sz="1000" b="0" kern="1200" dirty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</a:tr>
              <a:tr h="0">
                <a:tc vMerge="1">
                  <a:txBody>
                    <a:bodyPr/>
                    <a:lstStyle/>
                    <a:p>
                      <a:pPr marL="0" algn="l" defTabSz="914354" rtl="0" eaLnBrk="1" latinLnBrk="0" hangingPunct="1"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endParaRPr lang="zh-CN" altLang="en-US" sz="1000" b="0" kern="1200" dirty="0">
                        <a:solidFill>
                          <a:schemeClr val="bg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altLang="zh-CN" sz="1000" b="0" strike="noStrike" kern="1200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  <a:cs typeface="+mn-cs"/>
                        </a:rPr>
                        <a:t>[113]</a:t>
                      </a:r>
                      <a:r>
                        <a:rPr lang="pt-BR" altLang="zh-CN" sz="1000" b="0" strike="noStrike" kern="1200" baseline="0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  <a:cs typeface="+mn-cs"/>
                        </a:rPr>
                        <a:t> NR_feMIMO_maintenance: Sub-topic </a:t>
                      </a:r>
                      <a:r>
                        <a:rPr lang="en-US" altLang="zh-CN" sz="1000" b="0" strike="noStrike" kern="1200" baseline="0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  <a:cs typeface="+mn-cs"/>
                        </a:rPr>
                        <a:t>#1-1, </a:t>
                      </a:r>
                      <a:r>
                        <a:rPr lang="pt-BR" altLang="zh-CN" sz="1000" b="0" strike="noStrike" kern="1200" baseline="0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  <a:cs typeface="+mn-cs"/>
                        </a:rPr>
                        <a:t>Topic #2</a:t>
                      </a:r>
                      <a:endParaRPr lang="pt-BR" altLang="zh-CN" sz="1000" b="0" strike="noStrike" kern="1200" dirty="0" smtClean="0">
                        <a:solidFill>
                          <a:schemeClr val="tx1"/>
                        </a:solidFill>
                        <a:latin typeface="+mj-ea"/>
                        <a:ea typeface="+mj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000" b="0" strike="noStrike" kern="1200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  <a:cs typeface="+mn-cs"/>
                        </a:rPr>
                        <a:t>60 min</a:t>
                      </a:r>
                      <a:endParaRPr lang="pt-BR" sz="1000" b="0" strike="noStrike" kern="1200" dirty="0">
                        <a:solidFill>
                          <a:schemeClr val="tx1"/>
                        </a:solidFill>
                        <a:latin typeface="+mj-ea"/>
                        <a:ea typeface="+mj-ea"/>
                        <a:cs typeface="+mn-cs"/>
                      </a:endParaRPr>
                    </a:p>
                  </a:txBody>
                  <a:tcPr marL="40640" marR="40640" marT="9525" marB="0" anchor="ctr"/>
                </a:tc>
              </a:tr>
              <a:tr h="0">
                <a:tc vMerge="1">
                  <a:txBody>
                    <a:bodyPr/>
                    <a:lstStyle/>
                    <a:p>
                      <a:pPr marL="0" algn="l" defTabSz="914354" rtl="0" eaLnBrk="1" latinLnBrk="0" hangingPunct="1"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endParaRPr lang="zh-CN" altLang="en-US" sz="1000" b="0" kern="1200" dirty="0">
                        <a:solidFill>
                          <a:schemeClr val="bg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altLang="zh-CN" sz="1000" b="0" kern="1200" dirty="0" smtClean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[107] NR_RF_FR1_enh_maintenance_IntraHPUE: Sub-topic #2-1,</a:t>
                      </a:r>
                      <a:r>
                        <a:rPr lang="pt-BR" altLang="zh-CN" sz="1000" b="0" kern="1200" baseline="0" dirty="0" smtClean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others if time allowed</a:t>
                      </a:r>
                      <a:endParaRPr lang="pt-BR" altLang="zh-CN" sz="1000" b="0" kern="1200" dirty="0" smtClean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000" b="0" kern="1200" dirty="0" smtClean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30 min</a:t>
                      </a:r>
                      <a:endParaRPr lang="pt-BR" sz="1000" b="0" kern="1200" dirty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</a:tr>
              <a:tr h="0">
                <a:tc rowSpan="3">
                  <a:txBody>
                    <a:bodyPr/>
                    <a:lstStyle/>
                    <a:p>
                      <a:pPr marL="0" algn="l" defTabSz="914354" rtl="0" eaLnBrk="1" latinLnBrk="0" hangingPunct="1"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000" b="0" kern="1200" dirty="0" smtClean="0">
                          <a:solidFill>
                            <a:schemeClr val="bg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May 19 / </a:t>
                      </a:r>
                      <a:r>
                        <a:rPr lang="en-US" altLang="zh-CN" sz="1000" b="0" kern="1200" dirty="0" smtClean="0">
                          <a:solidFill>
                            <a:schemeClr val="bg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Thursday 13:00-16:00 UTC</a:t>
                      </a:r>
                      <a:endParaRPr lang="zh-CN" altLang="en-US" sz="1000" b="0" kern="1200" dirty="0">
                        <a:solidFill>
                          <a:schemeClr val="bg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altLang="zh-CN" sz="1000" b="0" kern="1200" dirty="0" smtClean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[105]</a:t>
                      </a:r>
                      <a:r>
                        <a:rPr lang="pt-BR" altLang="zh-CN" sz="1000" b="0" kern="1200" baseline="0" dirty="0" smtClean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NR_TxD_maintenance: Sub-topic #1-1, Sub-topic #1-2</a:t>
                      </a:r>
                      <a:endParaRPr lang="pt-BR" altLang="zh-CN" sz="1000" b="0" kern="1200" dirty="0" smtClean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000" b="0" kern="1200" dirty="0" smtClean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60 min</a:t>
                      </a:r>
                      <a:endParaRPr lang="pt-BR" sz="1000" b="0" kern="1200" dirty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</a:tr>
              <a:tr h="0">
                <a:tc vMerge="1">
                  <a:txBody>
                    <a:bodyPr/>
                    <a:lstStyle/>
                    <a:p>
                      <a:pPr marL="0" algn="l" defTabSz="914354" rtl="0" eaLnBrk="1" latinLnBrk="0" hangingPunct="1"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endParaRPr lang="zh-CN" altLang="en-US" sz="1000" b="0" kern="1200" dirty="0">
                        <a:solidFill>
                          <a:schemeClr val="bg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000" b="0" kern="1200" baseline="0" dirty="0" smtClean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Go through Rel-17 spectrum WIs: [119], [120], [121], [122], [123], [125]</a:t>
                      </a: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000" b="0" kern="1200" dirty="0" smtClean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60</a:t>
                      </a:r>
                      <a:r>
                        <a:rPr lang="pt-BR" sz="1000" b="0" kern="1200" baseline="0" dirty="0" smtClean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min</a:t>
                      </a:r>
                      <a:endParaRPr lang="pt-BR" sz="1000" b="0" kern="1200" dirty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</a:tr>
              <a:tr h="0">
                <a:tc vMerge="1">
                  <a:txBody>
                    <a:bodyPr/>
                    <a:lstStyle/>
                    <a:p>
                      <a:pPr marL="0" algn="l" defTabSz="914354" rtl="0" eaLnBrk="1" latinLnBrk="0" hangingPunct="1"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endParaRPr lang="zh-CN" altLang="en-US" sz="1000" b="0" kern="1200" dirty="0">
                        <a:solidFill>
                          <a:schemeClr val="bg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000" b="0" kern="1200" dirty="0" smtClean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 topics</a:t>
                      </a:r>
                      <a:r>
                        <a:rPr lang="en-US" altLang="zh-CN" sz="1000" b="0" kern="1200" baseline="0" dirty="0" smtClean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handled in the 1</a:t>
                      </a:r>
                      <a:r>
                        <a:rPr lang="en-US" altLang="zh-CN" sz="1000" b="0" kern="1200" baseline="30000" dirty="0" smtClean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st</a:t>
                      </a:r>
                      <a:r>
                        <a:rPr lang="en-US" altLang="zh-CN" sz="1000" b="0" kern="1200" baseline="0" dirty="0" smtClean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week; </a:t>
                      </a:r>
                      <a:endParaRPr lang="zh-CN" altLang="en-US" sz="1000" b="0" kern="1200" baseline="0" dirty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000" b="0" kern="1200" baseline="0" dirty="0" smtClean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60 min</a:t>
                      </a:r>
                      <a:endParaRPr lang="zh-CN" altLang="en-US" sz="1000" b="0" kern="1200" baseline="0" dirty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algn="l" defTabSz="914354" rtl="0" eaLnBrk="1" latinLnBrk="0" hangingPunct="1"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000" b="0" kern="1200" dirty="0" smtClean="0">
                          <a:solidFill>
                            <a:schemeClr val="bg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May 29</a:t>
                      </a:r>
                      <a:r>
                        <a:rPr lang="en-US" altLang="zh-CN" sz="1000" b="0" kern="1200" baseline="0" dirty="0" smtClean="0">
                          <a:solidFill>
                            <a:schemeClr val="bg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/ </a:t>
                      </a:r>
                      <a:r>
                        <a:rPr lang="en-US" altLang="zh-CN" sz="1000" b="0" kern="1200" baseline="0" dirty="0" smtClean="0">
                          <a:solidFill>
                            <a:schemeClr val="bg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Friday 13:00-16:00 UTC</a:t>
                      </a:r>
                      <a:endParaRPr lang="zh-CN" altLang="en-US" sz="1000" b="0" kern="1200" dirty="0">
                        <a:solidFill>
                          <a:schemeClr val="bg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000" b="0" kern="1200" dirty="0" smtClean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</a:t>
                      </a:r>
                      <a:r>
                        <a:rPr lang="en-US" altLang="zh-CN" sz="1000" b="0" kern="1200" baseline="0" dirty="0" smtClean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to</a:t>
                      </a:r>
                      <a:endParaRPr lang="en-US" altLang="zh-CN" sz="1000" b="0" kern="1200" dirty="0" smtClean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000" b="0" kern="1200" dirty="0" smtClean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180 min</a:t>
                      </a:r>
                      <a:endParaRPr lang="pt-BR" sz="1000" b="0" kern="1200" dirty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2028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矩形 83"/>
          <p:cNvSpPr/>
          <p:nvPr/>
        </p:nvSpPr>
        <p:spPr bwMode="auto">
          <a:xfrm flipV="1">
            <a:off x="10344580" y="2081332"/>
            <a:ext cx="914400" cy="266019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Tx/>
              <a:buBlip>
                <a:blip r:embed="rId2"/>
              </a:buBlip>
              <a:tabLst/>
            </a:pPr>
            <a:endParaRPr kumimoji="0" lang="zh-CN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</a:endParaRPr>
          </a:p>
        </p:txBody>
      </p:sp>
      <p:sp>
        <p:nvSpPr>
          <p:cNvPr id="3" name="矩形 2"/>
          <p:cNvSpPr/>
          <p:nvPr/>
        </p:nvSpPr>
        <p:spPr bwMode="auto">
          <a:xfrm flipV="1">
            <a:off x="9508280" y="5578527"/>
            <a:ext cx="914400" cy="51018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Tx/>
              <a:buBlip>
                <a:blip r:embed="rId2"/>
              </a:buBlip>
              <a:tabLst/>
            </a:pPr>
            <a:endParaRPr kumimoji="0" lang="zh-CN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</a:endParaRPr>
          </a:p>
        </p:txBody>
      </p:sp>
      <p:sp>
        <p:nvSpPr>
          <p:cNvPr id="86" name="Rectangle 77">
            <a:extLst>
              <a:ext uri="{FF2B5EF4-FFF2-40B4-BE49-F238E27FC236}">
                <a16:creationId xmlns:a16="http://schemas.microsoft.com/office/drawing/2014/main" xmlns="" id="{18560DB6-8070-4A8A-B9C8-2CBC509A9ECA}"/>
              </a:ext>
            </a:extLst>
          </p:cNvPr>
          <p:cNvSpPr/>
          <p:nvPr/>
        </p:nvSpPr>
        <p:spPr>
          <a:xfrm>
            <a:off x="285942" y="1882970"/>
            <a:ext cx="802177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noProof="0" dirty="0">
                <a:solidFill>
                  <a:srgbClr val="FFFFFF"/>
                </a:solidFill>
                <a:latin typeface="+mj-ea"/>
                <a:ea typeface="+mj-ea"/>
              </a:rPr>
              <a:t>Thu (Apr 28)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xmlns="" id="{4653FC17-6DDA-4C90-8331-B521BC2AD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52" y="130320"/>
            <a:ext cx="9263641" cy="1143001"/>
          </a:xfrm>
        </p:spPr>
        <p:txBody>
          <a:bodyPr/>
          <a:lstStyle/>
          <a:p>
            <a:r>
              <a:rPr lang="en-US" altLang="zh-CN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Email discussion procedures/timelines</a:t>
            </a:r>
            <a:endParaRPr lang="ru-RU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09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6781694" y="6182656"/>
            <a:ext cx="882000" cy="576000"/>
          </a:xfrm>
          <a:prstGeom prst="roundRect">
            <a:avLst/>
          </a:prstGeom>
          <a:solidFill>
            <a:srgbClr val="FF0000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9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Time</a:t>
            </a:r>
            <a:r>
              <a:rPr lang="en-US" altLang="zh-CN" sz="900" b="1" kern="0" noProof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line for moderator</a:t>
            </a:r>
            <a:endParaRPr kumimoji="0" lang="en-US" sz="9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210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7698258" y="6182656"/>
            <a:ext cx="882000" cy="576000"/>
          </a:xfrm>
          <a:prstGeom prst="roundRect">
            <a:avLst/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9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Deadline for comments and </a:t>
            </a:r>
            <a:r>
              <a:rPr lang="en-US" sz="900" b="1" kern="0" dirty="0" err="1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tdoc</a:t>
            </a:r>
            <a:endParaRPr kumimoji="0" lang="en-US" sz="9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211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8614822" y="6182656"/>
            <a:ext cx="882000" cy="576000"/>
          </a:xfrm>
          <a:prstGeom prst="roundRect">
            <a:avLst/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GTW session (Main,</a:t>
            </a:r>
            <a:r>
              <a:rPr kumimoji="0" lang="en-US" sz="900" b="1" i="0" u="none" strike="noStrike" kern="0" cap="none" spc="0" normalizeH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 </a:t>
            </a:r>
            <a:r>
              <a:rPr kumimoji="0" lang="en-US" sz="900" b="1" i="0" u="none" strike="noStrike" kern="0" cap="none" spc="0" normalizeH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BS_demod</a:t>
            </a:r>
            <a: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)</a:t>
            </a:r>
          </a:p>
        </p:txBody>
      </p:sp>
      <p:sp>
        <p:nvSpPr>
          <p:cNvPr id="213" name="TextBox 1">
            <a:extLst>
              <a:ext uri="{FF2B5EF4-FFF2-40B4-BE49-F238E27FC236}">
                <a16:creationId xmlns:a16="http://schemas.microsoft.com/office/drawing/2014/main" xmlns="" id="{E151FB97-9B3A-4312-805C-6B499B697A34}"/>
              </a:ext>
            </a:extLst>
          </p:cNvPr>
          <p:cNvSpPr txBox="1"/>
          <p:nvPr/>
        </p:nvSpPr>
        <p:spPr>
          <a:xfrm>
            <a:off x="408556" y="5895783"/>
            <a:ext cx="59276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kumimoji="0" lang="en-US" sz="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Note</a:t>
            </a:r>
            <a:r>
              <a:rPr lang="en-US" sz="8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1: Comments and </a:t>
            </a:r>
            <a:r>
              <a:rPr lang="en-US" sz="800" b="1" dirty="0" err="1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tdocs</a:t>
            </a:r>
            <a:r>
              <a:rPr lang="en-US" sz="8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submitted after the deadlines will not be considered</a:t>
            </a:r>
            <a:endParaRPr kumimoji="0" lang="en-US" sz="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0">
              <a:defRPr/>
            </a:pPr>
            <a:r>
              <a:rPr lang="en-US" sz="8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Note </a:t>
            </a:r>
            <a:r>
              <a:rPr kumimoji="0" lang="en-US" sz="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2</a:t>
            </a:r>
            <a:r>
              <a:rPr lang="en-US" sz="800" b="1" noProof="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: </a:t>
            </a:r>
            <a:r>
              <a:rPr lang="en-US" sz="8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Basket WIs Email discussion procedures/timelines are not included. </a:t>
            </a:r>
          </a:p>
          <a:p>
            <a:pPr lvl="0">
              <a:defRPr/>
            </a:pPr>
            <a:r>
              <a:rPr kumimoji="0" lang="en-US" sz="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Note 3: During</a:t>
            </a:r>
            <a:r>
              <a:rPr kumimoji="0" lang="en-US" sz="800" b="1" i="0" u="none" strike="noStrike" kern="1200" cap="none" spc="0" normalizeH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 quiet periods, no email should be sent out.</a:t>
            </a:r>
          </a:p>
        </p:txBody>
      </p:sp>
      <p:sp>
        <p:nvSpPr>
          <p:cNvPr id="75" name="Rectangle 77">
            <a:extLst>
              <a:ext uri="{FF2B5EF4-FFF2-40B4-BE49-F238E27FC236}">
                <a16:creationId xmlns:a16="http://schemas.microsoft.com/office/drawing/2014/main" xmlns="" id="{18560DB6-8070-4A8A-B9C8-2CBC509A9ECA}"/>
              </a:ext>
            </a:extLst>
          </p:cNvPr>
          <p:cNvSpPr/>
          <p:nvPr/>
        </p:nvSpPr>
        <p:spPr>
          <a:xfrm>
            <a:off x="1122655" y="1877632"/>
            <a:ext cx="802177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dirty="0">
                <a:solidFill>
                  <a:srgbClr val="FFFFFF"/>
                </a:solidFill>
                <a:latin typeface="+mj-ea"/>
                <a:ea typeface="+mj-ea"/>
              </a:rPr>
              <a:t>Fri (Apr 29)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76" name="Rectangle 77">
            <a:extLst>
              <a:ext uri="{FF2B5EF4-FFF2-40B4-BE49-F238E27FC236}">
                <a16:creationId xmlns:a16="http://schemas.microsoft.com/office/drawing/2014/main" xmlns="" id="{18560DB6-8070-4A8A-B9C8-2CBC509A9ECA}"/>
              </a:ext>
            </a:extLst>
          </p:cNvPr>
          <p:cNvSpPr/>
          <p:nvPr/>
        </p:nvSpPr>
        <p:spPr>
          <a:xfrm>
            <a:off x="1967367" y="1877632"/>
            <a:ext cx="802177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dirty="0">
                <a:solidFill>
                  <a:srgbClr val="FFFFFF"/>
                </a:solidFill>
                <a:latin typeface="+mj-ea"/>
                <a:ea typeface="+mj-ea"/>
              </a:rPr>
              <a:t>Apr 30 – May 8 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77" name="Rectangle 77">
            <a:extLst>
              <a:ext uri="{FF2B5EF4-FFF2-40B4-BE49-F238E27FC236}">
                <a16:creationId xmlns:a16="http://schemas.microsoft.com/office/drawing/2014/main" xmlns="" id="{18560DB6-8070-4A8A-B9C8-2CBC509A9ECA}"/>
              </a:ext>
            </a:extLst>
          </p:cNvPr>
          <p:cNvSpPr/>
          <p:nvPr/>
        </p:nvSpPr>
        <p:spPr>
          <a:xfrm>
            <a:off x="2812079" y="1877632"/>
            <a:ext cx="802177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noProof="0" dirty="0">
                <a:solidFill>
                  <a:srgbClr val="FFFFFF"/>
                </a:solidFill>
                <a:latin typeface="+mj-ea"/>
                <a:ea typeface="+mj-ea"/>
              </a:rPr>
              <a:t>Mo</a:t>
            </a:r>
            <a:r>
              <a:rPr lang="en-US" sz="800" kern="0" dirty="0">
                <a:solidFill>
                  <a:srgbClr val="FFFFFF"/>
                </a:solidFill>
                <a:latin typeface="+mj-ea"/>
                <a:ea typeface="+mj-ea"/>
              </a:rPr>
              <a:t>n (May 9)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xmlns="" id="{18560DB6-8070-4A8A-B9C8-2CBC509A9ECA}"/>
              </a:ext>
            </a:extLst>
          </p:cNvPr>
          <p:cNvSpPr/>
          <p:nvPr/>
        </p:nvSpPr>
        <p:spPr>
          <a:xfrm>
            <a:off x="3656790" y="1877632"/>
            <a:ext cx="802177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noProof="0" dirty="0">
                <a:solidFill>
                  <a:srgbClr val="FFFFFF"/>
                </a:solidFill>
                <a:latin typeface="+mj-ea"/>
                <a:ea typeface="+mj-ea"/>
              </a:rPr>
              <a:t>Tue (</a:t>
            </a:r>
            <a:r>
              <a:rPr lang="en-GB" sz="800" kern="0" dirty="0">
                <a:solidFill>
                  <a:srgbClr val="FFFFFF"/>
                </a:solidFill>
                <a:latin typeface="+mj-ea"/>
                <a:ea typeface="+mj-ea"/>
              </a:rPr>
              <a:t>May</a:t>
            </a:r>
            <a:r>
              <a:rPr lang="en-GB" sz="800" kern="0" noProof="0" dirty="0">
                <a:solidFill>
                  <a:srgbClr val="FFFFFF"/>
                </a:solidFill>
                <a:latin typeface="+mj-ea"/>
                <a:ea typeface="+mj-ea"/>
              </a:rPr>
              <a:t> 10)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151" name="Rectangle 77">
            <a:extLst>
              <a:ext uri="{FF2B5EF4-FFF2-40B4-BE49-F238E27FC236}">
                <a16:creationId xmlns:a16="http://schemas.microsoft.com/office/drawing/2014/main" xmlns="" id="{18560DB6-8070-4A8A-B9C8-2CBC509A9ECA}"/>
              </a:ext>
            </a:extLst>
          </p:cNvPr>
          <p:cNvSpPr/>
          <p:nvPr/>
        </p:nvSpPr>
        <p:spPr>
          <a:xfrm>
            <a:off x="5346213" y="1877632"/>
            <a:ext cx="802177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noProof="0" dirty="0">
                <a:solidFill>
                  <a:srgbClr val="FFFFFF"/>
                </a:solidFill>
                <a:latin typeface="+mj-ea"/>
                <a:ea typeface="+mj-ea"/>
              </a:rPr>
              <a:t>Thu (</a:t>
            </a:r>
            <a:r>
              <a:rPr lang="en-GB" sz="800" kern="0" dirty="0">
                <a:solidFill>
                  <a:srgbClr val="FFFFFF"/>
                </a:solidFill>
                <a:latin typeface="+mj-ea"/>
                <a:ea typeface="+mj-ea"/>
              </a:rPr>
              <a:t>May 12</a:t>
            </a:r>
            <a:r>
              <a:rPr lang="en-GB" sz="800" kern="0" noProof="0" dirty="0">
                <a:solidFill>
                  <a:srgbClr val="FFFFFF"/>
                </a:solidFill>
                <a:latin typeface="+mj-ea"/>
                <a:ea typeface="+mj-ea"/>
              </a:rPr>
              <a:t>)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152" name="Rectangle 77">
            <a:extLst>
              <a:ext uri="{FF2B5EF4-FFF2-40B4-BE49-F238E27FC236}">
                <a16:creationId xmlns:a16="http://schemas.microsoft.com/office/drawing/2014/main" xmlns="" id="{18560DB6-8070-4A8A-B9C8-2CBC509A9ECA}"/>
              </a:ext>
            </a:extLst>
          </p:cNvPr>
          <p:cNvSpPr/>
          <p:nvPr/>
        </p:nvSpPr>
        <p:spPr>
          <a:xfrm>
            <a:off x="6190925" y="1877632"/>
            <a:ext cx="802177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dirty="0">
                <a:solidFill>
                  <a:srgbClr val="FFFFFF"/>
                </a:solidFill>
                <a:latin typeface="+mj-ea"/>
                <a:ea typeface="+mj-ea"/>
              </a:rPr>
              <a:t>Fri (May 13)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153" name="Rectangle 77">
            <a:extLst>
              <a:ext uri="{FF2B5EF4-FFF2-40B4-BE49-F238E27FC236}">
                <a16:creationId xmlns:a16="http://schemas.microsoft.com/office/drawing/2014/main" xmlns="" id="{18560DB6-8070-4A8A-B9C8-2CBC509A9ECA}"/>
              </a:ext>
            </a:extLst>
          </p:cNvPr>
          <p:cNvSpPr/>
          <p:nvPr/>
        </p:nvSpPr>
        <p:spPr>
          <a:xfrm>
            <a:off x="7035637" y="1877632"/>
            <a:ext cx="802177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noProof="0" dirty="0">
                <a:solidFill>
                  <a:srgbClr val="FFFFFF"/>
                </a:solidFill>
                <a:latin typeface="+mj-ea"/>
                <a:ea typeface="+mj-ea"/>
              </a:rPr>
              <a:t>Sat/Sun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154" name="Rectangle 77">
            <a:extLst>
              <a:ext uri="{FF2B5EF4-FFF2-40B4-BE49-F238E27FC236}">
                <a16:creationId xmlns:a16="http://schemas.microsoft.com/office/drawing/2014/main" xmlns="" id="{18560DB6-8070-4A8A-B9C8-2CBC509A9ECA}"/>
              </a:ext>
            </a:extLst>
          </p:cNvPr>
          <p:cNvSpPr/>
          <p:nvPr/>
        </p:nvSpPr>
        <p:spPr>
          <a:xfrm>
            <a:off x="7880348" y="1877632"/>
            <a:ext cx="802177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dirty="0">
                <a:solidFill>
                  <a:srgbClr val="FFFFFF"/>
                </a:solidFill>
                <a:latin typeface="+mj-ea"/>
                <a:ea typeface="+mj-ea"/>
              </a:rPr>
              <a:t>Mon (May 16)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155" name="Rectangle 77">
            <a:extLst>
              <a:ext uri="{FF2B5EF4-FFF2-40B4-BE49-F238E27FC236}">
                <a16:creationId xmlns:a16="http://schemas.microsoft.com/office/drawing/2014/main" xmlns="" id="{18560DB6-8070-4A8A-B9C8-2CBC509A9ECA}"/>
              </a:ext>
            </a:extLst>
          </p:cNvPr>
          <p:cNvSpPr/>
          <p:nvPr/>
        </p:nvSpPr>
        <p:spPr>
          <a:xfrm>
            <a:off x="8725060" y="1877632"/>
            <a:ext cx="802177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noProof="0" dirty="0">
                <a:solidFill>
                  <a:srgbClr val="FFFFFF"/>
                </a:solidFill>
                <a:latin typeface="+mj-ea"/>
                <a:ea typeface="+mj-ea"/>
              </a:rPr>
              <a:t>Tue (May 17)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156" name="Rectangle 77">
            <a:extLst>
              <a:ext uri="{FF2B5EF4-FFF2-40B4-BE49-F238E27FC236}">
                <a16:creationId xmlns:a16="http://schemas.microsoft.com/office/drawing/2014/main" xmlns="" id="{18560DB6-8070-4A8A-B9C8-2CBC509A9ECA}"/>
              </a:ext>
            </a:extLst>
          </p:cNvPr>
          <p:cNvSpPr/>
          <p:nvPr/>
        </p:nvSpPr>
        <p:spPr>
          <a:xfrm>
            <a:off x="9569771" y="1877632"/>
            <a:ext cx="802177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noProof="0" dirty="0">
                <a:solidFill>
                  <a:srgbClr val="FFFFFF"/>
                </a:solidFill>
                <a:latin typeface="+mj-ea"/>
                <a:ea typeface="+mj-ea"/>
              </a:rPr>
              <a:t>Wed (May </a:t>
            </a:r>
            <a:r>
              <a:rPr lang="en-GB" sz="800" kern="0" dirty="0">
                <a:solidFill>
                  <a:srgbClr val="FFFFFF"/>
                </a:solidFill>
                <a:latin typeface="+mj-ea"/>
                <a:ea typeface="+mj-ea"/>
              </a:rPr>
              <a:t>18</a:t>
            </a:r>
            <a:r>
              <a:rPr lang="en-GB" sz="800" kern="0" noProof="0" dirty="0">
                <a:solidFill>
                  <a:srgbClr val="FFFFFF"/>
                </a:solidFill>
                <a:latin typeface="+mj-ea"/>
                <a:ea typeface="+mj-ea"/>
              </a:rPr>
              <a:t>)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157" name="Rectangle 77">
            <a:extLst>
              <a:ext uri="{FF2B5EF4-FFF2-40B4-BE49-F238E27FC236}">
                <a16:creationId xmlns:a16="http://schemas.microsoft.com/office/drawing/2014/main" xmlns="" id="{18560DB6-8070-4A8A-B9C8-2CBC509A9ECA}"/>
              </a:ext>
            </a:extLst>
          </p:cNvPr>
          <p:cNvSpPr/>
          <p:nvPr/>
        </p:nvSpPr>
        <p:spPr>
          <a:xfrm>
            <a:off x="10414479" y="1877632"/>
            <a:ext cx="802177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dirty="0">
                <a:solidFill>
                  <a:srgbClr val="FFFFFF"/>
                </a:solidFill>
                <a:latin typeface="+mj-ea"/>
                <a:ea typeface="+mj-ea"/>
              </a:rPr>
              <a:t>Thu (May 19)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cxnSp>
        <p:nvCxnSpPr>
          <p:cNvPr id="158" name="Straight Connector 12">
            <a:extLst>
              <a:ext uri="{FF2B5EF4-FFF2-40B4-BE49-F238E27FC236}">
                <a16:creationId xmlns:a16="http://schemas.microsoft.com/office/drawing/2014/main" xmlns="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1123203" y="2056441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0" name="Straight Connector 12">
            <a:extLst>
              <a:ext uri="{FF2B5EF4-FFF2-40B4-BE49-F238E27FC236}">
                <a16:creationId xmlns:a16="http://schemas.microsoft.com/office/drawing/2014/main" xmlns="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1936171" y="2046468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2" name="Straight Connector 12">
            <a:extLst>
              <a:ext uri="{FF2B5EF4-FFF2-40B4-BE49-F238E27FC236}">
                <a16:creationId xmlns:a16="http://schemas.microsoft.com/office/drawing/2014/main" xmlns="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2787999" y="2053586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3" name="Straight Connector 12">
            <a:extLst>
              <a:ext uri="{FF2B5EF4-FFF2-40B4-BE49-F238E27FC236}">
                <a16:creationId xmlns:a16="http://schemas.microsoft.com/office/drawing/2014/main" xmlns="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3632211" y="2060704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4" name="Straight Connector 12">
            <a:extLst>
              <a:ext uri="{FF2B5EF4-FFF2-40B4-BE49-F238E27FC236}">
                <a16:creationId xmlns:a16="http://schemas.microsoft.com/office/drawing/2014/main" xmlns="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4484041" y="2042187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5" name="Straight Connector 12">
            <a:extLst>
              <a:ext uri="{FF2B5EF4-FFF2-40B4-BE49-F238E27FC236}">
                <a16:creationId xmlns:a16="http://schemas.microsoft.com/office/drawing/2014/main" xmlns="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5328251" y="2049305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6" name="Straight Connector 12">
            <a:extLst>
              <a:ext uri="{FF2B5EF4-FFF2-40B4-BE49-F238E27FC236}">
                <a16:creationId xmlns:a16="http://schemas.microsoft.com/office/drawing/2014/main" xmlns="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6172458" y="2047879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7" name="Straight Connector 12">
            <a:extLst>
              <a:ext uri="{FF2B5EF4-FFF2-40B4-BE49-F238E27FC236}">
                <a16:creationId xmlns:a16="http://schemas.microsoft.com/office/drawing/2014/main" xmlns="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7016664" y="2054997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8" name="Straight Connector 12">
            <a:extLst>
              <a:ext uri="{FF2B5EF4-FFF2-40B4-BE49-F238E27FC236}">
                <a16:creationId xmlns:a16="http://schemas.microsoft.com/office/drawing/2014/main" xmlns="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7860876" y="2053571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9" name="Straight Connector 12">
            <a:extLst>
              <a:ext uri="{FF2B5EF4-FFF2-40B4-BE49-F238E27FC236}">
                <a16:creationId xmlns:a16="http://schemas.microsoft.com/office/drawing/2014/main" xmlns="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8705086" y="2060689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70" name="Straight Connector 12">
            <a:extLst>
              <a:ext uri="{FF2B5EF4-FFF2-40B4-BE49-F238E27FC236}">
                <a16:creationId xmlns:a16="http://schemas.microsoft.com/office/drawing/2014/main" xmlns="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9549297" y="2050718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71" name="Straight Connector 12">
            <a:extLst>
              <a:ext uri="{FF2B5EF4-FFF2-40B4-BE49-F238E27FC236}">
                <a16:creationId xmlns:a16="http://schemas.microsoft.com/office/drawing/2014/main" xmlns="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10393141" y="2057837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72" name="Straight Connector 12">
            <a:extLst>
              <a:ext uri="{FF2B5EF4-FFF2-40B4-BE49-F238E27FC236}">
                <a16:creationId xmlns:a16="http://schemas.microsoft.com/office/drawing/2014/main" xmlns="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11235641" y="2047863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" name="直接连接符 19"/>
          <p:cNvCxnSpPr/>
          <p:nvPr/>
        </p:nvCxnSpPr>
        <p:spPr bwMode="auto">
          <a:xfrm>
            <a:off x="670431" y="2069587"/>
            <a:ext cx="10552050" cy="0"/>
          </a:xfrm>
          <a:prstGeom prst="line">
            <a:avLst/>
          </a:prstGeom>
          <a:noFill/>
          <a:ln w="19050" cap="flat" cmpd="sng" algn="ctr">
            <a:solidFill>
              <a:schemeClr val="accent3">
                <a:lumMod val="65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73" name="直接连接符 172"/>
          <p:cNvCxnSpPr/>
          <p:nvPr/>
        </p:nvCxnSpPr>
        <p:spPr bwMode="auto">
          <a:xfrm>
            <a:off x="685665" y="5730028"/>
            <a:ext cx="11326783" cy="14254"/>
          </a:xfrm>
          <a:prstGeom prst="line">
            <a:avLst/>
          </a:prstGeom>
          <a:noFill/>
          <a:ln w="19050" cap="flat" cmpd="sng" algn="ctr">
            <a:solidFill>
              <a:schemeClr val="accent3">
                <a:lumMod val="65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74" name="直接连接符 173"/>
          <p:cNvCxnSpPr/>
          <p:nvPr/>
        </p:nvCxnSpPr>
        <p:spPr bwMode="auto">
          <a:xfrm>
            <a:off x="685664" y="3865831"/>
            <a:ext cx="11325838" cy="25315"/>
          </a:xfrm>
          <a:prstGeom prst="line">
            <a:avLst/>
          </a:prstGeom>
          <a:noFill/>
          <a:ln w="19050" cap="flat" cmpd="sng" algn="ctr">
            <a:solidFill>
              <a:schemeClr val="accent3">
                <a:lumMod val="65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75" name="直接连接符 174"/>
          <p:cNvCxnSpPr/>
          <p:nvPr/>
        </p:nvCxnSpPr>
        <p:spPr bwMode="auto">
          <a:xfrm>
            <a:off x="670431" y="4724575"/>
            <a:ext cx="11385926" cy="3804"/>
          </a:xfrm>
          <a:prstGeom prst="line">
            <a:avLst/>
          </a:prstGeom>
          <a:noFill/>
          <a:ln w="19050" cap="flat" cmpd="sng" algn="ctr">
            <a:solidFill>
              <a:schemeClr val="accent3">
                <a:lumMod val="65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76" name="直接连接符 175"/>
          <p:cNvCxnSpPr/>
          <p:nvPr/>
        </p:nvCxnSpPr>
        <p:spPr bwMode="auto">
          <a:xfrm flipV="1">
            <a:off x="676775" y="2965671"/>
            <a:ext cx="11366577" cy="1"/>
          </a:xfrm>
          <a:prstGeom prst="line">
            <a:avLst/>
          </a:prstGeom>
          <a:noFill/>
          <a:ln w="19050" cap="flat" cmpd="sng" algn="ctr">
            <a:solidFill>
              <a:schemeClr val="accent3">
                <a:lumMod val="65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177" name="Rectangle 67">
            <a:extLst>
              <a:ext uri="{FF2B5EF4-FFF2-40B4-BE49-F238E27FC236}">
                <a16:creationId xmlns:a16="http://schemas.microsoft.com/office/drawing/2014/main" xmlns="" id="{61214404-3E99-431F-A1D1-0A44E2021497}"/>
              </a:ext>
            </a:extLst>
          </p:cNvPr>
          <p:cNvSpPr/>
          <p:nvPr/>
        </p:nvSpPr>
        <p:spPr>
          <a:xfrm>
            <a:off x="269010" y="1383540"/>
            <a:ext cx="1655822" cy="442269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  <a:effectLst/>
        </p:spPr>
        <p:txBody>
          <a:bodyPr lIns="54000" tIns="54000" rIns="5400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</a:rPr>
              <a:t>Pre-meeting</a:t>
            </a:r>
          </a:p>
        </p:txBody>
      </p:sp>
      <p:sp>
        <p:nvSpPr>
          <p:cNvPr id="178" name="Rectangle 67">
            <a:extLst>
              <a:ext uri="{FF2B5EF4-FFF2-40B4-BE49-F238E27FC236}">
                <a16:creationId xmlns:a16="http://schemas.microsoft.com/office/drawing/2014/main" xmlns="" id="{61214404-3E99-431F-A1D1-0A44E2021497}"/>
              </a:ext>
            </a:extLst>
          </p:cNvPr>
          <p:cNvSpPr/>
          <p:nvPr/>
        </p:nvSpPr>
        <p:spPr>
          <a:xfrm>
            <a:off x="2787999" y="1383540"/>
            <a:ext cx="4205103" cy="442269"/>
          </a:xfrm>
          <a:prstGeom prst="rect">
            <a:avLst/>
          </a:prstGeom>
          <a:solidFill>
            <a:srgbClr val="124191"/>
          </a:solidFill>
          <a:ln>
            <a:noFill/>
          </a:ln>
          <a:effectLst/>
        </p:spPr>
        <p:txBody>
          <a:bodyPr lIns="54000" tIns="54000" rIns="5400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dirty="0">
                <a:solidFill>
                  <a:srgbClr val="FFFFFF"/>
                </a:solidFill>
                <a:latin typeface="+mj-ea"/>
                <a:ea typeface="+mj-ea"/>
              </a:rPr>
              <a:t>1</a:t>
            </a:r>
            <a:r>
              <a:rPr lang="en-GB" sz="800" kern="0" baseline="30000" dirty="0">
                <a:solidFill>
                  <a:srgbClr val="FFFFFF"/>
                </a:solidFill>
                <a:latin typeface="+mj-ea"/>
                <a:ea typeface="+mj-ea"/>
              </a:rPr>
              <a:t>st</a:t>
            </a:r>
            <a:r>
              <a:rPr lang="en-GB" sz="800" kern="0" dirty="0">
                <a:solidFill>
                  <a:srgbClr val="FFFFFF"/>
                </a:solidFill>
                <a:latin typeface="+mj-ea"/>
                <a:ea typeface="+mj-ea"/>
              </a:rPr>
              <a:t> round (May 09~13)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179" name="Rectangle 67">
            <a:extLst>
              <a:ext uri="{FF2B5EF4-FFF2-40B4-BE49-F238E27FC236}">
                <a16:creationId xmlns:a16="http://schemas.microsoft.com/office/drawing/2014/main" xmlns="" id="{61214404-3E99-431F-A1D1-0A44E2021497}"/>
              </a:ext>
            </a:extLst>
          </p:cNvPr>
          <p:cNvSpPr/>
          <p:nvPr/>
        </p:nvSpPr>
        <p:spPr>
          <a:xfrm>
            <a:off x="7880347" y="1383540"/>
            <a:ext cx="4176009" cy="442269"/>
          </a:xfrm>
          <a:prstGeom prst="rect">
            <a:avLst/>
          </a:prstGeom>
          <a:solidFill>
            <a:srgbClr val="124191"/>
          </a:solidFill>
          <a:ln>
            <a:noFill/>
          </a:ln>
          <a:effectLst/>
        </p:spPr>
        <p:txBody>
          <a:bodyPr lIns="54000" tIns="54000" rIns="5400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noProof="0" dirty="0">
                <a:solidFill>
                  <a:srgbClr val="FFFFFF"/>
                </a:solidFill>
                <a:latin typeface="+mj-ea"/>
                <a:ea typeface="+mj-ea"/>
              </a:rPr>
              <a:t>2</a:t>
            </a:r>
            <a:r>
              <a:rPr lang="en-GB" sz="800" kern="0" baseline="30000" noProof="0" dirty="0">
                <a:solidFill>
                  <a:srgbClr val="FFFFFF"/>
                </a:solidFill>
                <a:latin typeface="+mj-ea"/>
                <a:ea typeface="+mj-ea"/>
              </a:rPr>
              <a:t>nd</a:t>
            </a:r>
            <a:r>
              <a:rPr lang="en-GB" sz="800" kern="0" noProof="0" dirty="0">
                <a:solidFill>
                  <a:srgbClr val="FFFFFF"/>
                </a:solidFill>
                <a:latin typeface="+mj-ea"/>
                <a:ea typeface="+mj-ea"/>
              </a:rPr>
              <a:t> round (</a:t>
            </a:r>
            <a:r>
              <a:rPr lang="en-GB" sz="800" kern="0" dirty="0">
                <a:solidFill>
                  <a:srgbClr val="FFFFFF"/>
                </a:solidFill>
                <a:latin typeface="+mj-ea"/>
                <a:ea typeface="+mj-ea"/>
              </a:rPr>
              <a:t>May</a:t>
            </a:r>
            <a:r>
              <a:rPr lang="en-GB" sz="800" kern="0" noProof="0" dirty="0">
                <a:solidFill>
                  <a:srgbClr val="FFFFFF"/>
                </a:solidFill>
                <a:latin typeface="+mj-ea"/>
                <a:ea typeface="+mj-ea"/>
              </a:rPr>
              <a:t> 16 ~ </a:t>
            </a:r>
            <a:r>
              <a:rPr lang="en-GB" sz="800" kern="0" dirty="0">
                <a:solidFill>
                  <a:srgbClr val="FFFFFF"/>
                </a:solidFill>
                <a:latin typeface="+mj-ea"/>
                <a:ea typeface="+mj-ea"/>
              </a:rPr>
              <a:t>May 20</a:t>
            </a:r>
            <a:r>
              <a:rPr lang="en-GB" sz="800" kern="0" noProof="0" dirty="0">
                <a:solidFill>
                  <a:srgbClr val="FFFFFF"/>
                </a:solidFill>
                <a:latin typeface="+mj-ea"/>
                <a:ea typeface="+mj-ea"/>
              </a:rPr>
              <a:t>)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180" name="Rectangle 67">
            <a:extLst>
              <a:ext uri="{FF2B5EF4-FFF2-40B4-BE49-F238E27FC236}">
                <a16:creationId xmlns:a16="http://schemas.microsoft.com/office/drawing/2014/main" xmlns="" id="{61214404-3E99-431F-A1D1-0A44E2021497}"/>
              </a:ext>
            </a:extLst>
          </p:cNvPr>
          <p:cNvSpPr/>
          <p:nvPr/>
        </p:nvSpPr>
        <p:spPr>
          <a:xfrm>
            <a:off x="7035637" y="1383540"/>
            <a:ext cx="802177" cy="442269"/>
          </a:xfrm>
          <a:prstGeom prst="rect">
            <a:avLst/>
          </a:prstGeom>
          <a:solidFill>
            <a:schemeClr val="accent4">
              <a:lumMod val="75000"/>
              <a:lumOff val="25000"/>
            </a:schemeClr>
          </a:solidFill>
          <a:ln>
            <a:noFill/>
          </a:ln>
          <a:effectLst/>
        </p:spPr>
        <p:txBody>
          <a:bodyPr lIns="54000" tIns="54000" rIns="5400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dirty="0">
                <a:solidFill>
                  <a:srgbClr val="FFFFFF"/>
                </a:solidFill>
                <a:latin typeface="+mj-ea"/>
                <a:ea typeface="+mj-ea"/>
              </a:rPr>
              <a:t>Quiet Period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18585" y="2113860"/>
            <a:ext cx="688009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800" dirty="0">
                <a:latin typeface="+mj-ea"/>
                <a:ea typeface="+mj-ea"/>
              </a:rPr>
              <a:t>00:00 UTC</a:t>
            </a:r>
            <a:endParaRPr lang="zh-CN" altLang="en-US" sz="800" dirty="0">
              <a:latin typeface="+mj-ea"/>
              <a:ea typeface="+mj-ea"/>
            </a:endParaRPr>
          </a:p>
        </p:txBody>
      </p:sp>
      <p:sp>
        <p:nvSpPr>
          <p:cNvPr id="181" name="文本框 180"/>
          <p:cNvSpPr txBox="1"/>
          <p:nvPr/>
        </p:nvSpPr>
        <p:spPr>
          <a:xfrm>
            <a:off x="52554" y="2760088"/>
            <a:ext cx="688009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800" dirty="0">
                <a:latin typeface="+mj-ea"/>
                <a:ea typeface="+mj-ea"/>
              </a:rPr>
              <a:t>08:00 UTC</a:t>
            </a:r>
            <a:endParaRPr lang="zh-CN" altLang="en-US" sz="800" dirty="0">
              <a:latin typeface="+mj-ea"/>
              <a:ea typeface="+mj-ea"/>
            </a:endParaRPr>
          </a:p>
        </p:txBody>
      </p:sp>
      <p:sp>
        <p:nvSpPr>
          <p:cNvPr id="182" name="文本框 181"/>
          <p:cNvSpPr txBox="1"/>
          <p:nvPr/>
        </p:nvSpPr>
        <p:spPr>
          <a:xfrm>
            <a:off x="52554" y="3621792"/>
            <a:ext cx="688009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800" dirty="0">
                <a:latin typeface="+mj-ea"/>
                <a:ea typeface="+mj-ea"/>
              </a:rPr>
              <a:t>12:00 UTC</a:t>
            </a:r>
            <a:endParaRPr lang="zh-CN" altLang="en-US" sz="800" dirty="0">
              <a:latin typeface="+mj-ea"/>
              <a:ea typeface="+mj-ea"/>
            </a:endParaRPr>
          </a:p>
        </p:txBody>
      </p:sp>
      <p:sp>
        <p:nvSpPr>
          <p:cNvPr id="183" name="文本框 182"/>
          <p:cNvSpPr txBox="1"/>
          <p:nvPr/>
        </p:nvSpPr>
        <p:spPr>
          <a:xfrm>
            <a:off x="52554" y="4509131"/>
            <a:ext cx="688009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800" dirty="0">
                <a:latin typeface="+mj-ea"/>
                <a:ea typeface="+mj-ea"/>
              </a:rPr>
              <a:t>16:00 UTC</a:t>
            </a:r>
            <a:endParaRPr lang="zh-CN" altLang="en-US" sz="800" dirty="0">
              <a:latin typeface="+mj-ea"/>
              <a:ea typeface="+mj-ea"/>
            </a:endParaRPr>
          </a:p>
        </p:txBody>
      </p:sp>
      <p:sp>
        <p:nvSpPr>
          <p:cNvPr id="184" name="文本框 183"/>
          <p:cNvSpPr txBox="1"/>
          <p:nvPr/>
        </p:nvSpPr>
        <p:spPr>
          <a:xfrm>
            <a:off x="52554" y="5481926"/>
            <a:ext cx="688009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800" dirty="0">
                <a:latin typeface="+mj-ea"/>
                <a:ea typeface="+mj-ea"/>
              </a:rPr>
              <a:t>24:00 UTC</a:t>
            </a:r>
            <a:endParaRPr lang="zh-CN" altLang="en-US" sz="800" dirty="0">
              <a:latin typeface="+mj-ea"/>
              <a:ea typeface="+mj-ea"/>
            </a:endParaRPr>
          </a:p>
        </p:txBody>
      </p:sp>
      <p:sp>
        <p:nvSpPr>
          <p:cNvPr id="185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4511748" y="2182163"/>
            <a:ext cx="786133" cy="576000"/>
          </a:xfrm>
          <a:prstGeom prst="roundRect">
            <a:avLst/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GTW session </a:t>
            </a:r>
            <a:r>
              <a:rPr lang="en-US" sz="800" b="1" kern="0" dirty="0" smtClean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3:00-6:00 </a:t>
            </a: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UTC</a:t>
            </a:r>
          </a:p>
        </p:txBody>
      </p:sp>
      <p:sp>
        <p:nvSpPr>
          <p:cNvPr id="186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5351882" y="2182163"/>
            <a:ext cx="786133" cy="576000"/>
          </a:xfrm>
          <a:prstGeom prst="roundRect">
            <a:avLst/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GTW session </a:t>
            </a:r>
            <a:r>
              <a:rPr lang="en-US" sz="800" b="1" kern="0" dirty="0" smtClean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3:00-6:00 </a:t>
            </a: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UTC</a:t>
            </a:r>
          </a:p>
        </p:txBody>
      </p:sp>
      <p:sp>
        <p:nvSpPr>
          <p:cNvPr id="188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8712314" y="3975648"/>
            <a:ext cx="786133" cy="576000"/>
          </a:xfrm>
          <a:prstGeom prst="roundRect">
            <a:avLst/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GTW </a:t>
            </a:r>
            <a:r>
              <a:rPr kumimoji="0" lang="en-US" sz="800" b="1" i="0" u="none" strike="noStrike" kern="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sessio</a:t>
            </a: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n 13:00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  <a:sym typeface="Wingdings" panose="05000000000000000000" pitchFamily="2" charset="2"/>
              </a:rPr>
              <a:t>-16:00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189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9557686" y="3975648"/>
            <a:ext cx="786133" cy="576000"/>
          </a:xfrm>
          <a:prstGeom prst="roundRect">
            <a:avLst/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GTW session 13:00-16:00 UTC</a:t>
            </a:r>
          </a:p>
        </p:txBody>
      </p:sp>
      <p:sp>
        <p:nvSpPr>
          <p:cNvPr id="190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10413386" y="3975648"/>
            <a:ext cx="786133" cy="576000"/>
          </a:xfrm>
          <a:prstGeom prst="roundRect">
            <a:avLst/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GTW session 13:00-16:00 UTC</a:t>
            </a:r>
          </a:p>
        </p:txBody>
      </p:sp>
      <p:sp>
        <p:nvSpPr>
          <p:cNvPr id="191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2814339" y="2965671"/>
            <a:ext cx="786133" cy="598781"/>
          </a:xfrm>
          <a:prstGeom prst="roundRect">
            <a:avLst/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Meeting starts</a:t>
            </a: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8:00</a:t>
            </a:r>
            <a:r>
              <a:rPr kumimoji="0" lang="en-US" sz="800" b="1" i="0" u="none" strike="noStrike" kern="0" cap="none" spc="0" normalizeH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192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1138032" y="4809060"/>
            <a:ext cx="786133" cy="576000"/>
          </a:xfrm>
          <a:prstGeom prst="roundRect">
            <a:avLst/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Comments on initial summary, checking agenda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17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:00</a:t>
            </a:r>
            <a:r>
              <a:rPr kumimoji="0" lang="en-US" sz="800" b="1" i="0" u="none" strike="noStrike" kern="0" cap="none" spc="0" normalizeH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195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6207193" y="4809060"/>
            <a:ext cx="786133" cy="576000"/>
          </a:xfrm>
          <a:prstGeom prst="roundRect">
            <a:avLst/>
          </a:prstGeom>
          <a:solidFill>
            <a:srgbClr val="FF0000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1</a:t>
            </a:r>
            <a:r>
              <a:rPr lang="en-US" sz="800" b="1" kern="0" baseline="3000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st</a:t>
            </a: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 round formal summary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17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:00</a:t>
            </a:r>
            <a:r>
              <a:rPr kumimoji="0" lang="en-US" sz="800" b="1" i="0" u="none" strike="noStrike" kern="0" cap="none" spc="0" normalizeH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197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7037724" y="2185116"/>
            <a:ext cx="786133" cy="3526396"/>
          </a:xfrm>
          <a:prstGeom prst="roundRect">
            <a:avLst/>
          </a:prstGeom>
          <a:solidFill>
            <a:schemeClr val="accent4">
              <a:lumMod val="65000"/>
              <a:lumOff val="35000"/>
            </a:schemeClr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Quiet period 3:00 Sat-23:00 Sun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198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7879652" y="3324599"/>
            <a:ext cx="786133" cy="584038"/>
          </a:xfrm>
          <a:prstGeom prst="roundRect">
            <a:avLst/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Chair update report &amp; </a:t>
            </a:r>
            <a:r>
              <a:rPr lang="en-US" sz="800" b="1" kern="0" dirty="0" err="1">
                <a:solidFill>
                  <a:srgbClr val="FFFFFF"/>
                </a:solidFill>
                <a:latin typeface="+mj-ea"/>
                <a:ea typeface="+mj-ea"/>
                <a:cs typeface="+mn-cs"/>
              </a:rPr>
              <a:t>Tdoc</a:t>
            </a: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 number  before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 smtClean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11</a:t>
            </a: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:59</a:t>
            </a:r>
            <a:r>
              <a:rPr kumimoji="0" lang="en-US" sz="800" b="1" i="0" u="none" strike="noStrike" kern="0" cap="none" spc="0" normalizeH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</a:t>
            </a:r>
            <a:r>
              <a:rPr kumimoji="0" lang="en-US" sz="800" b="1" i="0" u="none" strike="noStrike" kern="0" cap="none" spc="0" normalizeH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199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8719213" y="4809060"/>
            <a:ext cx="786133" cy="1010094"/>
          </a:xfrm>
          <a:prstGeom prst="roundRect">
            <a:avLst/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2</a:t>
            </a:r>
            <a:r>
              <a:rPr lang="en-US" sz="800" b="1" kern="0" baseline="3000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nd</a:t>
            </a: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 round initial drafts &amp; revisions (deadline for new </a:t>
            </a:r>
            <a:r>
              <a:rPr lang="en-US" sz="800" b="1" kern="0" dirty="0" err="1">
                <a:solidFill>
                  <a:srgbClr val="FFFFFF"/>
                </a:solidFill>
                <a:latin typeface="+mj-ea"/>
                <a:ea typeface="+mj-ea"/>
                <a:cs typeface="+mn-cs"/>
              </a:rPr>
              <a:t>tdoc</a:t>
            </a: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# request) 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17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:00</a:t>
            </a:r>
            <a:r>
              <a:rPr kumimoji="0" lang="en-US" sz="800" b="1" i="0" u="none" strike="noStrike" kern="0" cap="none" spc="0" normalizeH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207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290787" y="4809060"/>
            <a:ext cx="786133" cy="576000"/>
          </a:xfrm>
          <a:prstGeom prst="roundRect">
            <a:avLst/>
          </a:prstGeom>
          <a:solidFill>
            <a:srgbClr val="FF0000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Initial summary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17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:00</a:t>
            </a:r>
            <a:r>
              <a:rPr kumimoji="0" lang="en-US" sz="800" b="1" i="0" u="none" strike="noStrike" kern="0" cap="none" spc="0" normalizeH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208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1963781" y="2175460"/>
            <a:ext cx="786133" cy="3526396"/>
          </a:xfrm>
          <a:prstGeom prst="roundRect">
            <a:avLst/>
          </a:prstGeom>
          <a:solidFill>
            <a:schemeClr val="accent3">
              <a:lumMod val="65000"/>
            </a:schemeClr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68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7871078" y="2038122"/>
            <a:ext cx="786133" cy="277212"/>
          </a:xfrm>
          <a:prstGeom prst="roundRect">
            <a:avLst/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kicks off 2</a:t>
            </a:r>
            <a:r>
              <a:rPr lang="en-US" sz="800" b="1" kern="0" baseline="3000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nd</a:t>
            </a: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 by 4:00 UTC</a:t>
            </a:r>
          </a:p>
        </p:txBody>
      </p:sp>
      <p:sp>
        <p:nvSpPr>
          <p:cNvPr id="2" name="矩形标注 1"/>
          <p:cNvSpPr/>
          <p:nvPr/>
        </p:nvSpPr>
        <p:spPr bwMode="auto">
          <a:xfrm>
            <a:off x="5292543" y="4276117"/>
            <a:ext cx="815011" cy="612648"/>
          </a:xfrm>
          <a:prstGeom prst="wedgeRectCallout">
            <a:avLst>
              <a:gd name="adj1" fmla="val 76363"/>
              <a:gd name="adj2" fmla="val 20653"/>
            </a:avLst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Tx/>
              <a:buBlip>
                <a:blip r:embed="rId2"/>
              </a:buBlip>
              <a:tabLst/>
            </a:pPr>
            <a:endParaRPr kumimoji="0" lang="zh-CN" altLang="en-US" sz="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j-ea"/>
              <a:ea typeface="+mj-ea"/>
            </a:endParaRPr>
          </a:p>
        </p:txBody>
      </p:sp>
      <p:sp>
        <p:nvSpPr>
          <p:cNvPr id="87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2818614" y="3977481"/>
            <a:ext cx="786133" cy="572334"/>
          </a:xfrm>
          <a:prstGeom prst="roundRect">
            <a:avLst/>
          </a:prstGeom>
          <a:solidFill>
            <a:schemeClr val="accent6">
              <a:lumMod val="50000"/>
            </a:schemeClr>
          </a:solidFill>
          <a:ln w="9525" cap="flat" cmpd="sng" algn="ctr">
            <a:noFill/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GTW session</a:t>
            </a: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  <a:sym typeface="Wingdings" panose="05000000000000000000" pitchFamily="2" charset="2"/>
              </a:rPr>
              <a:t>13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  <a:sym typeface="Wingdings" panose="05000000000000000000" pitchFamily="2" charset="2"/>
              </a:rPr>
              <a:t>:00-16:00  UTC</a:t>
            </a: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  <a:sym typeface="Wingdings" panose="05000000000000000000" pitchFamily="2" charset="2"/>
              </a:rPr>
              <a:t>(Xizeng)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  <a:sym typeface="Wingdings" panose="05000000000000000000" pitchFamily="2" charset="2"/>
            </a:endParaRPr>
          </a:p>
        </p:txBody>
      </p:sp>
      <p:sp>
        <p:nvSpPr>
          <p:cNvPr id="88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3662899" y="2182163"/>
            <a:ext cx="786133" cy="576000"/>
          </a:xfrm>
          <a:prstGeom prst="roundRect">
            <a:avLst/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GTW </a:t>
            </a:r>
            <a:r>
              <a:rPr kumimoji="0" lang="en-US" sz="800" b="1" i="0" u="none" strike="noStrike" kern="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sessio</a:t>
            </a: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n </a:t>
            </a:r>
            <a:r>
              <a:rPr lang="en-US" sz="800" b="1" kern="0" dirty="0" smtClean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3:</a:t>
            </a: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  <a:sym typeface="Wingdings" panose="05000000000000000000" pitchFamily="2" charset="2"/>
              </a:rPr>
              <a:t>00-6:00 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  <a:sym typeface="Wingdings" panose="05000000000000000000" pitchFamily="2" charset="2"/>
              </a:rPr>
              <a:t>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89" name="Rectangle 77">
            <a:extLst>
              <a:ext uri="{FF2B5EF4-FFF2-40B4-BE49-F238E27FC236}">
                <a16:creationId xmlns:a16="http://schemas.microsoft.com/office/drawing/2014/main" xmlns="" id="{18560DB6-8070-4A8A-B9C8-2CBC509A9ECA}"/>
              </a:ext>
            </a:extLst>
          </p:cNvPr>
          <p:cNvSpPr/>
          <p:nvPr/>
        </p:nvSpPr>
        <p:spPr>
          <a:xfrm>
            <a:off x="11257565" y="1877631"/>
            <a:ext cx="802177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noProof="0" dirty="0">
                <a:solidFill>
                  <a:srgbClr val="FFFFFF"/>
                </a:solidFill>
                <a:latin typeface="+mj-ea"/>
                <a:ea typeface="+mj-ea"/>
              </a:rPr>
              <a:t>Fri (May 20)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cxnSp>
        <p:nvCxnSpPr>
          <p:cNvPr id="91" name="Straight Connector 12">
            <a:extLst>
              <a:ext uri="{FF2B5EF4-FFF2-40B4-BE49-F238E27FC236}">
                <a16:creationId xmlns:a16="http://schemas.microsoft.com/office/drawing/2014/main" xmlns="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12056357" y="2021910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2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11261962" y="3975648"/>
            <a:ext cx="786133" cy="576000"/>
          </a:xfrm>
          <a:prstGeom prst="roundRect">
            <a:avLst/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GTW session</a:t>
            </a: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  <a:sym typeface="Wingdings" panose="05000000000000000000" pitchFamily="2" charset="2"/>
              </a:rPr>
              <a:t>13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  <a:sym typeface="Wingdings" panose="05000000000000000000" pitchFamily="2" charset="2"/>
              </a:rPr>
              <a:t>:00-16:00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93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11261962" y="2965671"/>
            <a:ext cx="786133" cy="576000"/>
          </a:xfrm>
          <a:prstGeom prst="roundRect">
            <a:avLst/>
          </a:prstGeom>
          <a:solidFill>
            <a:srgbClr val="FF0000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2</a:t>
            </a:r>
            <a:r>
              <a:rPr lang="en-US" sz="800" b="1" kern="0" baseline="3000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nd</a:t>
            </a: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 round formal summary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8:00</a:t>
            </a:r>
            <a:r>
              <a:rPr kumimoji="0" lang="en-US" sz="800" b="1" i="0" u="none" strike="noStrike" kern="0" cap="none" spc="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94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11261962" y="4809060"/>
            <a:ext cx="786133" cy="576000"/>
          </a:xfrm>
          <a:prstGeom prst="roundRect">
            <a:avLst/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noProof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Meeting closes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noProof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17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:00</a:t>
            </a:r>
            <a:r>
              <a:rPr kumimoji="0" lang="en-US" sz="800" b="1" i="0" u="none" strike="noStrike" kern="0" cap="none" spc="0" normalizeH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98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10413386" y="4809060"/>
            <a:ext cx="786133" cy="563697"/>
          </a:xfrm>
          <a:prstGeom prst="roundRect">
            <a:avLst/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2</a:t>
            </a:r>
            <a:r>
              <a:rPr lang="en-US" sz="800" b="1" kern="0" baseline="3000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nd</a:t>
            </a: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 round final formal </a:t>
            </a:r>
            <a:r>
              <a:rPr lang="en-US" sz="800" b="1" kern="0" dirty="0" err="1">
                <a:solidFill>
                  <a:schemeClr val="bg1"/>
                </a:solidFill>
                <a:latin typeface="+mj-ea"/>
                <a:ea typeface="+mj-ea"/>
                <a:cs typeface="+mn-cs"/>
              </a:rPr>
              <a:t>Tdoc</a:t>
            </a: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 submission</a:t>
            </a: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17:00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100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5364402" y="4809060"/>
            <a:ext cx="786133" cy="577054"/>
          </a:xfrm>
          <a:prstGeom prst="roundRect">
            <a:avLst/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1</a:t>
            </a:r>
            <a:r>
              <a:rPr lang="en-US" sz="800" b="1" kern="0" baseline="3000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st</a:t>
            </a: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 round comments &amp; responses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noProof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17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:00</a:t>
            </a:r>
            <a:r>
              <a:rPr kumimoji="0" lang="en-US" sz="800" b="1" i="0" u="none" strike="noStrike" kern="0" cap="none" spc="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74" name="Rectangle 67">
            <a:extLst>
              <a:ext uri="{FF2B5EF4-FFF2-40B4-BE49-F238E27FC236}">
                <a16:creationId xmlns:a16="http://schemas.microsoft.com/office/drawing/2014/main" xmlns="" id="{61214404-3E99-431F-A1D1-0A44E2021497}"/>
              </a:ext>
            </a:extLst>
          </p:cNvPr>
          <p:cNvSpPr/>
          <p:nvPr/>
        </p:nvSpPr>
        <p:spPr>
          <a:xfrm>
            <a:off x="1944412" y="1383540"/>
            <a:ext cx="802177" cy="442269"/>
          </a:xfrm>
          <a:prstGeom prst="rect">
            <a:avLst/>
          </a:prstGeom>
          <a:solidFill>
            <a:schemeClr val="accent4">
              <a:lumMod val="75000"/>
              <a:lumOff val="25000"/>
            </a:schemeClr>
          </a:solidFill>
          <a:ln>
            <a:noFill/>
          </a:ln>
          <a:effectLst/>
        </p:spPr>
        <p:txBody>
          <a:bodyPr lIns="54000" tIns="54000" rIns="5400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dirty="0">
                <a:solidFill>
                  <a:srgbClr val="FFFFFF"/>
                </a:solidFill>
                <a:latin typeface="+mj-ea"/>
                <a:ea typeface="+mj-ea"/>
              </a:rPr>
              <a:t>Quiet Period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80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9557686" y="4809060"/>
            <a:ext cx="786133" cy="576000"/>
          </a:xfrm>
          <a:prstGeom prst="roundRect">
            <a:avLst/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2</a:t>
            </a:r>
            <a:r>
              <a:rPr lang="en-US" sz="800" b="1" kern="0" baseline="3000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nd</a:t>
            </a: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 round  comments &amp; responses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17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:00</a:t>
            </a:r>
            <a:r>
              <a:rPr kumimoji="0" lang="en-US" sz="800" b="1" i="0" u="none" strike="noStrike" kern="0" cap="none" spc="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82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9557686" y="5457372"/>
            <a:ext cx="786133" cy="576000"/>
          </a:xfrm>
          <a:prstGeom prst="roundRect">
            <a:avLst/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Share 2</a:t>
            </a:r>
            <a:r>
              <a:rPr lang="en-US" sz="800" b="1" kern="0" baseline="3000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nd</a:t>
            </a: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 round final draft </a:t>
            </a:r>
            <a:r>
              <a:rPr lang="en-US" sz="800" b="1" kern="0" dirty="0" err="1">
                <a:solidFill>
                  <a:schemeClr val="bg1"/>
                </a:solidFill>
                <a:latin typeface="+mj-ea"/>
                <a:ea typeface="+mj-ea"/>
                <a:cs typeface="+mn-cs"/>
              </a:rPr>
              <a:t>Tdoc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19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:00</a:t>
            </a:r>
            <a:r>
              <a:rPr kumimoji="0" lang="en-US" sz="800" b="1" i="0" u="none" strike="noStrike" kern="0" cap="none" spc="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10292391" y="3020510"/>
            <a:ext cx="110097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7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Wed 19:00 –</a:t>
            </a:r>
          </a:p>
          <a:p>
            <a:pPr algn="ctr"/>
            <a:r>
              <a:rPr lang="en-US" altLang="zh-CN" sz="7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Thu 16:00 UTC   </a:t>
            </a:r>
            <a:endParaRPr lang="zh-CN" altLang="en-US" sz="7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5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10413386" y="3324599"/>
            <a:ext cx="786133" cy="576000"/>
          </a:xfrm>
          <a:prstGeom prst="roundRect">
            <a:avLst/>
          </a:prstGeom>
          <a:solidFill>
            <a:srgbClr val="FF0000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2</a:t>
            </a:r>
            <a:r>
              <a:rPr lang="en-US" sz="800" b="1" kern="0" baseline="3000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nd</a:t>
            </a: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 round draft summary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11:59</a:t>
            </a:r>
            <a:r>
              <a:rPr kumimoji="0" lang="en-US" sz="800" b="1" i="0" u="none" strike="noStrike" kern="0" cap="none" spc="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90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10413386" y="5456219"/>
            <a:ext cx="786133" cy="859123"/>
          </a:xfrm>
          <a:prstGeom prst="roundRect">
            <a:avLst/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Chair announce which topics will continue 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noProof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23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:59</a:t>
            </a:r>
            <a:r>
              <a:rPr kumimoji="0" lang="en-US" sz="800" b="1" i="0" u="none" strike="noStrike" kern="0" cap="none" spc="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83" name="文本框 82"/>
          <p:cNvSpPr txBox="1"/>
          <p:nvPr/>
        </p:nvSpPr>
        <p:spPr>
          <a:xfrm>
            <a:off x="3555475" y="4872513"/>
            <a:ext cx="9071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7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Companies need provide comments as early as possible</a:t>
            </a:r>
            <a:endParaRPr lang="zh-CN" altLang="en-US" sz="7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5" name="文本框 94"/>
          <p:cNvSpPr txBox="1"/>
          <p:nvPr/>
        </p:nvSpPr>
        <p:spPr>
          <a:xfrm>
            <a:off x="7813399" y="4888765"/>
            <a:ext cx="9071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7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Companies need provide drafts &amp;  revisions as early as possible</a:t>
            </a:r>
            <a:endParaRPr lang="zh-CN" altLang="en-US" sz="7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6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10424667" y="4494356"/>
            <a:ext cx="763566" cy="362127"/>
          </a:xfrm>
          <a:prstGeom prst="roundRect">
            <a:avLst/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Window closes &amp;</a:t>
            </a: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final 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comments</a:t>
            </a: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16:00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7" name="圆角矩形标注 6"/>
          <p:cNvSpPr/>
          <p:nvPr/>
        </p:nvSpPr>
        <p:spPr bwMode="auto">
          <a:xfrm>
            <a:off x="310732" y="3785703"/>
            <a:ext cx="1656605" cy="721680"/>
          </a:xfrm>
          <a:prstGeom prst="wedgeRoundRectCallout">
            <a:avLst>
              <a:gd name="adj1" fmla="val 21984"/>
              <a:gd name="adj2" fmla="val 125647"/>
              <a:gd name="adj3" fmla="val 16667"/>
            </a:avLst>
          </a:prstGeom>
          <a:noFill/>
          <a:ln w="9525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altLang="zh-CN" sz="800" b="1" dirty="0">
                <a:latin typeface="+mj-ea"/>
              </a:rPr>
              <a:t>Companies need feed back if </a:t>
            </a:r>
            <a:r>
              <a:rPr lang="en-US" altLang="zh-CN" sz="800" b="1" dirty="0" err="1">
                <a:latin typeface="+mj-ea"/>
              </a:rPr>
              <a:t>tdoc</a:t>
            </a:r>
            <a:r>
              <a:rPr lang="en-US" altLang="zh-CN" sz="800" b="1" dirty="0">
                <a:latin typeface="+mj-ea"/>
              </a:rPr>
              <a:t> is submitted in wrong agenda or </a:t>
            </a:r>
            <a:r>
              <a:rPr lang="en-US" altLang="zh-CN" sz="800" b="1" dirty="0" err="1">
                <a:latin typeface="+mj-ea"/>
              </a:rPr>
              <a:t>tdoc</a:t>
            </a:r>
            <a:r>
              <a:rPr lang="en-US" altLang="zh-CN" sz="800" b="1" dirty="0">
                <a:latin typeface="+mj-ea"/>
              </a:rPr>
              <a:t> is missing from email summary</a:t>
            </a:r>
            <a:endParaRPr lang="zh-CN" altLang="en-US" sz="800" b="1" dirty="0">
              <a:latin typeface="+mj-ea"/>
            </a:endParaRPr>
          </a:p>
        </p:txBody>
      </p:sp>
      <p:sp>
        <p:nvSpPr>
          <p:cNvPr id="102" name="圆角矩形标注 101"/>
          <p:cNvSpPr/>
          <p:nvPr/>
        </p:nvSpPr>
        <p:spPr bwMode="auto">
          <a:xfrm>
            <a:off x="7293326" y="5749205"/>
            <a:ext cx="1460271" cy="360717"/>
          </a:xfrm>
          <a:prstGeom prst="wedgeRoundRectCallout">
            <a:avLst>
              <a:gd name="adj1" fmla="val 63546"/>
              <a:gd name="adj2" fmla="val -51073"/>
              <a:gd name="adj3" fmla="val 16667"/>
            </a:avLst>
          </a:prstGeom>
          <a:noFill/>
          <a:ln w="9525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altLang="zh-CN" sz="800" b="1" dirty="0">
                <a:latin typeface="+mj-ea"/>
              </a:rPr>
              <a:t>Strict deadline for new </a:t>
            </a:r>
            <a:r>
              <a:rPr lang="en-US" altLang="zh-CN" sz="800" b="1" dirty="0" err="1">
                <a:latin typeface="+mj-ea"/>
              </a:rPr>
              <a:t>tdoc</a:t>
            </a:r>
            <a:r>
              <a:rPr lang="en-US" altLang="zh-CN" sz="800" b="1" dirty="0">
                <a:latin typeface="+mj-ea"/>
              </a:rPr>
              <a:t> number request</a:t>
            </a:r>
            <a:endParaRPr lang="zh-CN" altLang="en-US" sz="800" b="1" dirty="0">
              <a:latin typeface="+mj-ea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10236654" y="2762438"/>
            <a:ext cx="1157825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8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Final checking window </a:t>
            </a:r>
            <a:endParaRPr lang="zh-CN" altLang="en-US" sz="8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9" name="Rectangle 77">
            <a:extLst>
              <a:ext uri="{FF2B5EF4-FFF2-40B4-BE49-F238E27FC236}">
                <a16:creationId xmlns:a16="http://schemas.microsoft.com/office/drawing/2014/main" xmlns="" id="{18560DB6-8070-4A8A-B9C8-2CBC509A9ECA}"/>
              </a:ext>
            </a:extLst>
          </p:cNvPr>
          <p:cNvSpPr/>
          <p:nvPr/>
        </p:nvSpPr>
        <p:spPr>
          <a:xfrm>
            <a:off x="4510738" y="1875694"/>
            <a:ext cx="802177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dirty="0">
                <a:solidFill>
                  <a:srgbClr val="FFFFFF"/>
                </a:solidFill>
                <a:latin typeface="+mj-ea"/>
                <a:ea typeface="+mj-ea"/>
              </a:rPr>
              <a:t>Wed</a:t>
            </a:r>
            <a:r>
              <a:rPr lang="en-US" sz="800" kern="0" dirty="0">
                <a:solidFill>
                  <a:srgbClr val="FFFFFF"/>
                </a:solidFill>
                <a:latin typeface="+mj-ea"/>
                <a:ea typeface="+mj-ea"/>
              </a:rPr>
              <a:t> (May 11)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101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9569863" y="2182163"/>
            <a:ext cx="786133" cy="576000"/>
          </a:xfrm>
          <a:prstGeom prst="roundRect">
            <a:avLst/>
          </a:prstGeom>
          <a:solidFill>
            <a:schemeClr val="accent6">
              <a:lumMod val="50000"/>
            </a:schemeClr>
          </a:solidFill>
          <a:ln w="9525" cap="flat" cmpd="sng" algn="ctr">
            <a:noFill/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GTW session </a:t>
            </a:r>
            <a:r>
              <a:rPr lang="en-US" sz="800" b="1" kern="0" dirty="0" smtClean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3:00-6:00 </a:t>
            </a: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UTC</a:t>
            </a: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(Haijie)</a:t>
            </a:r>
          </a:p>
        </p:txBody>
      </p:sp>
      <p:sp>
        <p:nvSpPr>
          <p:cNvPr id="103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10427089" y="2182163"/>
            <a:ext cx="786133" cy="576000"/>
          </a:xfrm>
          <a:prstGeom prst="roundRect">
            <a:avLst/>
          </a:prstGeom>
          <a:solidFill>
            <a:schemeClr val="accent6">
              <a:lumMod val="50000"/>
            </a:schemeClr>
          </a:solidFill>
          <a:ln w="9525" cap="flat" cmpd="sng" algn="ctr">
            <a:noFill/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GTW session </a:t>
            </a:r>
            <a:r>
              <a:rPr lang="en-US" sz="800" b="1" kern="0" dirty="0" smtClean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3:00-6:00 </a:t>
            </a: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UTC</a:t>
            </a: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(Haijie)</a:t>
            </a:r>
          </a:p>
        </p:txBody>
      </p:sp>
      <p:sp>
        <p:nvSpPr>
          <p:cNvPr id="104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8738106" y="2182163"/>
            <a:ext cx="786133" cy="576000"/>
          </a:xfrm>
          <a:prstGeom prst="roundRect">
            <a:avLst/>
          </a:prstGeom>
          <a:solidFill>
            <a:schemeClr val="accent6">
              <a:lumMod val="50000"/>
            </a:schemeClr>
          </a:solidFill>
          <a:ln w="9525" cap="flat" cmpd="sng" algn="ctr">
            <a:noFill/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GTW </a:t>
            </a:r>
            <a:r>
              <a:rPr kumimoji="0" lang="en-US" sz="800" b="1" i="0" u="none" strike="noStrike" kern="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sessio</a:t>
            </a: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n </a:t>
            </a:r>
            <a:r>
              <a:rPr lang="en-US" sz="800" b="1" kern="0" dirty="0" smtClean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3:</a:t>
            </a: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  <a:sym typeface="Wingdings" panose="05000000000000000000" pitchFamily="2" charset="2"/>
              </a:rPr>
              <a:t>00-6:00 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  <a:sym typeface="Wingdings" panose="05000000000000000000" pitchFamily="2" charset="2"/>
              </a:rPr>
              <a:t>UTC</a:t>
            </a: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  <a:sym typeface="Wingdings" panose="05000000000000000000" pitchFamily="2" charset="2"/>
              </a:rPr>
              <a:t>(Haijie)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105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6197541" y="2182163"/>
            <a:ext cx="786133" cy="576000"/>
          </a:xfrm>
          <a:prstGeom prst="roundRect">
            <a:avLst/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GTW session </a:t>
            </a:r>
            <a:r>
              <a:rPr lang="en-US" sz="800" b="1" kern="0" dirty="0" smtClean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3:00-6:00 </a:t>
            </a: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UTC</a:t>
            </a:r>
          </a:p>
        </p:txBody>
      </p:sp>
      <p:sp>
        <p:nvSpPr>
          <p:cNvPr id="106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11263218" y="2182163"/>
            <a:ext cx="786133" cy="576000"/>
          </a:xfrm>
          <a:prstGeom prst="roundRect">
            <a:avLst/>
          </a:prstGeom>
          <a:solidFill>
            <a:schemeClr val="accent6">
              <a:lumMod val="50000"/>
            </a:schemeClr>
          </a:solidFill>
          <a:ln w="9525" cap="flat" cmpd="sng" algn="ctr">
            <a:noFill/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GTW session </a:t>
            </a:r>
            <a:r>
              <a:rPr lang="en-US" sz="800" b="1" kern="0" dirty="0" smtClean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3:00-6:00 </a:t>
            </a: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UTC</a:t>
            </a: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(Xizeng, Haijie)</a:t>
            </a:r>
          </a:p>
        </p:txBody>
      </p:sp>
      <p:sp>
        <p:nvSpPr>
          <p:cNvPr id="107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7890059" y="3975648"/>
            <a:ext cx="786133" cy="576000"/>
          </a:xfrm>
          <a:prstGeom prst="roundRect">
            <a:avLst/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GTW </a:t>
            </a:r>
            <a:r>
              <a:rPr kumimoji="0" lang="en-US" sz="800" b="1" i="0" u="none" strike="noStrike" kern="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sessio</a:t>
            </a: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n 13:00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  <a:sym typeface="Wingdings" panose="05000000000000000000" pitchFamily="2" charset="2"/>
              </a:rPr>
              <a:t>-16:00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108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4497921" y="3975648"/>
            <a:ext cx="786133" cy="576000"/>
          </a:xfrm>
          <a:prstGeom prst="roundRect">
            <a:avLst/>
          </a:prstGeom>
          <a:solidFill>
            <a:schemeClr val="accent6">
              <a:lumMod val="50000"/>
            </a:schemeClr>
          </a:solidFill>
          <a:ln w="9525" cap="flat" cmpd="sng" algn="ctr">
            <a:noFill/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GTW </a:t>
            </a:r>
            <a:r>
              <a:rPr kumimoji="0" lang="en-US" sz="800" b="1" i="0" u="none" strike="noStrike" kern="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sessio</a:t>
            </a: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n 13:00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  <a:sym typeface="Wingdings" panose="05000000000000000000" pitchFamily="2" charset="2"/>
              </a:rPr>
              <a:t>-16:00 UTC</a:t>
            </a:r>
          </a:p>
          <a:p>
            <a:pPr algn="ctr" defTabSz="51429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  <a:sym typeface="Wingdings" panose="05000000000000000000" pitchFamily="2" charset="2"/>
              </a:rPr>
              <a:t>(Xizeng)</a:t>
            </a:r>
            <a:endParaRPr lang="en-US" sz="800" b="1" kern="0" dirty="0">
              <a:solidFill>
                <a:srgbClr val="FFFFFF"/>
              </a:solidFill>
              <a:latin typeface="+mj-ea"/>
              <a:ea typeface="+mj-ea"/>
              <a:cs typeface="+mn-cs"/>
            </a:endParaRPr>
          </a:p>
        </p:txBody>
      </p:sp>
      <p:sp>
        <p:nvSpPr>
          <p:cNvPr id="109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5360426" y="3975648"/>
            <a:ext cx="786133" cy="576000"/>
          </a:xfrm>
          <a:prstGeom prst="roundRect">
            <a:avLst/>
          </a:prstGeom>
          <a:solidFill>
            <a:schemeClr val="accent6">
              <a:lumMod val="50000"/>
            </a:schemeClr>
          </a:solidFill>
          <a:ln w="9525" cap="flat" cmpd="sng" algn="ctr">
            <a:noFill/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GTW session 13:00-16:00 UTC</a:t>
            </a:r>
          </a:p>
          <a:p>
            <a:pPr algn="ctr" defTabSz="51429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(Xizeng)</a:t>
            </a:r>
            <a:endParaRPr lang="en-US" sz="800" b="1" kern="0" dirty="0">
              <a:solidFill>
                <a:srgbClr val="FFFFFF"/>
              </a:solidFill>
              <a:latin typeface="+mj-ea"/>
              <a:ea typeface="+mj-ea"/>
              <a:cs typeface="+mn-cs"/>
            </a:endParaRPr>
          </a:p>
        </p:txBody>
      </p:sp>
      <p:sp>
        <p:nvSpPr>
          <p:cNvPr id="110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6207193" y="3975648"/>
            <a:ext cx="786133" cy="576000"/>
          </a:xfrm>
          <a:prstGeom prst="roundRect">
            <a:avLst/>
          </a:prstGeom>
          <a:solidFill>
            <a:schemeClr val="accent6">
              <a:lumMod val="50000"/>
            </a:schemeClr>
          </a:solidFill>
          <a:ln w="9525" cap="flat" cmpd="sng" algn="ctr">
            <a:noFill/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GTW session 13:00-16:00 UTC</a:t>
            </a: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 smtClean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(Xizeng)</a:t>
            </a:r>
            <a:endParaRPr lang="en-US" sz="800" b="1" kern="0" dirty="0">
              <a:solidFill>
                <a:srgbClr val="FFFFFF"/>
              </a:solidFill>
              <a:latin typeface="+mj-ea"/>
              <a:ea typeface="+mj-ea"/>
              <a:cs typeface="+mn-cs"/>
            </a:endParaRPr>
          </a:p>
        </p:txBody>
      </p:sp>
      <p:sp>
        <p:nvSpPr>
          <p:cNvPr id="111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3650374" y="3975648"/>
            <a:ext cx="786133" cy="576000"/>
          </a:xfrm>
          <a:prstGeom prst="roundRect">
            <a:avLst/>
          </a:prstGeom>
          <a:solidFill>
            <a:schemeClr val="accent6">
              <a:lumMod val="50000"/>
            </a:schemeClr>
          </a:solidFill>
          <a:ln w="9525" cap="flat" cmpd="sng" algn="ctr">
            <a:noFill/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GTW </a:t>
            </a:r>
            <a:r>
              <a:rPr kumimoji="0" lang="en-US" sz="800" b="1" i="0" u="none" strike="noStrike" kern="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sessio</a:t>
            </a: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n 13:00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  <a:sym typeface="Wingdings" panose="05000000000000000000" pitchFamily="2" charset="2"/>
              </a:rPr>
              <a:t>-16:00 UTC</a:t>
            </a: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800" b="1" kern="0" dirty="0" smtClean="0">
                <a:solidFill>
                  <a:srgbClr val="FFFFFF"/>
                </a:solidFill>
                <a:latin typeface="+mj-ea"/>
                <a:ea typeface="+mj-ea"/>
                <a:cs typeface="+mn-cs"/>
                <a:sym typeface="Wingdings" panose="05000000000000000000" pitchFamily="2" charset="2"/>
              </a:rPr>
              <a:t>(Haijie)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112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9531386" y="6182656"/>
            <a:ext cx="882000" cy="576000"/>
          </a:xfrm>
          <a:prstGeom prst="roundRect">
            <a:avLst/>
          </a:prstGeom>
          <a:solidFill>
            <a:schemeClr val="accent6">
              <a:lumMod val="50000"/>
            </a:schemeClr>
          </a:soli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GTW session (RRM)</a:t>
            </a:r>
          </a:p>
        </p:txBody>
      </p:sp>
    </p:spTree>
    <p:extLst>
      <p:ext uri="{BB962C8B-B14F-4D97-AF65-F5344CB8AC3E}">
        <p14:creationId xmlns:p14="http://schemas.microsoft.com/office/powerpoint/2010/main" val="283309063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3gpp">
  <a:themeElements>
    <a:clrScheme name="3gpp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ts val="600"/>
          </a:spcAft>
          <a:buClrTx/>
          <a:buSzTx/>
          <a:buFontTx/>
          <a:buBlip>
            <a:blip xmlns:r="http://schemas.openxmlformats.org/officeDocument/2006/relationships" r:embed="rId1"/>
          </a:buBlip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alibri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ts val="600"/>
          </a:spcAft>
          <a:buClrTx/>
          <a:buSzTx/>
          <a:buFontTx/>
          <a:buBlip>
            <a:blip xmlns:r="http://schemas.openxmlformats.org/officeDocument/2006/relationships" r:embed="rId1"/>
          </a:buBlip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alibri" pitchFamily="34" charset="0"/>
          </a:defRPr>
        </a:defPPr>
      </a:lstStyle>
    </a:lnDef>
  </a:objectDefaults>
  <a:extraClrSchemeLst>
    <a:extraClrScheme>
      <a:clrScheme name="3gpp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2552158F8185D44A8848B98AEA319AF" ma:contentTypeVersion="12" ma:contentTypeDescription="Create a new document." ma:contentTypeScope="" ma:versionID="6a36ef4f892f86ce52de6a1653dbd950">
  <xsd:schema xmlns:xsd="http://www.w3.org/2001/XMLSchema" xmlns:xs="http://www.w3.org/2001/XMLSchema" xmlns:p="http://schemas.microsoft.com/office/2006/metadata/properties" xmlns:ns3="a915fe38-2618-47b6-8303-829fb71466d5" xmlns:ns4="23d77754-4ccc-4c57-9291-cab09e81894a" targetNamespace="http://schemas.microsoft.com/office/2006/metadata/properties" ma:root="true" ma:fieldsID="f7034ffd361f586299d0e2788fe1325b" ns3:_="" ns4:_="">
    <xsd:import namespace="a915fe38-2618-47b6-8303-829fb71466d5"/>
    <xsd:import namespace="23d77754-4ccc-4c57-9291-cab09e81894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915fe38-2618-47b6-8303-829fb71466d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d77754-4ccc-4c57-9291-cab09e81894a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8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F070948-0CB2-4F99-ACC8-E715860BC6B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5C68143-B530-4487-9EA7-5BCC5970B48F}">
  <ds:schemaRefs>
    <ds:schemaRef ds:uri="a915fe38-2618-47b6-8303-829fb71466d5"/>
    <ds:schemaRef ds:uri="http://www.w3.org/XML/1998/namespace"/>
    <ds:schemaRef ds:uri="23d77754-4ccc-4c57-9291-cab09e81894a"/>
    <ds:schemaRef ds:uri="http://purl.org/dc/terms/"/>
    <ds:schemaRef ds:uri="http://schemas.microsoft.com/office/2006/documentManagement/types"/>
    <ds:schemaRef ds:uri="http://schemas.microsoft.com/office/2006/metadata/properties"/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874266F6-0ED4-4E4E-9B55-710101289C5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915fe38-2618-47b6-8303-829fb71466d5"/>
    <ds:schemaRef ds:uri="23d77754-4ccc-4c57-9291-cab09e81894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347979</TotalTime>
  <Words>790</Words>
  <Application>Microsoft Office PowerPoint</Application>
  <PresentationFormat>宽屏</PresentationFormat>
  <Paragraphs>158</Paragraphs>
  <Slides>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11" baseType="lpstr">
      <vt:lpstr>黑体</vt:lpstr>
      <vt:lpstr>宋体</vt:lpstr>
      <vt:lpstr>微软雅黑</vt:lpstr>
      <vt:lpstr>Arial</vt:lpstr>
      <vt:lpstr>Arial Black</vt:lpstr>
      <vt:lpstr>Calibri</vt:lpstr>
      <vt:lpstr>Times New Roman</vt:lpstr>
      <vt:lpstr>Wingdings</vt:lpstr>
      <vt:lpstr>3gpp</vt:lpstr>
      <vt:lpstr>RAN4#103-e Main session GTW schedule </vt:lpstr>
      <vt:lpstr>Email discussion procedures/timelines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RAN4#94 E-meeting Arrangements and Guidelines</dc:title>
  <dc:creator>Administrator</dc:creator>
  <cp:keywords>CTPClassification=CTP_NT</cp:keywords>
  <cp:lastModifiedBy>Huawei</cp:lastModifiedBy>
  <cp:revision>1060</cp:revision>
  <cp:lastPrinted>2016-09-15T08:31:35Z</cp:lastPrinted>
  <dcterms:created xsi:type="dcterms:W3CDTF">2009-11-27T05:15:11Z</dcterms:created>
  <dcterms:modified xsi:type="dcterms:W3CDTF">2022-05-05T05:52:02Z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SCPROP">
    <vt:lpwstr>NSCCustomProperty</vt:lpwstr>
  </property>
  <property fmtid="{D5CDD505-2E9C-101B-9397-08002B2CF9AE}" pid="3" name="_readonly">
    <vt:lpwstr/>
  </property>
  <property fmtid="{D5CDD505-2E9C-101B-9397-08002B2CF9AE}" pid="4" name="_change">
    <vt:lpwstr/>
  </property>
  <property fmtid="{D5CDD505-2E9C-101B-9397-08002B2CF9AE}" pid="5" name="_full-control">
    <vt:lpwstr/>
  </property>
  <property fmtid="{D5CDD505-2E9C-101B-9397-08002B2CF9AE}" pid="6" name="sflag">
    <vt:lpwstr>1552620126</vt:lpwstr>
  </property>
  <property fmtid="{D5CDD505-2E9C-101B-9397-08002B2CF9AE}" pid="7" name="TitusGUID">
    <vt:lpwstr>6f9c0495-a83c-462b-8664-67016d5bf2d5</vt:lpwstr>
  </property>
  <property fmtid="{D5CDD505-2E9C-101B-9397-08002B2CF9AE}" pid="8" name="CTP_TimeStamp">
    <vt:lpwstr>2020-06-04 10:01:06Z</vt:lpwstr>
  </property>
  <property fmtid="{D5CDD505-2E9C-101B-9397-08002B2CF9AE}" pid="9" name="CTP_BU">
    <vt:lpwstr>NA</vt:lpwstr>
  </property>
  <property fmtid="{D5CDD505-2E9C-101B-9397-08002B2CF9AE}" pid="10" name="CTP_IDSID">
    <vt:lpwstr>NA</vt:lpwstr>
  </property>
  <property fmtid="{D5CDD505-2E9C-101B-9397-08002B2CF9AE}" pid="11" name="CTP_WWID">
    <vt:lpwstr>NA</vt:lpwstr>
  </property>
  <property fmtid="{D5CDD505-2E9C-101B-9397-08002B2CF9AE}" pid="12" name="CTPClassification">
    <vt:lpwstr>CTP_NT</vt:lpwstr>
  </property>
  <property fmtid="{D5CDD505-2E9C-101B-9397-08002B2CF9AE}" pid="13" name="ContentTypeId">
    <vt:lpwstr>0x010100F2552158F8185D44A8848B98AEA319AF</vt:lpwstr>
  </property>
  <property fmtid="{D5CDD505-2E9C-101B-9397-08002B2CF9AE}" pid="14" name="_2015_ms_pID_725343">
    <vt:lpwstr>(3)4B5ER54gOQVT+FtoMWxQgmDrUkwGXsgJrAnFeI0f4WuRDVzeenGW7h3FaHkrBYLNKhCQ4VxP
mNg6jKQjt12GRXROXRWfzo5YJ+0j7ZKHgPwnkiNRzka9QM3nrFIBB2Ao6aLMoUrWz2EPhmbg
OPqwWLbVRtYRo1+y0Zc01dRADdYT6VMEZryTG5egToLZ6k47yZxYAs7ITomRGUBWBPTBlzlX
sjjSjVQLIdvJWu6NQn</vt:lpwstr>
  </property>
  <property fmtid="{D5CDD505-2E9C-101B-9397-08002B2CF9AE}" pid="15" name="_2015_ms_pID_7253431">
    <vt:lpwstr>NOkKWTGKAnfKMTzD7Ex6SsrLBbeQc1G7uqCgkZHRfRr7gQbh3usmpU
TyMICs5rHY5mSDhtUkRPd2KahWX0BmU/xTsoHn38MTaZQauBgE5ZJhj/BwN1j1AEFKZaDxmi
LiB44IWAyWX3Q8z7J7jKfvXv5ISs7Qb4z843J4euWqf2LjmNl/sgVkc7BO4kwIXSKB7vFsgO
f3J/40IMuXhUMVV8EjJQBiQqEm/SnnAXHSpJ</vt:lpwstr>
  </property>
  <property fmtid="{D5CDD505-2E9C-101B-9397-08002B2CF9AE}" pid="16" name="_2015_ms_pID_7253432">
    <vt:lpwstr>gQ==</vt:lpwstr>
  </property>
</Properties>
</file>