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9" r:id="rId5"/>
    <p:sldId id="987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00CC"/>
    <a:srgbClr val="0000FF"/>
    <a:srgbClr val="FFCC00"/>
    <a:srgbClr val="FF3300"/>
    <a:srgbClr val="72AF2F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B5B25-7261-4633-8F94-93A6D6B24A20}" v="57" dt="2021-05-16T17:37:46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73" autoAdjust="0"/>
    <p:restoredTop sz="95801" autoAdjust="0"/>
  </p:normalViewPr>
  <p:slideViewPr>
    <p:cSldViewPr snapToGrid="0">
      <p:cViewPr varScale="1">
        <p:scale>
          <a:sx n="114" d="100"/>
          <a:sy n="114" d="100"/>
        </p:scale>
        <p:origin x="22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D80B5B25-7261-4633-8F94-93A6D6B24A20}"/>
    <pc:docChg chg="undo custSel addSld delSld modSld">
      <pc:chgData name="Chervyakov, Andrey" userId="dbdfc4e7-c505-4785-a117-c03dfe609c52" providerId="ADAL" clId="{D80B5B25-7261-4633-8F94-93A6D6B24A20}" dt="2021-05-16T17:38:21.816" v="734" actId="6549"/>
      <pc:docMkLst>
        <pc:docMk/>
      </pc:docMkLst>
      <pc:sldChg chg="addSp modSp mod">
        <pc:chgData name="Chervyakov, Andrey" userId="dbdfc4e7-c505-4785-a117-c03dfe609c52" providerId="ADAL" clId="{D80B5B25-7261-4633-8F94-93A6D6B24A20}" dt="2021-05-16T17:38:21.816" v="734" actId="6549"/>
        <pc:sldMkLst>
          <pc:docMk/>
          <pc:sldMk cId="2261567071" sldId="928"/>
        </pc:sldMkLst>
        <pc:spChg chg="mod">
          <ac:chgData name="Chervyakov, Andrey" userId="dbdfc4e7-c505-4785-a117-c03dfe609c52" providerId="ADAL" clId="{D80B5B25-7261-4633-8F94-93A6D6B24A20}" dt="2021-05-16T16:57:11.626" v="3" actId="20577"/>
          <ac:spMkLst>
            <pc:docMk/>
            <pc:sldMk cId="2261567071" sldId="928"/>
            <ac:spMk id="2" creationId="{4653FC17-6DDA-4C90-8331-B521BC2ADE4B}"/>
          </ac:spMkLst>
        </pc:spChg>
        <pc:spChg chg="add mod">
          <ac:chgData name="Chervyakov, Andrey" userId="dbdfc4e7-c505-4785-a117-c03dfe609c52" providerId="ADAL" clId="{D80B5B25-7261-4633-8F94-93A6D6B24A20}" dt="2021-05-16T17:10:47.608" v="716" actId="14100"/>
          <ac:spMkLst>
            <pc:docMk/>
            <pc:sldMk cId="2261567071" sldId="928"/>
            <ac:spMk id="3" creationId="{ECAC3BFE-4AFD-4151-BF68-35BBD0CB160E}"/>
          </ac:spMkLst>
        </pc:spChg>
        <pc:graphicFrameChg chg="mod modGraphic">
          <ac:chgData name="Chervyakov, Andrey" userId="dbdfc4e7-c505-4785-a117-c03dfe609c52" providerId="ADAL" clId="{D80B5B25-7261-4633-8F94-93A6D6B24A20}" dt="2021-05-16T17:38:21.816" v="734" actId="6549"/>
          <ac:graphicFrameMkLst>
            <pc:docMk/>
            <pc:sldMk cId="2261567071" sldId="928"/>
            <ac:graphicFrameMk id="6" creationId="{00000000-0000-0000-0000-000000000000}"/>
          </ac:graphicFrameMkLst>
        </pc:graphicFrameChg>
      </pc:sldChg>
      <pc:sldChg chg="add del">
        <pc:chgData name="Chervyakov, Andrey" userId="dbdfc4e7-c505-4785-a117-c03dfe609c52" providerId="ADAL" clId="{D80B5B25-7261-4633-8F94-93A6D6B24A20}" dt="2021-05-16T16:57:12.953" v="4" actId="47"/>
        <pc:sldMkLst>
          <pc:docMk/>
          <pc:sldMk cId="3330275766" sldId="9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17" y="349135"/>
            <a:ext cx="9263641" cy="856211"/>
          </a:xfrm>
        </p:spPr>
        <p:txBody>
          <a:bodyPr/>
          <a:lstStyle/>
          <a:p>
            <a:r>
              <a:rPr lang="en-US" sz="2000" b="1" dirty="0"/>
              <a:t>RAN4#103-e </a:t>
            </a:r>
            <a:r>
              <a:rPr lang="en-US" altLang="zh-CN" sz="2000" b="1" dirty="0" err="1"/>
              <a:t>BSRF_Demod_Test</a:t>
            </a:r>
            <a:r>
              <a:rPr lang="en-US" sz="2000" b="1" dirty="0"/>
              <a:t> session GTW schedule</a:t>
            </a:r>
            <a:r>
              <a:rPr lang="en-US" sz="2000" dirty="0"/>
              <a:t> </a:t>
            </a:r>
            <a:endParaRPr lang="ru-RU" sz="2000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686083"/>
              </p:ext>
            </p:extLst>
          </p:nvPr>
        </p:nvGraphicFramePr>
        <p:xfrm>
          <a:off x="505423" y="1035303"/>
          <a:ext cx="9471809" cy="2400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6982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7274956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919871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190546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</a:rPr>
                        <a:t>Week 1</a:t>
                      </a:r>
                      <a:endParaRPr lang="zh-CN" sz="8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130358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effectLst/>
                        </a:rPr>
                        <a:t>Tue May 10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baseline="0" dirty="0">
                          <a:effectLst/>
                        </a:rPr>
                        <a:t>3:00</a:t>
                      </a:r>
                      <a:r>
                        <a:rPr lang="zh-CN" altLang="en-US" sz="800" kern="1200" baseline="0" dirty="0"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effectLst/>
                        </a:rPr>
                        <a:t>– 6:00</a:t>
                      </a:r>
                      <a:r>
                        <a:rPr lang="zh-CN" altLang="en-US" sz="800" kern="1200" baseline="0" dirty="0"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effectLst/>
                        </a:rPr>
                        <a:t>UTC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baseline="0" dirty="0">
                          <a:effectLst/>
                        </a:rPr>
                        <a:t>(</a:t>
                      </a:r>
                      <a:r>
                        <a:rPr lang="en-US" altLang="zh-CN" sz="800" kern="1200" baseline="0" dirty="0" err="1"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effectLst/>
                        </a:rPr>
                        <a:t>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[329] </a:t>
                      </a:r>
                      <a:r>
                        <a:rPr lang="en-US" altLang="zh-CN" sz="800" kern="1200" baseline="0" dirty="0" err="1">
                          <a:solidFill>
                            <a:srgbClr val="FF0000"/>
                          </a:solidFill>
                          <a:effectLst/>
                        </a:rPr>
                        <a:t>NR_RedCap_Demod:Issue</a:t>
                      </a: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 1-1-1, issue 1-2-1, issue 2-1-1, issue 2-1-3, issue 3-4-1 </a:t>
                      </a:r>
                      <a:endParaRPr lang="en-US" altLang="zh-CN" sz="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dirty="0">
                          <a:solidFill>
                            <a:srgbClr val="FF0000"/>
                          </a:solidFill>
                        </a:rPr>
                        <a:t>60 minutes</a:t>
                      </a:r>
                      <a:endParaRPr lang="zh-CN" altLang="en-US" sz="800" dirty="0">
                        <a:solidFill>
                          <a:srgbClr val="FF00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13376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[328] </a:t>
                      </a:r>
                      <a:r>
                        <a:rPr lang="en-US" altLang="zh-CN" sz="800" kern="1200" baseline="0" dirty="0" err="1">
                          <a:solidFill>
                            <a:srgbClr val="FF0000"/>
                          </a:solidFill>
                          <a:effectLst/>
                        </a:rPr>
                        <a:t>FeMIMO</a:t>
                      </a: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 err="1">
                          <a:solidFill>
                            <a:srgbClr val="FF0000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: Issue 1-1-1/-2,</a:t>
                      </a:r>
                      <a:r>
                        <a:rPr lang="zh-CN" altLang="en-US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issue</a:t>
                      </a:r>
                      <a:r>
                        <a:rPr lang="zh-CN" altLang="en-US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2-1-1,</a:t>
                      </a:r>
                      <a:r>
                        <a:rPr lang="zh-CN" altLang="en-US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issue</a:t>
                      </a:r>
                      <a:r>
                        <a:rPr lang="zh-CN" altLang="en-US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3-1-1.</a:t>
                      </a:r>
                      <a:r>
                        <a:rPr lang="zh-CN" altLang="en-US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issue</a:t>
                      </a:r>
                      <a:r>
                        <a:rPr lang="zh-CN" altLang="en-US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4-1-1</a:t>
                      </a:r>
                      <a:endParaRPr lang="en-US" altLang="zh-CN" sz="800" kern="1200" dirty="0">
                        <a:solidFill>
                          <a:srgbClr val="FF0000"/>
                        </a:solidFill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rgbClr val="FF0000"/>
                          </a:solidFill>
                        </a:rPr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7868544"/>
                  </a:ext>
                </a:extLst>
              </a:tr>
              <a:tr h="173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[</a:t>
                      </a: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327] </a:t>
                      </a:r>
                      <a:r>
                        <a:rPr lang="en-US" altLang="zh-CN" sz="800" kern="1200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NR_cov_enh_Demod</a:t>
                      </a: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1-3-1/-2/-3/-9/-5, issue 1-2-1/-3/-8, issue 2-1-1/-2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rgbClr val="FF0000"/>
                          </a:solidFill>
                        </a:rPr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262357031"/>
                  </a:ext>
                </a:extLst>
              </a:tr>
              <a:tr h="120632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Wed May 11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3:00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– 6:00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(RF)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[308] NTN SAN RF: Topic#1 Emission requirements</a:t>
                      </a:r>
                      <a:endParaRPr lang="zh-CN" altLang="en-US" sz="800" kern="1200" baseline="0" dirty="0">
                        <a:solidFill>
                          <a:schemeClr val="dk1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</a:rPr>
                        <a:t>90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15915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[319] NTN UE RF: Topic #1 Band co-existence requirements, Topic #2 Band n256 Receiver requirements</a:t>
                      </a:r>
                      <a:endParaRPr lang="en-US" altLang="zh-CN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</a:rPr>
                        <a:t>90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354215242"/>
                  </a:ext>
                </a:extLst>
              </a:tr>
              <a:tr h="232522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Thu May 12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3:00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– 6:00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</a:t>
                      </a:r>
                      <a:r>
                        <a:rPr kumimoji="0" lang="en-US" altLang="zh-CN" sz="8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Demod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FF0000"/>
                          </a:solidFill>
                        </a:rPr>
                        <a:t>[321] CRS-IM: Topic #3</a:t>
                      </a:r>
                      <a:r>
                        <a:rPr lang="zh-CN" altLang="en-US" sz="800" kern="1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800" kern="1200" dirty="0">
                          <a:solidFill>
                            <a:srgbClr val="FF0000"/>
                          </a:solidFill>
                        </a:rPr>
                        <a:t>30kHz feasibility, Topic #2 Remaining issues on 15kHz</a:t>
                      </a:r>
                      <a:endParaRPr lang="en-US" altLang="zh-CN" sz="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90 minutes</a:t>
                      </a:r>
                      <a:endParaRPr lang="zh-CN" altLang="en-US" sz="800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232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FF0000"/>
                          </a:solidFill>
                        </a:rPr>
                        <a:t>[336] MMSE-IRC: Remaining open issues Topic #1, Topic #2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45 minutes</a:t>
                      </a:r>
                      <a:endParaRPr lang="zh-CN" altLang="en-US" sz="800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788769526"/>
                  </a:ext>
                </a:extLst>
              </a:tr>
              <a:tr h="232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[316] UE </a:t>
                      </a:r>
                      <a:r>
                        <a:rPr lang="en-US" altLang="zh-CN" sz="800" kern="1200" baseline="0" dirty="0" err="1">
                          <a:solidFill>
                            <a:srgbClr val="FF0000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 maintenance: Topic #2 Incorrect PMI reporting</a:t>
                      </a:r>
                      <a:endParaRPr lang="zh-CN" altLang="zh-CN" sz="800" kern="1200" baseline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45 minutes</a:t>
                      </a:r>
                      <a:endParaRPr lang="zh-CN" altLang="en-US" sz="800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248017136"/>
                  </a:ext>
                </a:extLst>
              </a:tr>
              <a:tr h="143163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Fri May 13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3:00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– 6:00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(RF)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[312]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NR_eIAB_RF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: TBA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90 minutes</a:t>
                      </a:r>
                      <a:endParaRPr lang="zh-CN" altLang="en-US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  <a:tr h="369668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[311] NR_exto71GHz_BSRF: TBA</a:t>
                      </a:r>
                      <a:endParaRPr lang="zh-CN" altLang="en-US" sz="800" kern="120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90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81922502"/>
                  </a:ext>
                </a:extLst>
              </a:tr>
            </a:tbl>
          </a:graphicData>
        </a:graphic>
      </p:graphicFrame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2BEBA313-C13C-4B68-BE97-33FB808F21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440285"/>
              </p:ext>
            </p:extLst>
          </p:nvPr>
        </p:nvGraphicFramePr>
        <p:xfrm>
          <a:off x="505424" y="3609452"/>
          <a:ext cx="9471808" cy="2675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4347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7307108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910353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209285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</a:rPr>
                        <a:t>Week 2</a:t>
                      </a:r>
                      <a:endParaRPr lang="zh-CN" sz="8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182812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effectLst/>
                        </a:rPr>
                        <a:t>Mon May 16</a:t>
                      </a:r>
                      <a:endParaRPr lang="en-US" altLang="zh-CN" sz="800" kern="1200" baseline="0" dirty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baseline="0" dirty="0">
                          <a:effectLst/>
                        </a:rPr>
                        <a:t>13:00 -16:00 </a:t>
                      </a:r>
                      <a:r>
                        <a:rPr lang="en-US" altLang="zh-CN" sz="800" kern="1200" baseline="0" dirty="0" err="1">
                          <a:effectLst/>
                        </a:rPr>
                        <a:t>UTC</a:t>
                      </a:r>
                      <a:endParaRPr lang="en-US" altLang="zh-CN" sz="800" kern="1200" baseline="0" dirty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baseline="0" dirty="0">
                          <a:effectLst/>
                        </a:rPr>
                        <a:t>(OTA)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[304] Repeater RF maintenance: TBA</a:t>
                      </a:r>
                      <a:endParaRPr lang="zh-CN" altLang="zh-CN" sz="800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dirty="0">
                          <a:solidFill>
                            <a:srgbClr val="FF0000"/>
                          </a:solidFill>
                        </a:rPr>
                        <a:t>90 minutes</a:t>
                      </a:r>
                      <a:endParaRPr lang="zh-CN" altLang="en-US" sz="800" dirty="0">
                        <a:solidFill>
                          <a:srgbClr val="FF00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19868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[305] Repeater RF conformance: TBA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rgbClr val="FF0000"/>
                          </a:solidFill>
                        </a:rPr>
                        <a:t>90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7868544"/>
                  </a:ext>
                </a:extLst>
              </a:tr>
              <a:tr h="135940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Tue May 17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(RF)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[332] MIMO OTA: TBA</a:t>
                      </a:r>
                      <a:endParaRPr lang="zh-CN" altLang="zh-CN" sz="800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solidFill>
                            <a:srgbClr val="FF0000"/>
                          </a:solidFill>
                          <a:effectLst/>
                        </a:rPr>
                        <a:t>60 minutes</a:t>
                      </a:r>
                      <a:endParaRPr lang="zh-CN" sz="800" kern="1200" dirty="0">
                        <a:solidFill>
                          <a:srgbClr val="FF0000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17047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[333/334] TRP TRS: TBA</a:t>
                      </a:r>
                      <a:endParaRPr lang="en-US" altLang="zh-CN" sz="800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solidFill>
                            <a:srgbClr val="FF0000"/>
                          </a:solidFill>
                          <a:effectLst/>
                        </a:rPr>
                        <a:t>60 minutes</a:t>
                      </a:r>
                      <a:endParaRPr lang="zh-CN" sz="8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51426408"/>
                  </a:ext>
                </a:extLst>
              </a:tr>
              <a:tr h="1704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[335] FR2 Test enhancement: TBA</a:t>
                      </a:r>
                      <a:endParaRPr lang="en-US" altLang="zh-CN" sz="800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rgbClr val="FF0000"/>
                          </a:solidFill>
                        </a:rPr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069657593"/>
                  </a:ext>
                </a:extLst>
              </a:tr>
              <a:tr h="183032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Wed May 18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(RF +</a:t>
                      </a:r>
                      <a:r>
                        <a:rPr kumimoji="0" lang="en-US" altLang="zh-CN" sz="8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Demod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Return to NTN RF, Above 52.6 GHz RF</a:t>
                      </a:r>
                      <a:endParaRPr lang="zh-CN" altLang="en-US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90 minutes</a:t>
                      </a:r>
                      <a:endParaRPr lang="zh-CN" sz="8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25129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[322/323] NTN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: TBA</a:t>
                      </a:r>
                      <a:endParaRPr lang="zh-CN" altLang="en-US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90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788769526"/>
                  </a:ext>
                </a:extLst>
              </a:tr>
              <a:tr h="157242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Thu May 19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</a:t>
                      </a:r>
                      <a:r>
                        <a:rPr kumimoji="0" lang="en-US" altLang="zh-CN" sz="8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Demod)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[325]/[326] Above 52.6 GHz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: TBA</a:t>
                      </a:r>
                      <a:endParaRPr lang="zh-CN" altLang="zh-CN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baseline="0" dirty="0">
                          <a:effectLst/>
                        </a:rPr>
                        <a:t>90 </a:t>
                      </a:r>
                      <a:r>
                        <a:rPr lang="en-US" altLang="zh-CN" sz="800" kern="1200" dirty="0">
                          <a:effectLst/>
                        </a:rPr>
                        <a:t>minutes</a:t>
                      </a:r>
                      <a:endParaRPr lang="zh-CN" sz="8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  <a:tr h="351691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Remaining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 topics:[330]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NR_IIOT_URLLC_enh_Demod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, [331] NB-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IOT_MTC_Demod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[324] </a:t>
                      </a:r>
                      <a:r>
                        <a:rPr lang="en-US" altLang="zh-CN" sz="800" kern="1200" baseline="0" dirty="0" err="1">
                          <a:solidFill>
                            <a:schemeClr val="dk1"/>
                          </a:solidFill>
                          <a:effectLst/>
                        </a:rPr>
                        <a:t>NR_SL_enh_Demod</a:t>
                      </a: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, [319/320] FR2 HST </a:t>
                      </a:r>
                      <a:r>
                        <a:rPr lang="en-US" altLang="zh-CN" sz="800" kern="1200" baseline="0" dirty="0" err="1">
                          <a:solidFill>
                            <a:schemeClr val="dk1"/>
                          </a:solidFill>
                          <a:effectLst/>
                        </a:rPr>
                        <a:t>Demod</a:t>
                      </a:r>
                      <a:endParaRPr lang="zh-CN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90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81922502"/>
                  </a:ext>
                </a:extLst>
              </a:tr>
              <a:tr h="434328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Fri May 20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(Final Round)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TBA</a:t>
                      </a:r>
                      <a:endParaRPr lang="zh-CN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180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47026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74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(Apr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698258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14822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(Main,</a:t>
            </a:r>
            <a:r>
              <a:rPr kumimoji="0" lang="en-US" sz="9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sz="900" b="1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BS_demod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(Apr 29)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Apr 30 – May 8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(May 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12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(May 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(May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(May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(May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18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(May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(May 09~13)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16 ~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20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2314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9652" y="3324599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9213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1078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77481"/>
            <a:ext cx="786133" cy="57233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3: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(May 20)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4402" y="4809060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30205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888765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4667" y="4494356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7624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10738" y="1875694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(May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69863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7089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38106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3: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97541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</p:txBody>
      </p:sp>
      <p:sp>
        <p:nvSpPr>
          <p:cNvPr id="10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3218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(Xizeng, Haijie)</a:t>
            </a: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059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497921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0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0426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</a:p>
        </p:txBody>
      </p:sp>
      <p:sp>
        <p:nvSpPr>
          <p:cNvPr id="11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50374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31386" y="6182656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(RRM)</a:t>
            </a:r>
          </a:p>
        </p:txBody>
      </p:sp>
    </p:spTree>
    <p:extLst>
      <p:ext uri="{BB962C8B-B14F-4D97-AF65-F5344CB8AC3E}">
        <p14:creationId xmlns:p14="http://schemas.microsoft.com/office/powerpoint/2010/main" val="3358798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23d77754-4ccc-4c57-9291-cab09e81894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354558</TotalTime>
  <Words>870</Words>
  <Application>Microsoft Office PowerPoint</Application>
  <PresentationFormat>Widescreen</PresentationFormat>
  <Paragraphs>170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微软雅黑</vt:lpstr>
      <vt:lpstr>Arial</vt:lpstr>
      <vt:lpstr>Arial Black</vt:lpstr>
      <vt:lpstr>Calibri</vt:lpstr>
      <vt:lpstr>Calibri Light</vt:lpstr>
      <vt:lpstr>Times New Roman</vt:lpstr>
      <vt:lpstr>Wingdings</vt:lpstr>
      <vt:lpstr>3gpp</vt:lpstr>
      <vt:lpstr>RAN4#103-e BSRF_Demod_Test session GTW schedule </vt:lpstr>
      <vt:lpstr>Email discussion procedures/timelines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Haijie Qiu</cp:lastModifiedBy>
  <cp:revision>705</cp:revision>
  <cp:lastPrinted>2016-09-15T08:31:35Z</cp:lastPrinted>
  <dcterms:created xsi:type="dcterms:W3CDTF">2009-11-27T05:15:11Z</dcterms:created>
  <dcterms:modified xsi:type="dcterms:W3CDTF">2022-05-09T12:03:46Z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5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6" name="_2015_ms_pID_7253432">
    <vt:lpwstr>NA==</vt:lpwstr>
  </property>
</Properties>
</file>