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30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/>
              <a:t>RAN4#103-e </a:t>
            </a:r>
            <a:r>
              <a:rPr lang="en-US" altLang="zh-CN" sz="2000" b="1" dirty="0" err="1"/>
              <a:t>BSRF_Demod_Test</a:t>
            </a:r>
            <a:r>
              <a:rPr lang="en-US" sz="2000" b="1" dirty="0"/>
              <a:t> 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946168"/>
              </p:ext>
            </p:extLst>
          </p:nvPr>
        </p:nvGraphicFramePr>
        <p:xfrm>
          <a:off x="509717" y="1152749"/>
          <a:ext cx="9471809" cy="2384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982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274956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9871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42026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1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65259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Tue May 10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3:00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– 6:00</a:t>
                      </a:r>
                      <a:r>
                        <a:rPr lang="zh-CN" altLang="en-US" sz="800" kern="1200" baseline="0" dirty="0">
                          <a:effectLst/>
                        </a:rPr>
                        <a:t> </a:t>
                      </a:r>
                      <a:r>
                        <a:rPr lang="en-US" altLang="zh-CN" sz="800" kern="1200" baseline="0" dirty="0">
                          <a:effectLst/>
                        </a:rPr>
                        <a:t>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[321] CRS-IM: Topic #3</a:t>
                      </a:r>
                      <a:r>
                        <a:rPr lang="zh-CN" altLang="en-US" sz="8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30kHz feasibility, Topic #2 Remaining issues on 15kHz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90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6989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336] MMSE-IRC: Remaining open issues Topic #1, Topic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6989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[316] UE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 maintenance: Topic #2 Incorrect PMI reporting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45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62357031"/>
                  </a:ext>
                </a:extLst>
              </a:tr>
              <a:tr h="11799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[308] NTN SAN RF: Topic#1 Emission requirements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1008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[319] NTN UE RF: Topic #1 Band co-existence requirements, Topic #2 Band n256 Receiver requirements</a:t>
                      </a:r>
                      <a:endParaRPr lang="en-US" altLang="zh-CN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800" kern="1200" dirty="0">
                          <a:solidFill>
                            <a:schemeClr val="dk1"/>
                          </a:solidFill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54215242"/>
                  </a:ext>
                </a:extLst>
              </a:tr>
              <a:tr h="211665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12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[329]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NR_RedCap_Demod:TBA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3661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[328]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FeMIMO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: Test scope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2274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[327]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NR_cov_enh_Demod:TBA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60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48017136"/>
                  </a:ext>
                </a:extLst>
              </a:tr>
              <a:tr h="181841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13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3:00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– 6:00</a:t>
                      </a:r>
                      <a:r>
                        <a:rPr kumimoji="0" lang="zh-CN" altLang="en-US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[312]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NR_eIAB_RF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  <a:endParaRPr lang="zh-CN" altLang="en-US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4354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[311] NR_exto71GHz_BSRF: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</a:tbl>
          </a:graphicData>
        </a:graphic>
      </p:graphicFrame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2BEBA313-C13C-4B68-BE97-33FB808F21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487234"/>
              </p:ext>
            </p:extLst>
          </p:nvPr>
        </p:nvGraphicFramePr>
        <p:xfrm>
          <a:off x="505424" y="3609452"/>
          <a:ext cx="9471808" cy="2675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34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7307108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910353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209285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dirty="0">
                          <a:effectLst/>
                        </a:rPr>
                        <a:t>Week 2</a:t>
                      </a:r>
                      <a:endParaRPr lang="zh-CN" sz="8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142904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effectLst/>
                        </a:rPr>
                        <a:t>Mon May 16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13:00 -16:00 </a:t>
                      </a:r>
                      <a:r>
                        <a:rPr lang="en-US" altLang="zh-CN" sz="800" kern="1200" baseline="0" dirty="0" err="1">
                          <a:effectLst/>
                        </a:rPr>
                        <a:t>UTC</a:t>
                      </a:r>
                      <a:endParaRPr lang="en-US" altLang="zh-CN" sz="800" kern="1200" baseline="0" dirty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baseline="0" dirty="0">
                          <a:effectLst/>
                        </a:rPr>
                        <a:t>(OTA)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[332] MIMO OTA: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/>
                        <a:t>60 minutes</a:t>
                      </a:r>
                      <a:endParaRPr lang="zh-CN" altLang="en-US" sz="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1197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[333/334] TRP TRS: TBA</a:t>
                      </a:r>
                      <a:endParaRPr lang="en-US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7170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[335] FR2 Test enhancement: TBA</a:t>
                      </a:r>
                      <a:endParaRPr lang="en-US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862419480"/>
                  </a:ext>
                </a:extLst>
              </a:tr>
              <a:tr h="135940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Tue May 17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[304] Repeater RF maintenance: 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983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[305] Repeater RF conformance: TBA</a:t>
                      </a:r>
                      <a:endParaRPr lang="en-US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1426408"/>
                  </a:ext>
                </a:extLst>
              </a:tr>
              <a:tr h="18303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Wed May 18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(RF +</a:t>
                      </a:r>
                      <a:r>
                        <a:rPr kumimoji="0" lang="en-US" altLang="zh-CN" sz="8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</a:t>
                      </a: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Return to NTN RF, Above 52.6 GHz RF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2512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[322/323] NTN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en-US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  <a:endParaRPr lang="zh-CN" alt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24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Thu May 19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US" altLang="zh-CN" sz="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Demod)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[325]/[326] 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Above 52.6 GHz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: TBA</a:t>
                      </a:r>
                      <a:endParaRPr lang="zh-CN" altLang="zh-CN" sz="8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baseline="0" dirty="0">
                          <a:effectLst/>
                        </a:rPr>
                        <a:t>90 </a:t>
                      </a:r>
                      <a:r>
                        <a:rPr lang="en-US" altLang="zh-CN" sz="800" kern="1200" dirty="0">
                          <a:effectLst/>
                        </a:rPr>
                        <a:t>minutes</a:t>
                      </a:r>
                      <a:endParaRPr lang="zh-CN" sz="8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35169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Remaining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 topics:[330] 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NR_IIOT_URLLC_enh_Demod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[331] NB-</a:t>
                      </a:r>
                      <a:r>
                        <a:rPr lang="en-US" altLang="zh-CN" sz="800" kern="1200" baseline="0" dirty="0" err="1">
                          <a:solidFill>
                            <a:schemeClr val="tx1"/>
                          </a:solidFill>
                          <a:effectLst/>
                        </a:rPr>
                        <a:t>IOT_MTC_Demod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[324]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NR_SL_enh_Demod</a:t>
                      </a:r>
                      <a:r>
                        <a:rPr lang="en-US" altLang="zh-CN" sz="800" kern="1200" baseline="0" dirty="0">
                          <a:solidFill>
                            <a:schemeClr val="dk1"/>
                          </a:solidFill>
                          <a:effectLst/>
                        </a:rPr>
                        <a:t>, [319/320] FR2 HST </a:t>
                      </a:r>
                      <a:r>
                        <a:rPr lang="en-US" altLang="zh-CN" sz="800" kern="1200" baseline="0" dirty="0" err="1">
                          <a:solidFill>
                            <a:schemeClr val="dk1"/>
                          </a:solidFill>
                          <a:effectLst/>
                        </a:rPr>
                        <a:t>Demod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434328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Fri May 20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13:00 -16:00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(Final Round)</a:t>
                      </a:r>
                      <a:endParaRPr kumimoji="0" lang="en-US" altLang="zh-CN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 panose="020B0604020202020204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baseline="0" dirty="0">
                          <a:effectLst/>
                        </a:rPr>
                        <a:t>TBA</a:t>
                      </a:r>
                      <a:endParaRPr lang="zh-CN" altLang="zh-CN" sz="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kern="1200" dirty="0">
                          <a:effectLst/>
                        </a:rPr>
                        <a:t>180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3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3: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3:00-6:00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354272</TotalTime>
  <Words>825</Words>
  <Application>Microsoft Office PowerPoint</Application>
  <PresentationFormat>宽屏</PresentationFormat>
  <Paragraphs>170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RAN4#103-e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</cp:lastModifiedBy>
  <cp:revision>695</cp:revision>
  <cp:lastPrinted>2016-09-15T08:31:35Z</cp:lastPrinted>
  <dcterms:created xsi:type="dcterms:W3CDTF">2009-11-27T05:15:11Z</dcterms:created>
  <dcterms:modified xsi:type="dcterms:W3CDTF">2022-05-06T03:52:30Z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