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4"/>
  </p:notesMasterIdLst>
  <p:handoutMasterIdLst>
    <p:handoutMasterId r:id="rId25"/>
  </p:handoutMasterIdLst>
  <p:sldIdLst>
    <p:sldId id="934" r:id="rId5"/>
    <p:sldId id="928" r:id="rId6"/>
    <p:sldId id="970" r:id="rId7"/>
    <p:sldId id="979" r:id="rId8"/>
    <p:sldId id="987" r:id="rId9"/>
    <p:sldId id="973" r:id="rId10"/>
    <p:sldId id="988" r:id="rId11"/>
    <p:sldId id="991" r:id="rId12"/>
    <p:sldId id="986" r:id="rId13"/>
    <p:sldId id="984" r:id="rId14"/>
    <p:sldId id="990" r:id="rId15"/>
    <p:sldId id="993" r:id="rId16"/>
    <p:sldId id="985" r:id="rId17"/>
    <p:sldId id="981" r:id="rId18"/>
    <p:sldId id="992" r:id="rId19"/>
    <p:sldId id="974" r:id="rId20"/>
    <p:sldId id="975" r:id="rId21"/>
    <p:sldId id="976" r:id="rId22"/>
    <p:sldId id="977" r:id="rId23"/>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CC00CC"/>
    <a:srgbClr val="FFCC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01" autoAdjust="0"/>
  </p:normalViewPr>
  <p:slideViewPr>
    <p:cSldViewPr snapToGrid="0">
      <p:cViewPr varScale="1">
        <p:scale>
          <a:sx n="124" d="100"/>
          <a:sy n="124" d="100"/>
        </p:scale>
        <p:origin x="390"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ran/WG4_Radio/TSGR4_103-e/Template"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www.3gpp.org/tohru/"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p:txBody>
          <a:bodyPr/>
          <a:lstStyle/>
          <a:p>
            <a:r>
              <a:rPr lang="en-US" b="1" dirty="0">
                <a:latin typeface="微软雅黑" panose="020B0503020204020204" pitchFamily="34" charset="-122"/>
                <a:ea typeface="微软雅黑" panose="020B0503020204020204" pitchFamily="34" charset="-122"/>
              </a:rPr>
              <a:t>RAN4#103-e E-meeting Arrangements and Guidelines</a:t>
            </a: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Chairs: Haijie Qiu, Andrey Chervyakov </a:t>
            </a:r>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2" y="274551"/>
            <a:ext cx="4300976" cy="954107"/>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#103-e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Electronic Meeting, </a:t>
            </a:r>
            <a:r>
              <a:rPr lang="en-US" altLang="zh-CN" sz="1400" b="1" dirty="0">
                <a:latin typeface="微软雅黑" panose="020B0503020204020204" pitchFamily="34" charset="-122"/>
                <a:ea typeface="微软雅黑" panose="020B0503020204020204" pitchFamily="34" charset="-122"/>
              </a:rPr>
              <a:t>May</a:t>
            </a:r>
            <a:r>
              <a:rPr lang="en-US" sz="1400" b="1" dirty="0">
                <a:latin typeface="微软雅黑" panose="020B0503020204020204" pitchFamily="34" charset="-122"/>
                <a:ea typeface="微软雅黑" panose="020B0503020204020204" pitchFamily="34" charset="-122"/>
              </a:rPr>
              <a:t> 09 – May 20, 2022</a:t>
            </a:r>
          </a:p>
          <a:p>
            <a:r>
              <a:rPr lang="en-US" sz="1400" b="1" dirty="0">
                <a:latin typeface="微软雅黑" panose="020B0503020204020204" pitchFamily="34" charset="-122"/>
                <a:ea typeface="微软雅黑" panose="020B0503020204020204" pitchFamily="34" charset="-122"/>
              </a:rPr>
              <a:t>Agenda Item: 2</a:t>
            </a:r>
            <a:endParaRPr lang="en-US" sz="1400" dirty="0">
              <a:latin typeface="微软雅黑" panose="020B0503020204020204" pitchFamily="34" charset="-122"/>
              <a:ea typeface="微软雅黑" panose="020B0503020204020204" pitchFamily="34" charset="-122"/>
            </a:endParaRPr>
          </a:p>
          <a:p>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a:latin typeface="+mj-ea"/>
                <a:ea typeface="+mj-ea"/>
              </a:rPr>
              <a:t>R4-22xxxxx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4881747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For Rel-17 maintenance, companie</a:t>
            </a:r>
            <a:r>
              <a:rPr lang="en-US" altLang="zh-CN" sz="1400" dirty="0" smtClean="0">
                <a:cs typeface="+mn-cs"/>
              </a:rPr>
              <a:t>s´ CRs are allowed and follow the guidance on Slide #5 in </a:t>
            </a:r>
            <a:r>
              <a:rPr lang="en-US" altLang="zh-CN" sz="1400" dirty="0" smtClean="0"/>
              <a:t>R4-2114691, which are copied below </a:t>
            </a:r>
            <a:endParaRPr lang="en-US" altLang="zh-CN" sz="1400" dirty="0" smtClean="0">
              <a:cs typeface="+mn-cs"/>
            </a:endParaRPr>
          </a:p>
          <a:p>
            <a:pPr lvl="1">
              <a:lnSpc>
                <a:spcPct val="110000"/>
              </a:lnSpc>
              <a:spcBef>
                <a:spcPts val="0"/>
              </a:spcBef>
              <a:spcAft>
                <a:spcPts val="600"/>
              </a:spcAft>
            </a:pPr>
            <a:r>
              <a:rPr lang="en-US" altLang="zh-CN" sz="1200" i="1" dirty="0" smtClean="0"/>
              <a:t>Maximum </a:t>
            </a:r>
            <a:r>
              <a:rPr lang="en-US" altLang="zh-CN" sz="1200" i="1" dirty="0"/>
              <a:t>one discussion paper </a:t>
            </a:r>
            <a:r>
              <a:rPr lang="it-IT" altLang="zh-CN" sz="1200" i="1" dirty="0"/>
              <a:t>per AI per company/organization</a:t>
            </a:r>
          </a:p>
          <a:p>
            <a:pPr lvl="1">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decision</a:t>
            </a:r>
            <a:r>
              <a:rPr lang="en-US" altLang="zh-CN" sz="1200" dirty="0" smtClean="0"/>
              <a:t>.</a:t>
            </a:r>
            <a:endParaRPr lang="en-US" sz="1400" dirty="0">
              <a:cs typeface="+mn-cs"/>
            </a:endParaRPr>
          </a:p>
          <a:p>
            <a:pPr marL="342882" lvl="1" indent="-342882">
              <a:spcBef>
                <a:spcPts val="0"/>
              </a:spcBef>
              <a:spcAft>
                <a:spcPts val="600"/>
              </a:spcAft>
              <a:buBlip>
                <a:blip r:embed="rId2"/>
              </a:buBlip>
            </a:pPr>
            <a:r>
              <a:rPr lang="en-US" sz="1400" dirty="0" smtClean="0">
                <a:cs typeface="+mn-cs"/>
              </a:rPr>
              <a:t>For core part of extended Rel-17 WIs or performance part of all </a:t>
            </a:r>
            <a:r>
              <a:rPr lang="en-US" altLang="zh-CN" sz="1400" dirty="0"/>
              <a:t>Rel-17 on-going </a:t>
            </a:r>
            <a:r>
              <a:rPr lang="en-US" altLang="zh-CN" sz="1400" dirty="0" smtClean="0"/>
              <a:t>WIs</a:t>
            </a:r>
            <a:r>
              <a:rPr lang="en-US" sz="1400" dirty="0" smtClean="0">
                <a:cs typeface="+mn-cs"/>
              </a:rPr>
              <a:t>, the big </a:t>
            </a:r>
            <a:r>
              <a:rPr lang="en-US" sz="1400" dirty="0">
                <a:cs typeface="+mn-cs"/>
              </a:rPr>
              <a:t>CR </a:t>
            </a:r>
            <a:r>
              <a:rPr lang="en-US" sz="1400" dirty="0" smtClean="0">
                <a:cs typeface="+mn-cs"/>
              </a:rPr>
              <a:t>approach is applicable </a:t>
            </a:r>
            <a:r>
              <a:rPr lang="en-US" sz="1400" dirty="0">
                <a:cs typeface="+mn-cs"/>
              </a:rPr>
              <a:t>for all the </a:t>
            </a:r>
            <a:r>
              <a:rPr lang="en-US" sz="1400" dirty="0" err="1" smtClean="0">
                <a:cs typeface="+mn-cs"/>
              </a:rPr>
              <a:t>WIs.</a:t>
            </a:r>
            <a:r>
              <a:rPr lang="en-US" sz="1400" dirty="0" smtClean="0">
                <a:cs typeface="+mn-cs"/>
              </a:rPr>
              <a:t> </a:t>
            </a:r>
            <a:r>
              <a:rPr lang="en-US" sz="1400" dirty="0">
                <a:cs typeface="+mn-cs"/>
              </a:rPr>
              <a:t>C</a:t>
            </a:r>
            <a:r>
              <a:rPr lang="en-US" sz="1400" dirty="0" smtClean="0">
                <a:cs typeface="+mn-cs"/>
              </a:rPr>
              <a:t>ompanies </a:t>
            </a:r>
            <a:r>
              <a:rPr lang="en-US" sz="1400" dirty="0">
                <a:cs typeface="+mn-cs"/>
              </a:rPr>
              <a:t>shall follow CR work split and formal big CRs shall be submitted by sourcing companies only.</a:t>
            </a:r>
          </a:p>
          <a:p>
            <a:pPr lvl="1">
              <a:spcBef>
                <a:spcPts val="0"/>
              </a:spcBef>
              <a:spcAft>
                <a:spcPts val="600"/>
              </a:spcAft>
            </a:pPr>
            <a:r>
              <a:rPr lang="en-US" sz="1200" dirty="0"/>
              <a:t>CR handling for RF and RRM core part</a:t>
            </a:r>
          </a:p>
          <a:p>
            <a:pPr lvl="2">
              <a:spcBef>
                <a:spcPts val="0"/>
              </a:spcBef>
              <a:spcAft>
                <a:spcPts val="600"/>
              </a:spcAft>
            </a:pPr>
            <a:r>
              <a:rPr lang="en-US" altLang="zh-CN" sz="1200" dirty="0"/>
              <a:t>Formal CRs, draft CRs and draft TPs/TPs are allowed</a:t>
            </a:r>
            <a:r>
              <a:rPr lang="en-US" altLang="zh-CN" sz="1200" dirty="0" smtClean="0"/>
              <a:t>.</a:t>
            </a:r>
            <a:endParaRPr lang="en-US" altLang="zh-CN" sz="1200" strike="sngStrike" dirty="0"/>
          </a:p>
          <a:p>
            <a:pPr lvl="2">
              <a:spcBef>
                <a:spcPts val="0"/>
              </a:spcBef>
              <a:spcAft>
                <a:spcPts val="600"/>
              </a:spcAft>
            </a:pPr>
            <a:r>
              <a:rPr lang="en-US" altLang="zh-CN" sz="1200" dirty="0"/>
              <a:t>It is encouraged that companies discuss and agreed on the work </a:t>
            </a:r>
            <a:r>
              <a:rPr lang="en-US" altLang="zh-CN" sz="1200" dirty="0" smtClean="0"/>
              <a:t>splitting </a:t>
            </a:r>
            <a:r>
              <a:rPr lang="en-US" altLang="zh-CN" sz="1200" dirty="0"/>
              <a:t>if still needed.</a:t>
            </a:r>
            <a:endParaRPr lang="en-US" altLang="zh-CN" sz="1200" dirty="0">
              <a:cs typeface="+mn-cs"/>
            </a:endParaRPr>
          </a:p>
          <a:p>
            <a:pPr lvl="1">
              <a:spcBef>
                <a:spcPts val="0"/>
              </a:spcBef>
              <a:spcAft>
                <a:spcPts val="600"/>
              </a:spcAft>
            </a:pPr>
            <a:r>
              <a:rPr lang="en-US" altLang="zh-CN" sz="1200" dirty="0"/>
              <a:t>CR handling for performance part (RF conformance, RRM test and demodulation performance) for all WIs</a:t>
            </a:r>
          </a:p>
          <a:p>
            <a:pPr lvl="2">
              <a:spcBef>
                <a:spcPts val="0"/>
              </a:spcBef>
              <a:spcAft>
                <a:spcPts val="600"/>
              </a:spcAft>
            </a:pPr>
            <a:r>
              <a:rPr lang="en-US" altLang="zh-CN" sz="1200" dirty="0" smtClean="0"/>
              <a:t>Draft </a:t>
            </a:r>
            <a:r>
              <a:rPr lang="en-US" altLang="zh-CN" sz="1200" dirty="0"/>
              <a:t>CRs are allowed for all </a:t>
            </a:r>
            <a:r>
              <a:rPr lang="en-US" altLang="zh-CN" sz="1200" dirty="0" err="1"/>
              <a:t>WIs</a:t>
            </a:r>
            <a:r>
              <a:rPr lang="en-US" altLang="zh-CN" sz="1200" dirty="0" err="1" smtClean="0"/>
              <a:t>.</a:t>
            </a:r>
            <a:r>
              <a:rPr lang="en-US" altLang="zh-CN" sz="1200" strike="sngStrike" dirty="0" smtClean="0"/>
              <a:t> </a:t>
            </a:r>
            <a:endParaRPr lang="en-US" altLang="zh-CN" sz="1200" strike="sngStrike" dirty="0"/>
          </a:p>
          <a:p>
            <a:pPr lvl="2">
              <a:spcBef>
                <a:spcPts val="0"/>
              </a:spcBef>
              <a:spcAft>
                <a:spcPts val="600"/>
              </a:spcAft>
            </a:pPr>
            <a:r>
              <a:rPr lang="en-US" altLang="zh-CN" sz="1200" dirty="0"/>
              <a:t>It is encouraged that companies discuss and agreed on the work splitting first if still needed.</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SI/WI RAN4 RF/RRM/demodulation Work Plans, if needed </a:t>
            </a:r>
          </a:p>
          <a:p>
            <a:pPr lvl="1">
              <a:spcBef>
                <a:spcPts val="0"/>
              </a:spcBef>
              <a:spcAft>
                <a:spcPts val="600"/>
              </a:spcAft>
            </a:pPr>
            <a:r>
              <a:rPr lang="en-US" altLang="zh-CN" sz="1200" dirty="0"/>
              <a:t>Rapporteurs are encouraged to provide updated SI/WI RRM work plans to decide on </a:t>
            </a:r>
          </a:p>
          <a:p>
            <a:pPr lvl="2">
              <a:spcBef>
                <a:spcPts val="0"/>
              </a:spcBef>
              <a:spcAft>
                <a:spcPts val="600"/>
              </a:spcAft>
            </a:pPr>
            <a:r>
              <a:rPr lang="en-US" altLang="zh-CN" sz="1200" dirty="0"/>
              <a:t>CR/TP work split among contributing companies to avoid duplicate efforts and to encourage sharing the workload and cross-checking CRs </a:t>
            </a:r>
          </a:p>
          <a:p>
            <a:pPr lvl="3">
              <a:spcBef>
                <a:spcPts val="0"/>
              </a:spcBef>
              <a:spcAft>
                <a:spcPts val="600"/>
              </a:spcAft>
            </a:pPr>
            <a:r>
              <a:rPr lang="en-US" altLang="zh-CN" sz="1200" dirty="0"/>
              <a:t>CR work split should at least include Big CR split. It is also allowed if companies want to further split the work under each Big CR.</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Delegates are strongly encouraged to participate in review on Big CRs during post-meeting email approval procedures</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t>Rel-17 CR handling non-spectrum related WI</a:t>
            </a:r>
            <a:endParaRPr lang="ru-RU" dirty="0"/>
          </a:p>
        </p:txBody>
      </p:sp>
    </p:spTree>
    <p:extLst>
      <p:ext uri="{BB962C8B-B14F-4D97-AF65-F5344CB8AC3E}">
        <p14:creationId xmlns:p14="http://schemas.microsoft.com/office/powerpoint/2010/main" val="26240252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 is v12.2 and can be found at</a:t>
            </a:r>
          </a:p>
          <a:p>
            <a:pPr lvl="1">
              <a:spcBef>
                <a:spcPts val="0"/>
              </a:spcBef>
              <a:spcAft>
                <a:spcPts val="600"/>
              </a:spcAft>
            </a:pPr>
            <a:r>
              <a:rPr lang="en-US" sz="1200" dirty="0">
                <a:hlinkClick r:id="rId3"/>
              </a:rPr>
              <a:t>https://</a:t>
            </a:r>
            <a:r>
              <a:rPr lang="en-US" sz="1200" dirty="0" smtClean="0">
                <a:hlinkClick r:id="rId3"/>
              </a:rPr>
              <a:t>www.3gpp.org/ftp/tsg_ran/WG4_Radio/TSGR4_103-e/Template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p>
          <a:p>
            <a:pPr>
              <a:spcBef>
                <a:spcPts val="0"/>
              </a:spcBef>
              <a:spcAft>
                <a:spcPts val="600"/>
              </a:spcAft>
            </a:pPr>
            <a:endParaRPr lang="en-US" altLang="zh-CN" sz="1600" dirty="0"/>
          </a:p>
          <a:p>
            <a:pPr marL="342882" lvl="1" indent="-342882">
              <a:spcBef>
                <a:spcPts val="0"/>
              </a:spcBef>
              <a:spcAft>
                <a:spcPts val="600"/>
              </a:spcAft>
              <a:buBlip>
                <a:blip r:embed="rId2"/>
              </a:buBlip>
            </a:pPr>
            <a:r>
              <a:rPr lang="en-US" altLang="zh-CN" sz="1400" dirty="0">
                <a:cs typeface="+mn-cs"/>
              </a:rPr>
              <a:t>The WF template is provided in the </a:t>
            </a:r>
            <a:r>
              <a:rPr lang="en-US" altLang="zh-CN" sz="1400" dirty="0" smtClean="0">
                <a:cs typeface="+mn-cs"/>
              </a:rPr>
              <a:t>server</a:t>
            </a:r>
            <a:r>
              <a:rPr lang="en-US" altLang="zh-CN" sz="1400" dirty="0">
                <a:cs typeface="+mn-cs"/>
              </a:rPr>
              <a:t> </a:t>
            </a:r>
            <a:r>
              <a:rPr lang="en-US" altLang="zh-CN" sz="1400" dirty="0" smtClean="0">
                <a:cs typeface="+mn-cs"/>
              </a:rPr>
              <a:t>/inbox/</a:t>
            </a:r>
            <a:r>
              <a:rPr lang="en-US" altLang="zh-CN" sz="1400" dirty="0" err="1" smtClean="0">
                <a:cs typeface="+mn-cs"/>
              </a:rPr>
              <a:t>meeting_Arrangement</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endParaRPr lang="en-US" altLang="zh-CN" sz="1200" dirty="0">
              <a:cs typeface="+mn-cs"/>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smtClean="0"/>
              <a:t>CR template and WF template</a:t>
            </a:r>
            <a:endParaRPr lang="ru-RU" dirty="0"/>
          </a:p>
        </p:txBody>
      </p:sp>
    </p:spTree>
    <p:extLst>
      <p:ext uri="{BB962C8B-B14F-4D97-AF65-F5344CB8AC3E}">
        <p14:creationId xmlns:p14="http://schemas.microsoft.com/office/powerpoint/2010/main" val="13836125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altLang="zh-CN" sz="1400" dirty="0"/>
              <a:t>Submission and treatment of </a:t>
            </a:r>
            <a:r>
              <a:rPr lang="en-US" altLang="zh-CN" sz="1400" dirty="0" err="1"/>
              <a:t>tdocs</a:t>
            </a:r>
            <a:r>
              <a:rPr lang="en-US" altLang="zh-CN" sz="1400" dirty="0"/>
              <a:t> for the feature list</a:t>
            </a:r>
          </a:p>
          <a:p>
            <a:pPr lvl="1">
              <a:spcBef>
                <a:spcPts val="0"/>
              </a:spcBef>
              <a:spcAft>
                <a:spcPts val="600"/>
              </a:spcAft>
            </a:pPr>
            <a:r>
              <a:rPr lang="en-US" altLang="zh-CN" sz="1200" dirty="0"/>
              <a:t>The technical consensus should be reached before capturing a capability in the list.</a:t>
            </a:r>
          </a:p>
          <a:p>
            <a:pPr lvl="1">
              <a:spcBef>
                <a:spcPts val="0"/>
              </a:spcBef>
              <a:spcAft>
                <a:spcPts val="600"/>
              </a:spcAft>
            </a:pPr>
            <a:r>
              <a:rPr lang="en-US" altLang="zh-CN" sz="1200" dirty="0"/>
              <a:t>For a proposed feature group related to on-going WIs, please submit one brief </a:t>
            </a:r>
            <a:r>
              <a:rPr lang="en-US" altLang="zh-CN" sz="1200" dirty="0" err="1"/>
              <a:t>tdoc</a:t>
            </a:r>
            <a:r>
              <a:rPr lang="en-US" altLang="zh-CN" sz="1200" dirty="0"/>
              <a:t> under agenda 7 so that a placeholder could be set for it in the updated feature list, and another </a:t>
            </a:r>
            <a:r>
              <a:rPr lang="en-US" altLang="zh-CN" sz="1200" dirty="0" err="1"/>
              <a:t>tdoc</a:t>
            </a:r>
            <a:r>
              <a:rPr lang="en-US" altLang="zh-CN" sz="1200" dirty="0"/>
              <a:t> with detailed technique analysis under UE/BS RF, RRM, or </a:t>
            </a:r>
            <a:r>
              <a:rPr lang="en-US" altLang="zh-CN" sz="1200" dirty="0" err="1"/>
              <a:t>demod</a:t>
            </a:r>
            <a:r>
              <a:rPr lang="en-US" altLang="zh-CN" sz="1200" dirty="0"/>
              <a:t> agendas of the corresponding </a:t>
            </a:r>
            <a:r>
              <a:rPr lang="en-US" altLang="zh-CN" sz="1200" dirty="0" err="1"/>
              <a:t>WIs.</a:t>
            </a:r>
            <a:endParaRPr lang="en-US" altLang="zh-CN" sz="1200" dirty="0"/>
          </a:p>
          <a:p>
            <a:pPr lvl="1">
              <a:spcBef>
                <a:spcPts val="0"/>
              </a:spcBef>
              <a:spcAft>
                <a:spcPts val="600"/>
              </a:spcAft>
            </a:pPr>
            <a:r>
              <a:rPr lang="en-US" altLang="zh-CN" sz="1200" dirty="0"/>
              <a:t>For the feature which is not related to on-going WI, please directly submit a paper with all information under AI 7.</a:t>
            </a:r>
            <a:endParaRPr lang="zh-CN" altLang="zh-CN" sz="1200" dirty="0"/>
          </a:p>
          <a:p>
            <a:pPr lvl="1">
              <a:spcBef>
                <a:spcPts val="0"/>
              </a:spcBef>
              <a:spcAft>
                <a:spcPts val="600"/>
              </a:spcAft>
            </a:pPr>
            <a:r>
              <a:rPr lang="en-US" altLang="zh-CN" sz="1200" dirty="0"/>
              <a:t>One dedicated email thread for feature list will be set in main session, where the feature groups for UE RF will be discussed in details. For RRM, </a:t>
            </a:r>
            <a:r>
              <a:rPr lang="en-US" altLang="zh-CN" sz="1200" dirty="0" err="1"/>
              <a:t>demod</a:t>
            </a:r>
            <a:r>
              <a:rPr lang="en-US" altLang="zh-CN" sz="1200" dirty="0"/>
              <a:t>, or BS RF related feature groups, the technique discussions will be handled in the individual session.</a:t>
            </a:r>
          </a:p>
          <a:p>
            <a:pPr lvl="1">
              <a:spcBef>
                <a:spcPts val="0"/>
              </a:spcBef>
              <a:spcAft>
                <a:spcPts val="600"/>
              </a:spcAft>
            </a:pPr>
            <a:r>
              <a:rPr lang="en-US" altLang="zh-CN" sz="1200" dirty="0"/>
              <a:t>On the last day, the feature list will be treated in the GTW of main session. All the stable feature groups will be captured in the feature list without [ ] or FFS. The potential feature groups, for which no consensus is reached, they will be captured in [ ] or with FFS</a:t>
            </a:r>
            <a:r>
              <a:rPr lang="en-US" altLang="zh-CN" sz="1200" dirty="0" smtClean="0"/>
              <a:t>.</a:t>
            </a:r>
          </a:p>
          <a:p>
            <a:pPr marL="457176" lvl="1" indent="0">
              <a:spcBef>
                <a:spcPts val="0"/>
              </a:spcBef>
              <a:spcAft>
                <a:spcPts val="600"/>
              </a:spcAft>
              <a:buNone/>
            </a:pPr>
            <a:endParaRPr lang="en-US" altLang="zh-CN" sz="1200" dirty="0" smtClean="0"/>
          </a:p>
          <a:p>
            <a:pPr>
              <a:spcBef>
                <a:spcPts val="0"/>
              </a:spcBef>
              <a:spcAft>
                <a:spcPts val="600"/>
              </a:spcAft>
            </a:pPr>
            <a:r>
              <a:rPr lang="en-US" altLang="zh-CN" sz="1400" dirty="0" smtClean="0"/>
              <a:t>Plan </a:t>
            </a:r>
            <a:r>
              <a:rPr lang="en-US" altLang="zh-CN" sz="1400" dirty="0"/>
              <a:t>for approval of feature list for RAN4-lead features</a:t>
            </a:r>
          </a:p>
          <a:p>
            <a:pPr lvl="1">
              <a:spcBef>
                <a:spcPts val="0"/>
              </a:spcBef>
              <a:spcAft>
                <a:spcPts val="600"/>
              </a:spcAft>
            </a:pPr>
            <a:r>
              <a:rPr lang="en-US" altLang="zh-CN" sz="1200" dirty="0" smtClean="0"/>
              <a:t>It is expected to send LS to RAN2 </a:t>
            </a:r>
            <a:r>
              <a:rPr lang="en-US" altLang="zh-CN" sz="1200" dirty="0" smtClean="0">
                <a:solidFill>
                  <a:srgbClr val="FF0000"/>
                </a:solidFill>
              </a:rPr>
              <a:t>by May 13</a:t>
            </a:r>
            <a:r>
              <a:rPr lang="en-US" altLang="zh-CN" sz="1200" dirty="0" smtClean="0"/>
              <a:t>.</a:t>
            </a:r>
          </a:p>
          <a:p>
            <a:pPr lvl="1">
              <a:spcBef>
                <a:spcPts val="0"/>
              </a:spcBef>
              <a:spcAft>
                <a:spcPts val="600"/>
              </a:spcAft>
            </a:pPr>
            <a:r>
              <a:rPr lang="en-US" altLang="zh-CN" sz="1200" dirty="0" smtClean="0"/>
              <a:t>Guidance RP-211582 was endorsed in RAN#92-e for the timeline for Rel-17 UE feature list</a:t>
            </a:r>
          </a:p>
          <a:p>
            <a:pPr lvl="1">
              <a:spcBef>
                <a:spcPts val="0"/>
              </a:spcBef>
              <a:spcAft>
                <a:spcPts val="600"/>
              </a:spcAft>
            </a:pPr>
            <a:r>
              <a:rPr lang="en-US" altLang="zh-CN" sz="1200" dirty="0" smtClean="0"/>
              <a:t>To </a:t>
            </a:r>
            <a:r>
              <a:rPr lang="en-US" altLang="zh-CN" sz="1200" dirty="0"/>
              <a:t>help RAN2 finalizing the work timely, RAN4 is supposed to provide the input of feature list after each meeting in January, February and May.</a:t>
            </a:r>
          </a:p>
          <a:p>
            <a:pPr lvl="2">
              <a:spcBef>
                <a:spcPts val="0"/>
              </a:spcBef>
              <a:spcAft>
                <a:spcPts val="600"/>
              </a:spcAft>
            </a:pPr>
            <a:r>
              <a:rPr lang="en-US" altLang="zh-CN" sz="1200" dirty="0"/>
              <a:t>As did for Rel-16, before the consensus is reached, FFS is placed in the index column as a placeholder for a certain proposed feature group in the table for a certain feature or feature group(s). After the consensus is reached, a dedicate number will be used as index.</a:t>
            </a:r>
          </a:p>
          <a:p>
            <a:pPr lvl="2">
              <a:spcBef>
                <a:spcPts val="0"/>
              </a:spcBef>
              <a:spcAft>
                <a:spcPts val="600"/>
              </a:spcAft>
            </a:pPr>
            <a:r>
              <a:rPr lang="en-US" altLang="zh-CN" sz="1200" dirty="0"/>
              <a:t>The contents for a feature or feature group, which need more discussion, can be placed in [ ].</a:t>
            </a:r>
          </a:p>
          <a:p>
            <a:pPr lvl="2">
              <a:spcBef>
                <a:spcPts val="0"/>
              </a:spcBef>
              <a:spcAft>
                <a:spcPts val="600"/>
              </a:spcAft>
            </a:pPr>
            <a:r>
              <a:rPr lang="en-US" altLang="zh-CN" sz="1200" dirty="0"/>
              <a:t>RAN2 would not capture any feature or feature group if there is FFS or [].</a:t>
            </a:r>
            <a:endParaRPr lang="en-US" altLang="zh-CN" sz="800" dirty="0"/>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Rel-17 Feature list</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92997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7460502" y="2914788"/>
            <a:ext cx="3545854" cy="3778232"/>
          </a:xfrm>
          <a:prstGeom prst="rect">
            <a:avLst/>
          </a:prstGeom>
        </p:spPr>
      </p:pic>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6539922" cy="5095171"/>
          </a:xfrm>
        </p:spPr>
        <p:txBody>
          <a:bodyPr/>
          <a:lstStyle/>
          <a:p>
            <a:pPr marL="342882" lvl="1" indent="-342882">
              <a:lnSpc>
                <a:spcPct val="150000"/>
              </a:lnSpc>
              <a:spcBef>
                <a:spcPts val="0"/>
              </a:spcBef>
              <a:spcAft>
                <a:spcPts val="600"/>
              </a:spcAft>
              <a:buBlip>
                <a:blip r:embed="rId3"/>
              </a:buBlip>
            </a:pPr>
            <a:r>
              <a:rPr lang="en-US" altLang="zh-CN" sz="1400" dirty="0"/>
              <a:t>TOHRU (Trace Online Hand Raising Utility) will be used for GTW</a:t>
            </a:r>
          </a:p>
          <a:p>
            <a:pPr lvl="1">
              <a:lnSpc>
                <a:spcPct val="150000"/>
              </a:lnSpc>
              <a:spcBef>
                <a:spcPts val="0"/>
              </a:spcBef>
              <a:spcAft>
                <a:spcPts val="0"/>
              </a:spcAft>
            </a:pPr>
            <a:r>
              <a:rPr lang="en-US" altLang="zh-CN" sz="1200" dirty="0"/>
              <a:t>3GPP TOHRU will be used in this </a:t>
            </a:r>
            <a:r>
              <a:rPr lang="en-US" altLang="zh-CN" sz="1200" dirty="0" smtClean="0"/>
              <a:t>meeting</a:t>
            </a:r>
            <a:endParaRPr lang="en-US" altLang="zh-CN" sz="1200" dirty="0"/>
          </a:p>
          <a:p>
            <a:pPr lvl="1">
              <a:lnSpc>
                <a:spcPct val="150000"/>
              </a:lnSpc>
              <a:spcBef>
                <a:spcPts val="0"/>
              </a:spcBef>
              <a:spcAft>
                <a:spcPts val="0"/>
              </a:spcAft>
            </a:pPr>
            <a:r>
              <a:rPr lang="en-US" altLang="zh-CN" sz="1200" dirty="0"/>
              <a:t>Hyperlink: </a:t>
            </a:r>
            <a:r>
              <a:rPr lang="zh-CN" altLang="zh-CN" sz="1200" dirty="0"/>
              <a:t> </a:t>
            </a:r>
            <a:r>
              <a:rPr lang="en-GB" altLang="zh-CN" sz="1200" u="sng" dirty="0">
                <a:hlinkClick r:id="rId4"/>
              </a:rPr>
              <a:t>https://www.3gpp.org/tohru/</a:t>
            </a:r>
            <a:endParaRPr lang="en-US" altLang="zh-CN" sz="1200" dirty="0"/>
          </a:p>
          <a:p>
            <a:pPr marL="342882" lvl="1" indent="-342882">
              <a:lnSpc>
                <a:spcPct val="150000"/>
              </a:lnSpc>
              <a:spcBef>
                <a:spcPts val="0"/>
              </a:spcBef>
              <a:spcAft>
                <a:spcPts val="600"/>
              </a:spcAft>
              <a:buBlip>
                <a:blip r:embed="rId3"/>
              </a:buBlip>
            </a:pPr>
            <a:r>
              <a:rPr lang="en-GB" altLang="zh-CN" sz="1400" dirty="0"/>
              <a:t>Together with the invitation for the </a:t>
            </a:r>
            <a:r>
              <a:rPr lang="en-GB" altLang="zh-CN" sz="1400" dirty="0" err="1"/>
              <a:t>GotoWebinar</a:t>
            </a:r>
            <a:r>
              <a:rPr lang="en-GB" altLang="zh-CN" sz="1400" dirty="0"/>
              <a:t> MCC provides you with a "Meeting name" individually after your </a:t>
            </a:r>
            <a:r>
              <a:rPr lang="en-GB" altLang="zh-CN" sz="1400" dirty="0" err="1"/>
              <a:t>registeration</a:t>
            </a:r>
            <a:r>
              <a:rPr lang="en-GB" altLang="zh-CN" sz="1400" dirty="0"/>
              <a:t> </a:t>
            </a:r>
          </a:p>
          <a:p>
            <a:pPr lvl="1">
              <a:lnSpc>
                <a:spcPct val="150000"/>
              </a:lnSpc>
              <a:spcBef>
                <a:spcPts val="0"/>
              </a:spcBef>
              <a:spcAft>
                <a:spcPts val="0"/>
              </a:spcAft>
            </a:pPr>
            <a:r>
              <a:rPr lang="en-GB" altLang="zh-CN" sz="1200" dirty="0"/>
              <a:t>Meeting name (TOHRU Meeting IDs):</a:t>
            </a:r>
          </a:p>
          <a:p>
            <a:pPr lvl="2">
              <a:lnSpc>
                <a:spcPct val="150000"/>
              </a:lnSpc>
              <a:spcBef>
                <a:spcPts val="0"/>
              </a:spcBef>
              <a:spcAft>
                <a:spcPts val="0"/>
              </a:spcAft>
            </a:pPr>
            <a:r>
              <a:rPr lang="en-US" altLang="zh-CN" sz="1200" dirty="0"/>
              <a:t>Main session: RAN4_Main</a:t>
            </a:r>
          </a:p>
          <a:p>
            <a:pPr lvl="2">
              <a:lnSpc>
                <a:spcPct val="150000"/>
              </a:lnSpc>
              <a:spcBef>
                <a:spcPts val="0"/>
              </a:spcBef>
              <a:spcAft>
                <a:spcPts val="0"/>
              </a:spcAft>
            </a:pPr>
            <a:r>
              <a:rPr lang="en-US" altLang="zh-CN" sz="1200" dirty="0"/>
              <a:t>RRM session: RAN4_RRM</a:t>
            </a:r>
          </a:p>
          <a:p>
            <a:pPr lvl="2">
              <a:lnSpc>
                <a:spcPct val="150000"/>
              </a:lnSpc>
              <a:spcBef>
                <a:spcPts val="0"/>
              </a:spcBef>
              <a:spcAft>
                <a:spcPts val="0"/>
              </a:spcAft>
            </a:pPr>
            <a:r>
              <a:rPr lang="en-US" altLang="zh-CN" sz="1200" dirty="0" err="1"/>
              <a:t>BSRF_Demod_testing</a:t>
            </a:r>
            <a:r>
              <a:rPr lang="en-US" altLang="zh-CN" sz="1200" dirty="0"/>
              <a:t> session: RAN4_BSRF</a:t>
            </a:r>
          </a:p>
          <a:p>
            <a:pPr lvl="1">
              <a:lnSpc>
                <a:spcPct val="150000"/>
              </a:lnSpc>
              <a:spcBef>
                <a:spcPts val="0"/>
              </a:spcBef>
              <a:spcAft>
                <a:spcPts val="0"/>
              </a:spcAft>
            </a:pPr>
            <a:r>
              <a:rPr lang="en-US" altLang="zh-CN" sz="1200" dirty="0"/>
              <a:t>Enter your name </a:t>
            </a:r>
          </a:p>
          <a:p>
            <a:pPr lvl="2">
              <a:lnSpc>
                <a:spcPct val="150000"/>
              </a:lnSpc>
              <a:spcBef>
                <a:spcPts val="0"/>
              </a:spcBef>
              <a:spcAft>
                <a:spcPts val="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lnSpc>
                <a:spcPct val="150000"/>
              </a:lnSpc>
              <a:spcBef>
                <a:spcPts val="0"/>
              </a:spcBef>
              <a:spcAft>
                <a:spcPts val="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lnSpc>
                <a:spcPct val="150000"/>
              </a:lnSpc>
              <a:spcBef>
                <a:spcPts val="0"/>
              </a:spcBef>
              <a:spcAft>
                <a:spcPts val="0"/>
              </a:spcAft>
            </a:pPr>
            <a:r>
              <a:rPr lang="en-US" altLang="zh-CN" sz="1200" dirty="0"/>
              <a:t>The other buttons are similar as the previous external TOHRU </a:t>
            </a:r>
            <a:r>
              <a:rPr lang="en-US" altLang="zh-CN" sz="1200" dirty="0" smtClean="0"/>
              <a:t>tool</a:t>
            </a:r>
          </a:p>
          <a:p>
            <a:pPr marL="342882" lvl="1" indent="-342882">
              <a:lnSpc>
                <a:spcPct val="150000"/>
              </a:lnSpc>
              <a:spcBef>
                <a:spcPts val="0"/>
              </a:spcBef>
              <a:spcAft>
                <a:spcPts val="600"/>
              </a:spcAft>
              <a:buBlip>
                <a:blip r:embed="rId3"/>
              </a:buBlip>
            </a:pPr>
            <a:r>
              <a:rPr lang="en-US" altLang="zh-CN" sz="1400" dirty="0"/>
              <a:t>Please find </a:t>
            </a:r>
            <a:r>
              <a:rPr lang="en-US" altLang="zh-CN" sz="1400" dirty="0" smtClean="0"/>
              <a:t>references </a:t>
            </a:r>
            <a:r>
              <a:rPr lang="en-US" altLang="zh-CN" sz="1400" dirty="0"/>
              <a:t>at </a:t>
            </a:r>
            <a:endParaRPr lang="en-US" altLang="zh-CN" sz="1400" dirty="0" smtClean="0"/>
          </a:p>
          <a:p>
            <a:pPr lvl="1">
              <a:lnSpc>
                <a:spcPct val="150000"/>
              </a:lnSpc>
              <a:spcBef>
                <a:spcPts val="0"/>
              </a:spcBef>
              <a:spcAft>
                <a:spcPts val="0"/>
              </a:spcAft>
            </a:pPr>
            <a:r>
              <a:rPr lang="en-US" altLang="zh-CN" sz="1200" dirty="0"/>
              <a:t>https://www.3gpp.org/ftp/tsg_ran/WG4_Radio/TSGR4_103-e/Invitation</a:t>
            </a:r>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a:t>
            </a:r>
            <a:endParaRPr lang="ru-RU" b="1" dirty="0">
              <a:latin typeface="微软雅黑" panose="020B0503020204020204" pitchFamily="34" charset="-122"/>
              <a:ea typeface="微软雅黑" panose="020B0503020204020204" pitchFamily="34" charset="-122"/>
            </a:endParaRPr>
          </a:p>
        </p:txBody>
      </p:sp>
      <p:sp>
        <p:nvSpPr>
          <p:cNvPr id="2" name="椭圆 1"/>
          <p:cNvSpPr/>
          <p:nvPr/>
        </p:nvSpPr>
        <p:spPr bwMode="auto">
          <a:xfrm>
            <a:off x="7301323" y="5742773"/>
            <a:ext cx="2136449" cy="307649"/>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4" name="右箭头 3"/>
          <p:cNvSpPr/>
          <p:nvPr/>
        </p:nvSpPr>
        <p:spPr bwMode="auto">
          <a:xfrm rot="2045504">
            <a:off x="6777328" y="5596184"/>
            <a:ext cx="410198" cy="247828"/>
          </a:xfrm>
          <a:prstGeom prst="rightArrow">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7" name="图片 6"/>
          <p:cNvPicPr>
            <a:picLocks noChangeAspect="1"/>
          </p:cNvPicPr>
          <p:nvPr/>
        </p:nvPicPr>
        <p:blipFill>
          <a:blip r:embed="rId5"/>
          <a:stretch>
            <a:fillRect/>
          </a:stretch>
        </p:blipFill>
        <p:spPr>
          <a:xfrm>
            <a:off x="7460502" y="998290"/>
            <a:ext cx="3545854" cy="1840997"/>
          </a:xfrm>
          <a:prstGeom prst="rect">
            <a:avLst/>
          </a:prstGeom>
        </p:spPr>
      </p:pic>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spTree>
    <p:extLst>
      <p:ext uri="{BB962C8B-B14F-4D97-AF65-F5344CB8AC3E}">
        <p14:creationId xmlns:p14="http://schemas.microsoft.com/office/powerpoint/2010/main" val="38719720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6722" cy="5095171"/>
          </a:xfrm>
        </p:spPr>
        <p:txBody>
          <a:bodyPr/>
          <a:lstStyle/>
          <a:p>
            <a:pPr marL="342882" lvl="1" indent="-342882">
              <a:spcBef>
                <a:spcPts val="0"/>
              </a:spcBef>
              <a:spcAft>
                <a:spcPts val="600"/>
              </a:spcAft>
              <a:buBlip>
                <a:blip r:embed="rId2"/>
              </a:buBlip>
            </a:pPr>
            <a:r>
              <a:rPr lang="en-US" altLang="zh-CN" sz="1400" dirty="0"/>
              <a:t>Changes to the working procedures</a:t>
            </a:r>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Please </a:t>
            </a:r>
            <a:r>
              <a:rPr lang="en-GB" altLang="zh-CN" sz="1400" dirty="0" smtClean="0"/>
              <a:t>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p>
          <a:p>
            <a:pPr lvl="2">
              <a:spcBef>
                <a:spcPts val="0"/>
              </a:spcBef>
              <a:spcAft>
                <a:spcPts val="600"/>
              </a:spcAft>
            </a:pPr>
            <a:r>
              <a:rPr lang="en-US" altLang="zh-CN" sz="1200" dirty="0" smtClean="0"/>
              <a:t>All </a:t>
            </a:r>
            <a:r>
              <a:rPr lang="en-US" altLang="zh-CN" sz="1200" dirty="0"/>
              <a:t>three options work for both electronic and face to face meetings</a:t>
            </a:r>
          </a:p>
          <a:p>
            <a:pPr lvl="2">
              <a:spcBef>
                <a:spcPts val="0"/>
              </a:spcBef>
              <a:spcAft>
                <a:spcPts val="600"/>
              </a:spcAft>
            </a:pPr>
            <a:r>
              <a:rPr lang="en-US" altLang="zh-CN" sz="1200" dirty="0"/>
              <a:t>Note: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endParaRPr lang="en-GB" altLang="zh-CN" sz="1200" dirty="0" smtClean="0"/>
          </a:p>
          <a:p>
            <a:pPr lvl="1">
              <a:spcBef>
                <a:spcPts val="0"/>
              </a:spcBef>
              <a:spcAft>
                <a:spcPts val="600"/>
              </a:spcAft>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Delegates are strongly encouraged to provide comments asap. Silence within a reasonable timeframe means no objection. </a:t>
            </a:r>
          </a:p>
          <a:p>
            <a:pPr lvl="1">
              <a:spcBef>
                <a:spcPts val="0"/>
              </a:spcBef>
              <a:spcAft>
                <a:spcPts val="600"/>
              </a:spcAft>
            </a:pPr>
            <a:r>
              <a:rPr lang="en-US" sz="1200" dirty="0"/>
              <a:t>It is strongly encouraged that each company/delegate consolidate their comments/views and send them out in one email for each email thread.</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a:t>
            </a:r>
            <a:r>
              <a:rPr lang="en-US" altLang="zh-CN" sz="1200" dirty="0">
                <a:solidFill>
                  <a:srgbClr val="FF0000"/>
                </a:solidFill>
              </a:rPr>
              <a:t>PLEASE fix it to RE: </a:t>
            </a:r>
            <a:r>
              <a:rPr lang="en-US" altLang="zh-CN" sz="1200" dirty="0" err="1">
                <a:solidFill>
                  <a:srgbClr val="FF0000"/>
                </a:solidFill>
              </a:rPr>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It is encouraged NOT to send the email just to indicate the comment is uploaded. But the moderator needs indicate the upload of summary by the deadline, and authors of WF/LS/CRs in 2nd round needs indicate the upload by the deadline.</a:t>
            </a:r>
          </a:p>
          <a:p>
            <a:pPr lvl="1">
              <a:spcBef>
                <a:spcPts val="0"/>
              </a:spcBef>
              <a:spcAft>
                <a:spcPts val="600"/>
              </a:spcAft>
            </a:pPr>
            <a:r>
              <a:rPr lang="en-US" altLang="zh-CN" sz="1200" dirty="0"/>
              <a:t>Technique comments/responses for summary and WF/LS/CRs in RAN4 email reflector are allowed.</a:t>
            </a: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462855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Please upload your drafts or formal </a:t>
            </a:r>
            <a:r>
              <a:rPr lang="en-US" sz="1200" dirty="0" err="1"/>
              <a:t>tdocs</a:t>
            </a:r>
            <a:r>
              <a:rPr lang="en-US" sz="1200" dirty="0"/>
              <a:t> to the online server. Avoid using email attachment (especially large attachments) for sharing drafts, which may cause email problems. In Draft folder, each email thread will have its own sub-folder</a:t>
            </a:r>
          </a:p>
          <a:p>
            <a:pPr lvl="2">
              <a:spcBef>
                <a:spcPts val="0"/>
              </a:spcBef>
              <a:spcAft>
                <a:spcPts val="600"/>
              </a:spcAft>
            </a:pPr>
            <a:r>
              <a:rPr lang="en-US" sz="1200" dirty="0"/>
              <a:t>Note if delegates experience persistent problems or issues when uploading the drafts, they can email it to Carolyn.</a:t>
            </a:r>
          </a:p>
          <a:p>
            <a:pPr lvl="1">
              <a:spcBef>
                <a:spcPts val="0"/>
              </a:spcBef>
              <a:spcAft>
                <a:spcPts val="600"/>
              </a:spcAft>
            </a:pPr>
            <a:r>
              <a:rPr lang="en-US" sz="1200" dirty="0"/>
              <a:t>Length of file names shall be reduced, e.g.</a:t>
            </a:r>
          </a:p>
          <a:p>
            <a:pPr lvl="2">
              <a:spcBef>
                <a:spcPts val="0"/>
              </a:spcBef>
              <a:spcAft>
                <a:spcPts val="600"/>
              </a:spcAft>
            </a:pPr>
            <a:r>
              <a:rPr lang="en-US" sz="1200" dirty="0"/>
              <a:t>At the beginning of the first round, moderators share /ftp/</a:t>
            </a:r>
            <a:r>
              <a:rPr lang="en-US" sz="1200" dirty="0" err="1"/>
              <a:t>tsg_ran</a:t>
            </a:r>
            <a:r>
              <a:rPr lang="en-US" sz="1200" dirty="0"/>
              <a:t>/WG4_Radio/TSGR4_99_e/Inbox/Drafts/[99e][101]</a:t>
            </a:r>
            <a:r>
              <a:rPr lang="en-US" sz="1200" dirty="0" err="1"/>
              <a:t>NR_New</a:t>
            </a:r>
            <a:r>
              <a:rPr lang="en-US" altLang="zh-CN" sz="1200" dirty="0" err="1"/>
              <a:t>RAT_SysParameters</a:t>
            </a:r>
            <a:r>
              <a:rPr lang="en-US" altLang="zh-CN" sz="1200" dirty="0"/>
              <a:t>\Summary_101_1st round_v01.docx</a:t>
            </a:r>
          </a:p>
          <a:p>
            <a:pPr lvl="2">
              <a:spcBef>
                <a:spcPts val="0"/>
              </a:spcBef>
              <a:spcAft>
                <a:spcPts val="600"/>
              </a:spcAft>
            </a:pPr>
            <a:r>
              <a:rPr lang="en-US" sz="1200" dirty="0"/>
              <a:t>After update by company A: Summary_101_1st round_v02_companyA</a:t>
            </a:r>
          </a:p>
          <a:p>
            <a:pPr lvl="2">
              <a:spcBef>
                <a:spcPts val="0"/>
              </a:spcBef>
              <a:spcAft>
                <a:spcPts val="600"/>
              </a:spcAft>
            </a:pPr>
            <a:r>
              <a:rPr lang="en-US" sz="1200" dirty="0"/>
              <a:t>After update by company B: Summary_101_1st round_v03_companyA_companyB</a:t>
            </a:r>
          </a:p>
          <a:p>
            <a:pPr lvl="2">
              <a:spcBef>
                <a:spcPts val="0"/>
              </a:spcBef>
              <a:spcAft>
                <a:spcPts val="600"/>
              </a:spcAft>
            </a:pPr>
            <a:r>
              <a:rPr lang="en-US" sz="1200" dirty="0"/>
              <a:t>After update by company C: Summary_101_1st round_v04_company</a:t>
            </a:r>
            <a:r>
              <a:rPr lang="en-US" altLang="zh-CN" sz="1200" dirty="0"/>
              <a:t>B</a:t>
            </a:r>
            <a:r>
              <a:rPr lang="en-US" sz="1200" dirty="0"/>
              <a:t>_companyC</a:t>
            </a:r>
          </a:p>
          <a:p>
            <a:pPr lvl="1">
              <a:spcBef>
                <a:spcPts val="0"/>
              </a:spcBef>
              <a:spcAft>
                <a:spcPts val="600"/>
              </a:spcAft>
            </a:pPr>
            <a:r>
              <a:rPr lang="en-US" sz="1200" dirty="0"/>
              <a:t>Please follow above naming nomenclature when providing your comments on </a:t>
            </a:r>
            <a:r>
              <a:rPr lang="en-US" sz="1200" dirty="0" err="1"/>
              <a:t>Tdoc</a:t>
            </a:r>
            <a:r>
              <a:rPr lang="en-US" sz="1200" dirty="0"/>
              <a:t> for summary,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One example is given below: Rev_R4-21xxxxx_1</a:t>
            </a:r>
            <a:r>
              <a:rPr lang="en-US" altLang="zh-CN" sz="1200" baseline="30000" dirty="0"/>
              <a:t>st</a:t>
            </a:r>
            <a:r>
              <a:rPr lang="en-US" altLang="zh-CN" sz="1200" dirty="0"/>
              <a:t> round_v0x_companyB_companyC </a:t>
            </a:r>
          </a:p>
          <a:p>
            <a:pPr lvl="1">
              <a:spcBef>
                <a:spcPts val="0"/>
              </a:spcBef>
              <a:spcAft>
                <a:spcPts val="600"/>
              </a:spcAft>
            </a:pPr>
            <a:endParaRPr lang="en-US" sz="1200" dirty="0">
              <a:solidFill>
                <a:srgbClr val="0000FF"/>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957129" y="4627818"/>
            <a:ext cx="9904576" cy="1415931"/>
          </a:xfrm>
          <a:prstGeom prst="rect">
            <a:avLst/>
          </a:prstGeom>
        </p:spPr>
      </p:pic>
    </p:spTree>
    <p:extLst>
      <p:ext uri="{BB962C8B-B14F-4D97-AF65-F5344CB8AC3E}">
        <p14:creationId xmlns:p14="http://schemas.microsoft.com/office/powerpoint/2010/main" val="11415733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a:t>
            </a:r>
          </a:p>
          <a:p>
            <a:pPr lvl="1">
              <a:spcBef>
                <a:spcPts val="0"/>
              </a:spcBef>
              <a:spcAft>
                <a:spcPts val="600"/>
              </a:spcAft>
            </a:pPr>
            <a:r>
              <a:rPr lang="en-US" altLang="zh-CN" sz="1200" dirty="0" smtClean="0"/>
              <a:t>https://www.3gpp.org/ftp/tsg_ran/WG4_Radio/TSGR4_103-e/Invitation/TSG_RAN4%23103-e_NWM_guidance.docx</a:t>
            </a: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sz="1400" dirty="0" smtClean="0"/>
              <a:t>The </a:t>
            </a:r>
            <a:r>
              <a:rPr lang="en-US" sz="1400" dirty="0"/>
              <a:t>e-meeting will take place during </a:t>
            </a:r>
            <a:r>
              <a:rPr lang="en-US" sz="1400" dirty="0">
                <a:solidFill>
                  <a:srgbClr val="FF0000"/>
                </a:solidFill>
              </a:rPr>
              <a:t>May 09 ~ May 20, 2022</a:t>
            </a:r>
            <a:r>
              <a:rPr lang="en-US" sz="1400" dirty="0"/>
              <a:t>.</a:t>
            </a:r>
          </a:p>
          <a:p>
            <a:pPr lvl="1">
              <a:spcBef>
                <a:spcPts val="0"/>
              </a:spcBef>
              <a:spcAft>
                <a:spcPts val="600"/>
              </a:spcAft>
            </a:pPr>
            <a:r>
              <a:rPr lang="en-US" sz="1200" dirty="0"/>
              <a:t>Email discussions consisting of a number of email threads moderated by designated moderators </a:t>
            </a:r>
            <a:r>
              <a:rPr lang="en-US" altLang="zh-CN" sz="1200" dirty="0"/>
              <a:t>on RAN4 email reflector 3GPP_TSG_RAN_WG4@LIST.ETSI.ORG </a:t>
            </a:r>
            <a:r>
              <a:rPr lang="en-US" sz="1200" dirty="0"/>
              <a:t>will be the main means.</a:t>
            </a:r>
          </a:p>
          <a:p>
            <a:pPr lvl="1">
              <a:spcBef>
                <a:spcPts val="0"/>
              </a:spcBef>
              <a:spcAft>
                <a:spcPts val="600"/>
              </a:spcAft>
            </a:pPr>
            <a:r>
              <a:rPr lang="en-US" sz="1200" dirty="0" err="1"/>
              <a:t>GoToWebinar</a:t>
            </a:r>
            <a:r>
              <a:rPr lang="en-US" sz="1200" dirty="0"/>
              <a:t> (GTW) conference calls will be used and are considered online sessions. </a:t>
            </a:r>
          </a:p>
          <a:p>
            <a:pPr lvl="2">
              <a:spcBef>
                <a:spcPts val="0"/>
              </a:spcBef>
              <a:spcAft>
                <a:spcPts val="600"/>
              </a:spcAft>
            </a:pPr>
            <a:r>
              <a:rPr lang="en-US" sz="1200" dirty="0"/>
              <a:t>During GTW conference calls, TOHRU (Trace Online Hand Raising Utility) will be used.</a:t>
            </a:r>
          </a:p>
          <a:p>
            <a:pPr>
              <a:spcBef>
                <a:spcPts val="0"/>
              </a:spcBef>
              <a:spcAft>
                <a:spcPts val="600"/>
              </a:spcAft>
            </a:pPr>
            <a:r>
              <a:rPr lang="en-US" altLang="zh-CN" sz="1400" dirty="0"/>
              <a:t>The </a:t>
            </a:r>
            <a:r>
              <a:rPr lang="en-US" altLang="zh-CN" sz="1400" dirty="0" err="1" smtClean="0"/>
              <a:t>tdoc</a:t>
            </a:r>
            <a:r>
              <a:rPr lang="en-US" altLang="zh-CN" sz="1400" dirty="0" smtClean="0"/>
              <a:t> request and </a:t>
            </a:r>
            <a:r>
              <a:rPr lang="en-US" altLang="zh-CN" sz="1400" dirty="0"/>
              <a:t>submission deadline is </a:t>
            </a:r>
            <a:r>
              <a:rPr lang="en-US" altLang="zh-CN" sz="1400" dirty="0">
                <a:solidFill>
                  <a:srgbClr val="FF0000"/>
                </a:solidFill>
              </a:rPr>
              <a:t>April 25 (Monday) 2022, 23:59 UTC</a:t>
            </a:r>
            <a:r>
              <a:rPr lang="en-US" altLang="zh-CN" sz="1400" dirty="0"/>
              <a:t>. </a:t>
            </a:r>
            <a:r>
              <a:rPr lang="en-US" altLang="zh-CN" sz="1400" dirty="0" err="1"/>
              <a:t>Tdoc</a:t>
            </a:r>
            <a:r>
              <a:rPr lang="en-US" altLang="zh-CN" sz="1400" dirty="0"/>
              <a:t> which is requested and/or submitted after deadline will not be treated.</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handling.</a:t>
            </a:r>
          </a:p>
          <a:p>
            <a:pPr lvl="1">
              <a:spcBef>
                <a:spcPts val="0"/>
              </a:spcBef>
              <a:spcAft>
                <a:spcPts val="600"/>
              </a:spcAft>
            </a:pPr>
            <a:r>
              <a:rPr lang="en-US" altLang="zh-CN" sz="1200" dirty="0"/>
              <a:t>CRs/Big CRs/Revised WIDs are allowed this meeting. Please follow additional restrictions in frozen agenda.</a:t>
            </a:r>
          </a:p>
          <a:p>
            <a:pPr lvl="1">
              <a:spcBef>
                <a:spcPts val="0"/>
              </a:spcBef>
              <a:spcAft>
                <a:spcPts val="600"/>
              </a:spcAft>
            </a:pPr>
            <a:r>
              <a:rPr lang="en-US" altLang="zh-CN" sz="1200" dirty="0"/>
              <a:t>For Rel-15/16 maintenance, draft CR approach will be used. </a:t>
            </a:r>
          </a:p>
          <a:p>
            <a:pPr lvl="2">
              <a:spcBef>
                <a:spcPts val="0"/>
              </a:spcBef>
              <a:spcAft>
                <a:spcPts val="600"/>
              </a:spcAft>
            </a:pPr>
            <a:r>
              <a:rPr lang="en-US" altLang="zh-CN" sz="1200" dirty="0"/>
              <a:t>Companies need to request </a:t>
            </a:r>
            <a:r>
              <a:rPr lang="en-US" altLang="zh-CN" sz="1200" dirty="0" err="1"/>
              <a:t>Tdoc</a:t>
            </a:r>
            <a:r>
              <a:rPr lang="en-US" altLang="zh-CN" sz="1200" dirty="0"/>
              <a:t> numbers for both Cat-F and Cat-A draft CRs, submit Cat-F draft CR before the meeting, and upload Cat-A draft CR(s) after Cat-F draft CR is endorsed. </a:t>
            </a:r>
          </a:p>
          <a:p>
            <a:pPr lvl="2">
              <a:spcBef>
                <a:spcPts val="0"/>
              </a:spcBef>
              <a:spcAft>
                <a:spcPts val="600"/>
              </a:spcAft>
            </a:pPr>
            <a:r>
              <a:rPr lang="en-US" altLang="zh-CN" sz="1200" dirty="0"/>
              <a:t>After the meeting, Chairs will ask some delegates to merge the endorsed draft CRs into one or a limited number of formal CRs per specification, which may cover one or multiple WIs and will be formally agreed during post meeting email approval</a:t>
            </a:r>
          </a:p>
          <a:p>
            <a:pPr lvl="1">
              <a:spcBef>
                <a:spcPts val="0"/>
              </a:spcBef>
              <a:spcAft>
                <a:spcPts val="600"/>
              </a:spcAft>
            </a:pPr>
            <a:r>
              <a:rPr lang="en-US" altLang="zh-CN" sz="1200" dirty="0"/>
              <a:t>For Rel-17 WIs, please use title starting with "Big CRs …”or "Draft Big CR" when you reserve a </a:t>
            </a:r>
            <a:r>
              <a:rPr lang="en-US" altLang="zh-CN" sz="1200" dirty="0" err="1"/>
              <a:t>Tdoc</a:t>
            </a:r>
            <a:r>
              <a:rPr lang="en-US" altLang="zh-CN" sz="1200" dirty="0"/>
              <a:t> number for a big CRs to facilitate work of MCC.</a:t>
            </a:r>
          </a:p>
          <a:p>
            <a:pPr>
              <a:spcBef>
                <a:spcPts val="0"/>
              </a:spcBef>
              <a:spcAft>
                <a:spcPts val="600"/>
              </a:spcAft>
            </a:pPr>
            <a:r>
              <a:rPr lang="en-US" altLang="zh-CN" sz="1400" dirty="0" smtClean="0"/>
              <a:t>The </a:t>
            </a:r>
            <a:r>
              <a:rPr lang="en-US" altLang="zh-CN" sz="1400" dirty="0"/>
              <a:t>registration deadline is </a:t>
            </a:r>
            <a:r>
              <a:rPr lang="en-US" altLang="zh-CN" sz="1400" dirty="0">
                <a:solidFill>
                  <a:srgbClr val="FF0000"/>
                </a:solidFill>
              </a:rPr>
              <a:t>May 06 (Friday) 2022, 23:59 UTC</a:t>
            </a:r>
            <a:r>
              <a:rPr lang="en-US" altLang="zh-CN" sz="1400" dirty="0"/>
              <a:t>.</a:t>
            </a:r>
          </a:p>
          <a:p>
            <a:pPr lvl="1">
              <a:spcBef>
                <a:spcPts val="0"/>
              </a:spcBef>
              <a:spcAft>
                <a:spcPts val="600"/>
              </a:spcAft>
            </a:pPr>
            <a:r>
              <a:rPr lang="en-US" altLang="zh-CN" sz="1200" dirty="0"/>
              <a:t>Please register timely to be eligible to take part in the GTW conference calls.</a:t>
            </a:r>
          </a:p>
          <a:p>
            <a:pPr>
              <a:spcBef>
                <a:spcPts val="0"/>
              </a:spcBef>
              <a:spcAft>
                <a:spcPts val="600"/>
              </a:spcAft>
            </a:pPr>
            <a:r>
              <a:rPr lang="en-US" sz="1400" dirty="0"/>
              <a:t>This e-meeting shall have full decision power as Annex I of special procedures of 3GPP Working Procedures has been activated.</a:t>
            </a:r>
          </a:p>
        </p:txBody>
      </p:sp>
    </p:spTree>
    <p:extLst>
      <p:ext uri="{BB962C8B-B14F-4D97-AF65-F5344CB8AC3E}">
        <p14:creationId xmlns:p14="http://schemas.microsoft.com/office/powerpoint/2010/main" val="22615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Before e-meeting, meeting arrangement will be shared in RAN4 email reflector, including</a:t>
            </a:r>
          </a:p>
          <a:p>
            <a:pPr lvl="1">
              <a:spcBef>
                <a:spcPts val="0"/>
              </a:spcBef>
              <a:spcAft>
                <a:spcPts val="600"/>
              </a:spcAft>
            </a:pPr>
            <a:r>
              <a:rPr lang="en-US" sz="1200" dirty="0"/>
              <a:t>Assignment of moderators for email threads. </a:t>
            </a:r>
          </a:p>
          <a:p>
            <a:pPr lvl="1">
              <a:spcBef>
                <a:spcPts val="0"/>
              </a:spcBef>
              <a:spcAft>
                <a:spcPts val="600"/>
              </a:spcAft>
            </a:pPr>
            <a:r>
              <a:rPr lang="en-US" sz="1200" dirty="0"/>
              <a:t>Email discussion procedure/timelines. </a:t>
            </a:r>
          </a:p>
          <a:p>
            <a:pPr lvl="1">
              <a:spcBef>
                <a:spcPts val="0"/>
              </a:spcBef>
              <a:spcAft>
                <a:spcPts val="600"/>
              </a:spcAft>
            </a:pPr>
            <a:r>
              <a:rPr lang="en-US" sz="1200" dirty="0"/>
              <a:t>Initial GTW conference calls schedule.</a:t>
            </a:r>
          </a:p>
          <a:p>
            <a:pPr lvl="2">
              <a:spcBef>
                <a:spcPts val="0"/>
              </a:spcBef>
              <a:spcAft>
                <a:spcPts val="600"/>
              </a:spcAft>
            </a:pPr>
            <a:r>
              <a:rPr lang="en-US" altLang="zh-CN" sz="1200" dirty="0"/>
              <a:t>Moderator may be requested to recommend 1~2 critical issue(s) for the GTW conference call for an email thread.</a:t>
            </a:r>
            <a:endParaRPr lang="en-US" sz="1200" dirty="0"/>
          </a:p>
          <a:p>
            <a:pPr>
              <a:spcBef>
                <a:spcPts val="0"/>
              </a:spcBef>
              <a:spcAft>
                <a:spcPts val="600"/>
              </a:spcAft>
            </a:pPr>
            <a:r>
              <a:rPr lang="en-US" sz="1400" dirty="0"/>
              <a:t>In e-meeting, chairs announcement on meeting management will be shared on a dedicated email thread.</a:t>
            </a:r>
          </a:p>
          <a:p>
            <a:pPr lvl="1">
              <a:spcBef>
                <a:spcPts val="0"/>
              </a:spcBef>
              <a:spcAft>
                <a:spcPts val="600"/>
              </a:spcAft>
            </a:pPr>
            <a:r>
              <a:rPr lang="en-US" sz="1200" dirty="0"/>
              <a:t>Including </a:t>
            </a:r>
            <a:r>
              <a:rPr lang="en-US" sz="1200" dirty="0" err="1"/>
              <a:t>tdoc</a:t>
            </a:r>
            <a:r>
              <a:rPr lang="en-US" sz="1200" dirty="0"/>
              <a:t> request and assignment, meeting report update, update of GTW schedule and agenda.</a:t>
            </a:r>
          </a:p>
          <a:p>
            <a:pPr lvl="1">
              <a:spcBef>
                <a:spcPts val="0"/>
              </a:spcBef>
              <a:spcAft>
                <a:spcPts val="600"/>
              </a:spcAft>
            </a:pPr>
            <a:r>
              <a:rPr lang="en-US" sz="1200" dirty="0"/>
              <a:t>Email thread [100] for Main session, [200] for RRM session, [300] for BS/Testing/Demodulation session.</a:t>
            </a:r>
          </a:p>
          <a:p>
            <a:pPr lvl="2">
              <a:spcBef>
                <a:spcPts val="0"/>
              </a:spcBef>
              <a:spcAft>
                <a:spcPts val="600"/>
              </a:spcAft>
            </a:pPr>
            <a:r>
              <a:rPr lang="en-US" sz="1200" dirty="0"/>
              <a:t>General organization question and update of session report:       “[1</a:t>
            </a:r>
            <a:r>
              <a:rPr lang="en-US" altLang="zh-CN" sz="1200" dirty="0"/>
              <a:t>xx</a:t>
            </a:r>
            <a:r>
              <a:rPr lang="en-US" sz="1200" dirty="0"/>
              <a:t>-e][X00] </a:t>
            </a:r>
            <a:r>
              <a:rPr lang="en-US" sz="1200" dirty="0" err="1"/>
              <a:t>XXX_Session</a:t>
            </a:r>
            <a:r>
              <a:rPr lang="en-US" sz="1200" dirty="0"/>
              <a:t>”</a:t>
            </a:r>
          </a:p>
          <a:p>
            <a:pPr lvl="2">
              <a:spcBef>
                <a:spcPts val="0"/>
              </a:spcBef>
              <a:spcAft>
                <a:spcPts val="600"/>
              </a:spcAft>
            </a:pPr>
            <a:r>
              <a:rPr lang="en-US" sz="1200" dirty="0"/>
              <a:t>GTW schedule announcement:                                                        “[1xx-e][X00] </a:t>
            </a:r>
            <a:r>
              <a:rPr lang="en-US" sz="1200" dirty="0" err="1"/>
              <a:t>XXX_Session</a:t>
            </a:r>
            <a:r>
              <a:rPr lang="en-US" sz="1200" dirty="0"/>
              <a:t> - GTW schedule”</a:t>
            </a:r>
          </a:p>
          <a:p>
            <a:pPr lvl="2">
              <a:spcBef>
                <a:spcPts val="0"/>
              </a:spcBef>
              <a:spcAft>
                <a:spcPts val="600"/>
              </a:spcAft>
            </a:pPr>
            <a:r>
              <a:rPr lang="en-US" sz="1200" dirty="0" err="1"/>
              <a:t>Tdoc</a:t>
            </a:r>
            <a:r>
              <a:rPr lang="en-US" sz="1200" dirty="0"/>
              <a:t> requests:                                                                                  “[1xx-e][X00] </a:t>
            </a:r>
            <a:r>
              <a:rPr lang="en-US" sz="1200" dirty="0" err="1"/>
              <a:t>XXX_Session</a:t>
            </a:r>
            <a:r>
              <a:rPr lang="en-US" sz="1200" dirty="0"/>
              <a:t> - </a:t>
            </a:r>
            <a:r>
              <a:rPr lang="en-US" sz="1200" dirty="0" err="1"/>
              <a:t>tdoc</a:t>
            </a:r>
            <a:r>
              <a:rPr lang="en-US" sz="1200" dirty="0"/>
              <a:t> request”</a:t>
            </a:r>
            <a:endParaRPr lang="en-US" sz="800" dirty="0"/>
          </a:p>
          <a:p>
            <a:pPr lvl="1">
              <a:spcBef>
                <a:spcPts val="0"/>
              </a:spcBef>
              <a:spcAft>
                <a:spcPts val="600"/>
              </a:spcAft>
            </a:pPr>
            <a:r>
              <a:rPr lang="en-US" sz="1200" dirty="0"/>
              <a:t>Meeting report will be uploaded and updated daily in /inbox/</a:t>
            </a:r>
            <a:r>
              <a:rPr lang="en-US" sz="1200" dirty="0" err="1"/>
              <a:t>Chairman_Notes</a:t>
            </a:r>
            <a:endParaRPr lang="en-US" sz="1200" dirty="0"/>
          </a:p>
          <a:p>
            <a:pPr lvl="1">
              <a:spcBef>
                <a:spcPts val="0"/>
              </a:spcBef>
              <a:spcAft>
                <a:spcPts val="600"/>
              </a:spcAft>
            </a:pPr>
            <a:r>
              <a:rPr lang="en-US" sz="1200" dirty="0"/>
              <a:t>Update of main session GTW schedule will be announced via email, and uploaded into /inbox/</a:t>
            </a:r>
            <a:r>
              <a:rPr lang="en-US" sz="1200" dirty="0" err="1"/>
              <a:t>Meeting_Arrangement</a:t>
            </a:r>
            <a:endParaRPr lang="en-US" sz="1200" dirty="0"/>
          </a:p>
          <a:p>
            <a:pPr marL="342882" lvl="1" indent="-342882">
              <a:spcBef>
                <a:spcPts val="0"/>
              </a:spcBef>
              <a:spcAft>
                <a:spcPts val="600"/>
              </a:spcAft>
              <a:buBlip>
                <a:blip r:embed="rId2"/>
              </a:buBlip>
            </a:pPr>
            <a:r>
              <a:rPr lang="en-US" altLang="zh-CN" sz="1400" dirty="0">
                <a:cs typeface="+mn-cs"/>
              </a:rPr>
              <a:t>In email discussion, it is recommended for moderator and delegates to </a:t>
            </a:r>
          </a:p>
          <a:p>
            <a:pPr lvl="1">
              <a:spcBef>
                <a:spcPts val="0"/>
              </a:spcBef>
              <a:spcAft>
                <a:spcPts val="600"/>
              </a:spcAft>
            </a:pPr>
            <a:r>
              <a:rPr lang="en-US" altLang="zh-CN" sz="1200" dirty="0"/>
              <a:t>Use e</a:t>
            </a:r>
            <a:r>
              <a:rPr lang="en-US" sz="1200" dirty="0"/>
              <a:t>mail summary to collect comments/responses and recommend the tentative agreements for a email thread during the meeting.</a:t>
            </a:r>
          </a:p>
          <a:p>
            <a:pPr lvl="1">
              <a:spcBef>
                <a:spcPts val="0"/>
              </a:spcBef>
              <a:spcAft>
                <a:spcPts val="600"/>
              </a:spcAft>
            </a:pPr>
            <a:r>
              <a:rPr lang="en-US" sz="1200" dirty="0"/>
              <a:t>Use WORD document</a:t>
            </a:r>
            <a:r>
              <a:rPr lang="en-US" altLang="zh-CN" sz="1200" dirty="0"/>
              <a:t> for draft/formal WF</a:t>
            </a:r>
            <a:r>
              <a:rPr lang="en-US" sz="1200" dirty="0"/>
              <a:t> rather than PPT in order to </a:t>
            </a:r>
            <a:r>
              <a:rPr lang="en-US" altLang="zh-CN" sz="1200" dirty="0"/>
              <a:t>facilitate others to comment and easily track the changes</a:t>
            </a:r>
            <a:r>
              <a:rPr lang="en-US" sz="1200" dirty="0"/>
              <a:t>.</a:t>
            </a:r>
          </a:p>
          <a:p>
            <a:pPr lvl="2">
              <a:spcBef>
                <a:spcPts val="0"/>
              </a:spcBef>
              <a:spcAft>
                <a:spcPts val="600"/>
              </a:spcAft>
            </a:pPr>
            <a:r>
              <a:rPr lang="en-US" sz="1200" dirty="0"/>
              <a:t>Please provide the clean version of final formal WF </a:t>
            </a:r>
            <a:r>
              <a:rPr lang="en-US" sz="1200" dirty="0" err="1"/>
              <a:t>Tdoc</a:t>
            </a:r>
            <a:r>
              <a:rPr lang="en-US" sz="1200" dirty="0"/>
              <a:t> without change marks and please just keep the open issues, candidate solutions, and agreements for each open issue reached during this meeting and keep the clean format as much as possible</a:t>
            </a:r>
          </a:p>
          <a:p>
            <a:pPr lvl="3">
              <a:spcBef>
                <a:spcPts val="0"/>
              </a:spcBef>
              <a:spcAft>
                <a:spcPts val="600"/>
              </a:spcAft>
            </a:pPr>
            <a:r>
              <a:rPr lang="en-US" sz="1200" dirty="0"/>
              <a:t>Do not use green highlight and do not need to keep the agreements in the previous meetings</a:t>
            </a:r>
          </a:p>
          <a:p>
            <a:pPr lvl="3">
              <a:spcBef>
                <a:spcPts val="0"/>
              </a:spcBef>
              <a:spcAft>
                <a:spcPts val="600"/>
              </a:spcAft>
            </a:pPr>
            <a:r>
              <a:rPr lang="en-US" sz="1200" dirty="0"/>
              <a:t>Do not need to capture the </a:t>
            </a:r>
            <a:r>
              <a:rPr lang="en-US" sz="1200" dirty="0" err="1"/>
              <a:t>companies’comments</a:t>
            </a:r>
            <a:r>
              <a:rPr lang="en-US" sz="1200" dirty="0"/>
              <a:t> in the WF, and they should be captured in the summary document</a:t>
            </a:r>
          </a:p>
          <a:p>
            <a:pPr lvl="1">
              <a:spcBef>
                <a:spcPts val="0"/>
              </a:spcBef>
              <a:spcAft>
                <a:spcPts val="600"/>
              </a:spcAft>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2891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latin typeface="+mj-ea"/>
                <a:ea typeface="+mj-ea"/>
              </a:rPr>
              <a:t>In email discussion, it is recommended for moderator and delegates to </a:t>
            </a:r>
          </a:p>
          <a:p>
            <a:pPr lvl="1">
              <a:spcBef>
                <a:spcPts val="0"/>
              </a:spcBef>
              <a:spcAft>
                <a:spcPts val="600"/>
              </a:spcAft>
            </a:pPr>
            <a:r>
              <a:rPr lang="en-US" altLang="zh-CN" sz="1200" dirty="0">
                <a:latin typeface="+mj-ea"/>
                <a:ea typeface="+mj-ea"/>
              </a:rPr>
              <a:t>Provide comments for CRs by adding </a:t>
            </a:r>
            <a:r>
              <a:rPr lang="en-US" altLang="zh-CN" sz="1200" i="1" dirty="0">
                <a:latin typeface="+mj-ea"/>
                <a:ea typeface="+mj-ea"/>
              </a:rPr>
              <a:t>New comments</a:t>
            </a:r>
            <a:r>
              <a:rPr lang="en-US" altLang="zh-CN" sz="1200" dirty="0">
                <a:latin typeface="+mj-ea"/>
                <a:ea typeface="+mj-ea"/>
              </a:rPr>
              <a:t> and suggested changes with </a:t>
            </a:r>
            <a:r>
              <a:rPr lang="en-US" altLang="zh-CN" sz="1200" i="1" dirty="0">
                <a:latin typeface="+mj-ea"/>
                <a:ea typeface="+mj-ea"/>
              </a:rPr>
              <a:t>Markup </a:t>
            </a:r>
            <a:r>
              <a:rPr lang="en-US" altLang="zh-CN" sz="1200" dirty="0">
                <a:latin typeface="+mj-ea"/>
                <a:ea typeface="+mj-ea"/>
              </a:rPr>
              <a:t>in revised CRs for being easily understood. In 1</a:t>
            </a:r>
            <a:r>
              <a:rPr lang="en-US" altLang="zh-CN" sz="1200" baseline="30000" dirty="0">
                <a:latin typeface="+mj-ea"/>
                <a:ea typeface="+mj-ea"/>
              </a:rPr>
              <a:t>st</a:t>
            </a:r>
            <a:r>
              <a:rPr lang="en-US" altLang="zh-CN" sz="1200" dirty="0">
                <a:latin typeface="+mj-ea"/>
                <a:ea typeface="+mj-ea"/>
              </a:rPr>
              <a:t> round, please also add comments in summary referring to revised CRs, e.g., referring to Rev_R4-</a:t>
            </a:r>
            <a:r>
              <a:rPr lang="en-US" altLang="zh-CN" sz="1200" dirty="0">
                <a:solidFill>
                  <a:schemeClr val="tx2"/>
                </a:solidFill>
                <a:latin typeface="+mj-ea"/>
                <a:ea typeface="+mj-ea"/>
              </a:rPr>
              <a:t>22</a:t>
            </a:r>
            <a:r>
              <a:rPr lang="en-US" altLang="zh-CN" sz="1200" dirty="0">
                <a:latin typeface="+mj-ea"/>
                <a:ea typeface="+mj-ea"/>
              </a:rPr>
              <a:t>xxxxx_1</a:t>
            </a:r>
            <a:r>
              <a:rPr lang="en-US" altLang="zh-CN" sz="1200" baseline="30000" dirty="0">
                <a:latin typeface="+mj-ea"/>
                <a:ea typeface="+mj-ea"/>
              </a:rPr>
              <a:t>st</a:t>
            </a:r>
            <a:r>
              <a:rPr lang="en-US" altLang="zh-CN" sz="1200" dirty="0">
                <a:latin typeface="+mj-ea"/>
                <a:ea typeface="+mj-ea"/>
              </a:rPr>
              <a:t> round_v0x_companyB_companyC</a:t>
            </a:r>
            <a:r>
              <a:rPr lang="en-US" altLang="zh-CN" sz="1200" i="1" dirty="0">
                <a:latin typeface="+mj-ea"/>
                <a:ea typeface="+mj-ea"/>
              </a:rPr>
              <a:t>. </a:t>
            </a:r>
          </a:p>
          <a:p>
            <a:pPr lvl="1">
              <a:spcBef>
                <a:spcPts val="0"/>
              </a:spcBef>
              <a:spcAft>
                <a:spcPts val="600"/>
              </a:spcAft>
            </a:pPr>
            <a:r>
              <a:rPr lang="en-US" altLang="zh-CN" sz="1200" dirty="0">
                <a:latin typeface="+mj-ea"/>
                <a:ea typeface="+mj-ea"/>
              </a:rPr>
              <a:t>Provide information on the delegates contacts (Name / Company / E-mail) in the dedicated section of email summary document</a:t>
            </a:r>
          </a:p>
          <a:p>
            <a:pPr lvl="1">
              <a:spcBef>
                <a:spcPts val="0"/>
              </a:spcBef>
              <a:spcAft>
                <a:spcPts val="600"/>
              </a:spcAft>
            </a:pPr>
            <a:r>
              <a:rPr lang="en-US" altLang="zh-CN" sz="1200" dirty="0">
                <a:latin typeface="+mj-ea"/>
                <a:ea typeface="+mj-ea"/>
              </a:rPr>
              <a:t>Note that the meeting deadlines will be strictly enforced. Comments, </a:t>
            </a:r>
            <a:r>
              <a:rPr lang="en-US" altLang="zh-CN" sz="1200" dirty="0" err="1">
                <a:latin typeface="+mj-ea"/>
                <a:ea typeface="+mj-ea"/>
              </a:rPr>
              <a:t>tdocs</a:t>
            </a:r>
            <a:r>
              <a:rPr lang="en-US" altLang="zh-CN" sz="1200" dirty="0">
                <a:latin typeface="+mj-ea"/>
                <a:ea typeface="+mj-ea"/>
              </a:rPr>
              <a:t>, or drafts submitted after the deadlines will not be considered. </a:t>
            </a:r>
            <a:endParaRPr lang="en-US" altLang="zh-CN" sz="1200" dirty="0" smtClean="0">
              <a:latin typeface="+mj-ea"/>
              <a:ea typeface="+mj-ea"/>
            </a:endParaRPr>
          </a:p>
          <a:p>
            <a:pPr lvl="1">
              <a:spcBef>
                <a:spcPts val="0"/>
              </a:spcBef>
              <a:spcAft>
                <a:spcPts val="600"/>
              </a:spcAft>
            </a:pPr>
            <a:r>
              <a:rPr lang="en-US" altLang="zh-CN" sz="1200" dirty="0" smtClean="0">
                <a:latin typeface="+mj-ea"/>
                <a:ea typeface="+mj-ea"/>
              </a:rPr>
              <a:t>In the 2</a:t>
            </a:r>
            <a:r>
              <a:rPr lang="en-US" altLang="zh-CN" sz="1200" baseline="30000" dirty="0" smtClean="0">
                <a:latin typeface="+mj-ea"/>
                <a:ea typeface="+mj-ea"/>
              </a:rPr>
              <a:t>nd</a:t>
            </a:r>
            <a:r>
              <a:rPr lang="en-US" altLang="zh-CN" sz="1200" dirty="0" smtClean="0">
                <a:latin typeface="+mj-ea"/>
                <a:ea typeface="+mj-ea"/>
              </a:rPr>
              <a:t> round, it is recommended that moderator split into multiple sub-email threads with dedicated subject [1xx-e</a:t>
            </a:r>
            <a:r>
              <a:rPr lang="en-US" altLang="zh-CN" sz="1200" dirty="0">
                <a:latin typeface="+mj-ea"/>
                <a:ea typeface="+mj-ea"/>
              </a:rPr>
              <a:t>][X00] </a:t>
            </a:r>
            <a:r>
              <a:rPr lang="en-US" altLang="zh-CN" sz="1200" dirty="0" err="1" smtClean="0">
                <a:latin typeface="+mj-ea"/>
                <a:ea typeface="+mj-ea"/>
              </a:rPr>
              <a:t>abc</a:t>
            </a:r>
            <a:r>
              <a:rPr lang="en-US" altLang="zh-CN" sz="1200" dirty="0" smtClean="0">
                <a:latin typeface="+mj-ea"/>
                <a:ea typeface="+mj-ea"/>
              </a:rPr>
              <a:t> – topic name.</a:t>
            </a:r>
            <a:endParaRPr lang="en-US" altLang="zh-CN" sz="12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For </a:t>
            </a:r>
            <a:r>
              <a:rPr lang="en-US" altLang="zh-CN" sz="1400" dirty="0" err="1">
                <a:latin typeface="+mj-ea"/>
                <a:ea typeface="+mj-ea"/>
              </a:rPr>
              <a:t>tdoc</a:t>
            </a:r>
            <a:r>
              <a:rPr lang="en-US" altLang="zh-CN" sz="1400" dirty="0">
                <a:latin typeface="+mj-ea"/>
                <a:ea typeface="+mj-ea"/>
              </a:rPr>
              <a:t> number request during the meeting</a:t>
            </a:r>
          </a:p>
          <a:p>
            <a:pPr lvl="1">
              <a:spcBef>
                <a:spcPts val="0"/>
              </a:spcBef>
              <a:spcAft>
                <a:spcPts val="600"/>
              </a:spcAft>
            </a:pPr>
            <a:r>
              <a:rPr lang="en-US" altLang="zh-CN" sz="1200" dirty="0">
                <a:latin typeface="+mj-ea"/>
                <a:ea typeface="+mj-ea"/>
              </a:rPr>
              <a:t>New and revised </a:t>
            </a:r>
            <a:r>
              <a:rPr lang="en-US" altLang="zh-CN" sz="1200" dirty="0" err="1">
                <a:latin typeface="+mj-ea"/>
                <a:ea typeface="+mj-ea"/>
              </a:rPr>
              <a:t>tdocs</a:t>
            </a:r>
            <a:r>
              <a:rPr lang="en-US" altLang="zh-CN" sz="1200" dirty="0">
                <a:latin typeface="+mj-ea"/>
                <a:ea typeface="+mj-ea"/>
              </a:rPr>
              <a:t> will be allocated based on the 1st round summaries conclusions. </a:t>
            </a:r>
            <a:endParaRPr lang="zh-CN" altLang="zh-CN" sz="1200" dirty="0">
              <a:latin typeface="+mj-ea"/>
              <a:ea typeface="+mj-ea"/>
            </a:endParaRPr>
          </a:p>
          <a:p>
            <a:pPr lvl="1">
              <a:spcBef>
                <a:spcPts val="0"/>
              </a:spcBef>
              <a:spcAft>
                <a:spcPts val="600"/>
              </a:spcAft>
            </a:pPr>
            <a:r>
              <a:rPr lang="en-US" altLang="zh-CN" sz="1200" dirty="0">
                <a:latin typeface="+mj-ea"/>
                <a:ea typeface="+mj-ea"/>
              </a:rPr>
              <a:t>Strongly encourage moderators to provide information on all new requested </a:t>
            </a:r>
            <a:r>
              <a:rPr lang="en-US" altLang="zh-CN" sz="1200" dirty="0" err="1">
                <a:latin typeface="+mj-ea"/>
                <a:ea typeface="+mj-ea"/>
              </a:rPr>
              <a:t>tdocs</a:t>
            </a:r>
            <a:r>
              <a:rPr lang="en-US" altLang="zh-CN" sz="1200" dirty="0">
                <a:latin typeface="+mj-ea"/>
                <a:ea typeface="+mj-ea"/>
              </a:rPr>
              <a:t> and </a:t>
            </a:r>
            <a:r>
              <a:rPr lang="en-US" altLang="zh-CN" sz="1200" dirty="0" err="1">
                <a:latin typeface="+mj-ea"/>
                <a:ea typeface="+mj-ea"/>
              </a:rPr>
              <a:t>tdoc</a:t>
            </a:r>
            <a:r>
              <a:rPr lang="en-US" altLang="zh-CN" sz="1200" dirty="0">
                <a:latin typeface="+mj-ea"/>
                <a:ea typeface="+mj-ea"/>
              </a:rPr>
              <a:t> revisions in the 1st round summary documents. The </a:t>
            </a:r>
            <a:r>
              <a:rPr lang="en-US" altLang="zh-CN" sz="1200" dirty="0" err="1">
                <a:latin typeface="+mj-ea"/>
                <a:ea typeface="+mj-ea"/>
              </a:rPr>
              <a:t>tdoc</a:t>
            </a:r>
            <a:r>
              <a:rPr lang="en-US" altLang="zh-CN" sz="1200" dirty="0">
                <a:latin typeface="+mj-ea"/>
                <a:ea typeface="+mj-ea"/>
              </a:rPr>
              <a:t> allocations after the 1st round shall be minimized. </a:t>
            </a:r>
            <a:endParaRPr lang="zh-CN" altLang="zh-CN" sz="1200" dirty="0">
              <a:latin typeface="+mj-ea"/>
              <a:ea typeface="+mj-ea"/>
            </a:endParaRPr>
          </a:p>
          <a:p>
            <a:pPr lvl="1">
              <a:spcBef>
                <a:spcPts val="0"/>
              </a:spcBef>
              <a:spcAft>
                <a:spcPts val="600"/>
              </a:spcAft>
            </a:pPr>
            <a:r>
              <a:rPr lang="en-US" altLang="zh-CN" sz="1200" dirty="0">
                <a:latin typeface="+mj-ea"/>
                <a:ea typeface="+mj-ea"/>
              </a:rPr>
              <a:t>For further </a:t>
            </a:r>
            <a:r>
              <a:rPr lang="en-US" altLang="zh-CN" sz="1200" dirty="0" err="1">
                <a:latin typeface="+mj-ea"/>
                <a:ea typeface="+mj-ea"/>
              </a:rPr>
              <a:t>tdocs</a:t>
            </a:r>
            <a:r>
              <a:rPr lang="en-US" altLang="zh-CN" sz="1200" dirty="0">
                <a:latin typeface="+mj-ea"/>
                <a:ea typeface="+mj-ea"/>
              </a:rPr>
              <a:t> revisions in the 2nd round, please use email subject “[1xx-e][X00] </a:t>
            </a:r>
            <a:r>
              <a:rPr lang="en-US" altLang="zh-CN" sz="1200" dirty="0" err="1">
                <a:latin typeface="+mj-ea"/>
                <a:ea typeface="+mj-ea"/>
              </a:rPr>
              <a:t>XXX_Session</a:t>
            </a:r>
            <a:r>
              <a:rPr lang="en-US" altLang="zh-CN" sz="1200" dirty="0">
                <a:latin typeface="+mj-ea"/>
                <a:ea typeface="+mj-ea"/>
              </a:rPr>
              <a:t> - </a:t>
            </a:r>
            <a:r>
              <a:rPr lang="en-US" altLang="zh-CN" sz="1200" dirty="0" err="1">
                <a:latin typeface="+mj-ea"/>
                <a:ea typeface="+mj-ea"/>
              </a:rPr>
              <a:t>tdoc</a:t>
            </a:r>
            <a:r>
              <a:rPr lang="en-US" altLang="zh-CN" sz="1200" dirty="0">
                <a:latin typeface="+mj-ea"/>
                <a:ea typeface="+mj-ea"/>
              </a:rPr>
              <a:t> request” to simplify email tracking. </a:t>
            </a:r>
            <a:endParaRPr lang="zh-CN" altLang="zh-CN" sz="1200" dirty="0">
              <a:latin typeface="+mj-ea"/>
              <a:ea typeface="+mj-ea"/>
            </a:endParaRPr>
          </a:p>
          <a:p>
            <a:pPr lvl="2">
              <a:spcBef>
                <a:spcPts val="0"/>
              </a:spcBef>
              <a:spcAft>
                <a:spcPts val="600"/>
              </a:spcAft>
            </a:pPr>
            <a:r>
              <a:rPr lang="en-US" altLang="zh-CN" sz="1200" dirty="0">
                <a:latin typeface="+mj-ea"/>
                <a:ea typeface="+mj-ea"/>
              </a:rPr>
              <a:t>Encourage moderators to collect the list of required </a:t>
            </a:r>
            <a:r>
              <a:rPr lang="en-US" altLang="zh-CN" sz="1200" dirty="0" err="1">
                <a:latin typeface="+mj-ea"/>
                <a:ea typeface="+mj-ea"/>
              </a:rPr>
              <a:t>tdoc</a:t>
            </a:r>
            <a:r>
              <a:rPr lang="en-US" altLang="zh-CN" sz="1200" dirty="0">
                <a:latin typeface="+mj-ea"/>
                <a:ea typeface="+mj-ea"/>
              </a:rPr>
              <a:t> revisions and provide consolidated requests (not from individual companies).</a:t>
            </a:r>
            <a:endParaRPr lang="zh-CN" altLang="zh-CN" sz="1200" dirty="0">
              <a:latin typeface="+mj-ea"/>
              <a:ea typeface="+mj-ea"/>
            </a:endParaRPr>
          </a:p>
          <a:p>
            <a:pPr lvl="2">
              <a:spcBef>
                <a:spcPts val="0"/>
              </a:spcBef>
              <a:spcAft>
                <a:spcPts val="600"/>
              </a:spcAft>
            </a:pPr>
            <a:r>
              <a:rPr lang="en-US" altLang="zh-CN" sz="1200" dirty="0">
                <a:latin typeface="+mj-ea"/>
                <a:ea typeface="+mj-ea"/>
              </a:rPr>
              <a:t>All </a:t>
            </a:r>
            <a:r>
              <a:rPr lang="en-US" altLang="zh-CN" sz="1200" dirty="0" err="1">
                <a:latin typeface="+mj-ea"/>
                <a:ea typeface="+mj-ea"/>
              </a:rPr>
              <a:t>tdoc</a:t>
            </a:r>
            <a:r>
              <a:rPr lang="en-US" altLang="zh-CN" sz="1200" dirty="0">
                <a:latin typeface="+mj-ea"/>
                <a:ea typeface="+mj-ea"/>
              </a:rPr>
              <a:t> requests shall be provided in RAN4 reflector using the specific email thread. Requests in other emails will not be treated.</a:t>
            </a:r>
            <a:endParaRPr lang="zh-CN" altLang="zh-CN" sz="1200" dirty="0">
              <a:latin typeface="+mj-ea"/>
              <a:ea typeface="+mj-ea"/>
            </a:endParaRPr>
          </a:p>
          <a:p>
            <a:pPr lvl="1">
              <a:spcBef>
                <a:spcPts val="0"/>
              </a:spcBef>
              <a:spcAft>
                <a:spcPts val="600"/>
              </a:spcAft>
            </a:pPr>
            <a:r>
              <a:rPr lang="en-US" altLang="zh-CN" sz="1200" dirty="0">
                <a:latin typeface="+mj-ea"/>
                <a:ea typeface="+mj-ea"/>
              </a:rPr>
              <a:t>No new </a:t>
            </a:r>
            <a:r>
              <a:rPr lang="en-US" altLang="zh-CN" sz="1200" dirty="0" err="1">
                <a:latin typeface="+mj-ea"/>
                <a:ea typeface="+mj-ea"/>
              </a:rPr>
              <a:t>tdoc</a:t>
            </a:r>
            <a:r>
              <a:rPr lang="en-US" altLang="zh-CN" sz="1200" dirty="0">
                <a:latin typeface="+mj-ea"/>
                <a:ea typeface="+mj-ea"/>
              </a:rPr>
              <a:t> numbers will be allocated after deadline for 2nd round initial drafts &amp; revisions after </a:t>
            </a:r>
            <a:r>
              <a:rPr lang="en-US" altLang="zh-CN" sz="1200" dirty="0">
                <a:solidFill>
                  <a:srgbClr val="FF0000"/>
                </a:solidFill>
                <a:latin typeface="+mj-ea"/>
                <a:ea typeface="+mj-ea"/>
              </a:rPr>
              <a:t>May 17 (Tuesday) 17:00 UTC</a:t>
            </a:r>
          </a:p>
          <a:p>
            <a:pPr lvl="1">
              <a:spcBef>
                <a:spcPts val="0"/>
              </a:spcBef>
              <a:spcAft>
                <a:spcPts val="600"/>
              </a:spcAft>
            </a:pPr>
            <a:r>
              <a:rPr lang="en-US" altLang="zh-CN" sz="1200" dirty="0">
                <a:latin typeface="+mj-ea"/>
                <a:ea typeface="+mj-ea"/>
              </a:rPr>
              <a:t>Additional </a:t>
            </a:r>
            <a:r>
              <a:rPr lang="en-US" altLang="zh-CN" sz="1200" dirty="0" err="1">
                <a:latin typeface="+mj-ea"/>
                <a:ea typeface="+mj-ea"/>
              </a:rPr>
              <a:t>tdoc</a:t>
            </a:r>
            <a:r>
              <a:rPr lang="en-US" altLang="zh-CN" sz="1200" dirty="0">
                <a:latin typeface="+mj-ea"/>
                <a:ea typeface="+mj-ea"/>
              </a:rPr>
              <a:t> requests for revision after the 2nd round summary </a:t>
            </a:r>
            <a:r>
              <a:rPr lang="en-US" altLang="zh-CN" sz="1200" dirty="0" smtClean="0">
                <a:latin typeface="+mj-ea"/>
                <a:ea typeface="+mj-ea"/>
              </a:rPr>
              <a:t>deadline is </a:t>
            </a:r>
            <a:r>
              <a:rPr lang="en-US" altLang="zh-CN" sz="1200" dirty="0">
                <a:latin typeface="+mj-ea"/>
                <a:ea typeface="+mj-ea"/>
              </a:rPr>
              <a:t>distributed will be considered on a case-by-case basis.</a:t>
            </a:r>
            <a:endParaRPr lang="en-US" altLang="zh-CN" sz="14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In GTW conference calls, session chairs will mainly treat critical issues, and WF/LS.</a:t>
            </a:r>
          </a:p>
          <a:p>
            <a:pPr lvl="1">
              <a:spcBef>
                <a:spcPts val="0"/>
              </a:spcBef>
              <a:spcAft>
                <a:spcPts val="600"/>
              </a:spcAft>
            </a:pPr>
            <a:r>
              <a:rPr lang="en-US" sz="1200" dirty="0">
                <a:latin typeface="+mj-ea"/>
                <a:ea typeface="+mj-ea"/>
              </a:rPr>
              <a:t>Update of schedule will be formally announced about 16 hours before GTW pending session chairs arrangement</a:t>
            </a:r>
          </a:p>
          <a:p>
            <a:pPr lvl="1">
              <a:spcBef>
                <a:spcPts val="0"/>
              </a:spcBef>
              <a:spcAft>
                <a:spcPts val="600"/>
              </a:spcAft>
            </a:pPr>
            <a:r>
              <a:rPr lang="en-US" sz="1200" dirty="0">
                <a:latin typeface="+mj-ea"/>
                <a:ea typeface="+mj-ea"/>
              </a:rPr>
              <a:t>Moderator is expected to upload email summary (or document) for critical issues in a dedicated folder before GTW</a:t>
            </a:r>
          </a:p>
          <a:p>
            <a:pPr marL="342882" lvl="1" indent="-342882">
              <a:spcBef>
                <a:spcPts val="0"/>
              </a:spcBef>
              <a:spcAft>
                <a:spcPts val="600"/>
              </a:spcAft>
              <a:buBlip>
                <a:blip r:embed="rId2"/>
              </a:buBlip>
            </a:pPr>
            <a:r>
              <a:rPr lang="en-US" sz="1400" dirty="0">
                <a:latin typeface="+mj-ea"/>
                <a:ea typeface="+mj-ea"/>
                <a:cs typeface="+mn-cs"/>
              </a:rPr>
              <a:t>After e-meeting, only Big CRs/updated TRs/draft TSs will </a:t>
            </a:r>
            <a:r>
              <a:rPr lang="en-US" sz="1400" dirty="0" smtClean="0">
                <a:latin typeface="+mj-ea"/>
                <a:ea typeface="+mj-ea"/>
                <a:cs typeface="+mn-cs"/>
              </a:rPr>
              <a:t>be approved </a:t>
            </a:r>
            <a:r>
              <a:rPr lang="en-US" altLang="zh-CN" sz="1400" dirty="0" smtClean="0">
                <a:latin typeface="+mj-ea"/>
                <a:ea typeface="+mj-ea"/>
                <a:cs typeface="+mn-cs"/>
              </a:rPr>
              <a:t>via email in the</a:t>
            </a:r>
            <a:r>
              <a:rPr lang="en-US" sz="1400" dirty="0" smtClean="0">
                <a:latin typeface="+mj-ea"/>
                <a:ea typeface="+mj-ea"/>
                <a:cs typeface="+mn-cs"/>
              </a:rPr>
              <a:t> post-meeting email discussion.</a:t>
            </a:r>
            <a:endParaRPr lang="en-US" sz="1400" dirty="0">
              <a:latin typeface="+mj-ea"/>
              <a:ea typeface="+mj-ea"/>
              <a:cs typeface="+mn-cs"/>
            </a:endParaRPr>
          </a:p>
          <a:p>
            <a:pPr lvl="1">
              <a:spcBef>
                <a:spcPts val="0"/>
              </a:spcBef>
              <a:spcAft>
                <a:spcPts val="600"/>
              </a:spcAft>
            </a:pPr>
            <a:r>
              <a:rPr lang="en-US" sz="1200" dirty="0">
                <a:latin typeface="+mj-ea"/>
                <a:ea typeface="+mj-ea"/>
              </a:rPr>
              <a:t>No technique discussions are expected during post-meeting approval.</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5452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bwMode="auto">
          <a:xfrm flipV="1">
            <a:off x="10344580" y="2081332"/>
            <a:ext cx="914400" cy="266019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3" name="矩形 2"/>
          <p:cNvSpPr/>
          <p:nvPr/>
        </p:nvSpPr>
        <p:spPr bwMode="auto">
          <a:xfrm flipV="1">
            <a:off x="9508280" y="5578527"/>
            <a:ext cx="914400" cy="51018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86" name="Rectangle 77">
            <a:extLst>
              <a:ext uri="{FF2B5EF4-FFF2-40B4-BE49-F238E27FC236}">
                <a16:creationId xmlns="" xmlns:a16="http://schemas.microsoft.com/office/drawing/2014/main" id="{18560DB6-8070-4A8A-B9C8-2CBC509A9ECA}"/>
              </a:ext>
            </a:extLst>
          </p:cNvPr>
          <p:cNvSpPr/>
          <p:nvPr/>
        </p:nvSpPr>
        <p:spPr>
          <a:xfrm>
            <a:off x="285942" y="188297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Thu (Apr 28)</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Email discussion procedures/timelines</a:t>
            </a:r>
            <a:endParaRPr lang="ru-RU" dirty="0">
              <a:latin typeface="微软雅黑" panose="020B0503020204020204" pitchFamily="34" charset="-122"/>
              <a:ea typeface="微软雅黑" panose="020B0503020204020204" pitchFamily="34" charset="-122"/>
            </a:endParaRPr>
          </a:p>
        </p:txBody>
      </p:sp>
      <p:sp>
        <p:nvSpPr>
          <p:cNvPr id="209" name="Rectangle: Rounded Corners 201">
            <a:extLst>
              <a:ext uri="{FF2B5EF4-FFF2-40B4-BE49-F238E27FC236}">
                <a16:creationId xmlns="" xmlns:a16="http://schemas.microsoft.com/office/drawing/2014/main" id="{B6CDA6FF-6740-49E7-B14C-1831ED62E0F8}"/>
              </a:ext>
            </a:extLst>
          </p:cNvPr>
          <p:cNvSpPr/>
          <p:nvPr/>
        </p:nvSpPr>
        <p:spPr>
          <a:xfrm>
            <a:off x="6781694" y="6182656"/>
            <a:ext cx="882000"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900" b="1" kern="0" dirty="0">
                <a:solidFill>
                  <a:srgbClr val="FFFFFF"/>
                </a:solidFill>
                <a:latin typeface="微软雅黑" panose="020B0503020204020204" pitchFamily="34" charset="-122"/>
                <a:ea typeface="微软雅黑" panose="020B0503020204020204" pitchFamily="34" charset="-122"/>
                <a:cs typeface="+mn-cs"/>
              </a:rPr>
              <a:t>Time</a:t>
            </a:r>
            <a:r>
              <a:rPr lang="en-US" altLang="zh-CN" sz="900" b="1" kern="0" noProof="0" dirty="0">
                <a:solidFill>
                  <a:srgbClr val="FFFFFF"/>
                </a:solidFill>
                <a:latin typeface="微软雅黑" panose="020B0503020204020204" pitchFamily="34" charset="-122"/>
                <a:ea typeface="微软雅黑" panose="020B0503020204020204" pitchFamily="34" charset="-122"/>
                <a:cs typeface="+mn-cs"/>
              </a:rPr>
              <a:t>line for moderator</a:t>
            </a:r>
            <a:endPar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0" name="Rectangle: Rounded Corners 201">
            <a:extLst>
              <a:ext uri="{FF2B5EF4-FFF2-40B4-BE49-F238E27FC236}">
                <a16:creationId xmlns="" xmlns:a16="http://schemas.microsoft.com/office/drawing/2014/main" id="{B6CDA6FF-6740-49E7-B14C-1831ED62E0F8}"/>
              </a:ext>
            </a:extLst>
          </p:cNvPr>
          <p:cNvSpPr/>
          <p:nvPr/>
        </p:nvSpPr>
        <p:spPr>
          <a:xfrm>
            <a:off x="7698258" y="6182656"/>
            <a:ext cx="882000"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900" b="1" kern="0" dirty="0">
                <a:solidFill>
                  <a:srgbClr val="FFFFFF"/>
                </a:solidFill>
                <a:latin typeface="微软雅黑" panose="020B0503020204020204" pitchFamily="34" charset="-122"/>
                <a:ea typeface="微软雅黑" panose="020B0503020204020204" pitchFamily="34" charset="-122"/>
                <a:cs typeface="+mn-cs"/>
              </a:rPr>
              <a:t>Deadline for comments and </a:t>
            </a:r>
            <a:r>
              <a:rPr lang="en-US" sz="900" b="1" kern="0" dirty="0" err="1">
                <a:solidFill>
                  <a:srgbClr val="FFFFFF"/>
                </a:solidFill>
                <a:latin typeface="微软雅黑" panose="020B0503020204020204" pitchFamily="34" charset="-122"/>
                <a:ea typeface="微软雅黑" panose="020B0503020204020204" pitchFamily="34" charset="-122"/>
                <a:cs typeface="+mn-cs"/>
              </a:rPr>
              <a:t>tdoc</a:t>
            </a:r>
            <a:endPar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1" name="Rectangle: Rounded Corners 201">
            <a:extLst>
              <a:ext uri="{FF2B5EF4-FFF2-40B4-BE49-F238E27FC236}">
                <a16:creationId xmlns="" xmlns:a16="http://schemas.microsoft.com/office/drawing/2014/main" id="{B6CDA6FF-6740-49E7-B14C-1831ED62E0F8}"/>
              </a:ext>
            </a:extLst>
          </p:cNvPr>
          <p:cNvSpPr/>
          <p:nvPr/>
        </p:nvSpPr>
        <p:spPr>
          <a:xfrm>
            <a:off x="8614822" y="6182656"/>
            <a:ext cx="882000"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GTW session (Main,</a:t>
            </a:r>
            <a:r>
              <a:rPr kumimoji="0" lang="en-US" sz="9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en-US" sz="900" b="1" i="0" u="none" strike="noStrike" kern="0" cap="none" spc="0" normalizeH="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BS_demod</a:t>
            </a:r>
            <a:r>
              <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t>
            </a:r>
          </a:p>
        </p:txBody>
      </p:sp>
      <p:sp>
        <p:nvSpPr>
          <p:cNvPr id="213" name="TextBox 1">
            <a:extLst>
              <a:ext uri="{FF2B5EF4-FFF2-40B4-BE49-F238E27FC236}">
                <a16:creationId xmlns="" xmlns:a16="http://schemas.microsoft.com/office/drawing/2014/main" id="{E151FB97-9B3A-4312-805C-6B499B697A34}"/>
              </a:ext>
            </a:extLst>
          </p:cNvPr>
          <p:cNvSpPr txBox="1"/>
          <p:nvPr/>
        </p:nvSpPr>
        <p:spPr>
          <a:xfrm>
            <a:off x="408556" y="5895783"/>
            <a:ext cx="5927637" cy="461665"/>
          </a:xfrm>
          <a:prstGeom prst="rect">
            <a:avLst/>
          </a:prstGeom>
          <a:noFill/>
        </p:spPr>
        <p:txBody>
          <a:bodyPr wrap="square" rtlCol="0">
            <a:spAutoFit/>
          </a:bodyPr>
          <a:lstStyle/>
          <a:p>
            <a:pPr lvl="0">
              <a:defRPr/>
            </a:pP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Note</a:t>
            </a:r>
            <a:r>
              <a:rPr lang="en-US" sz="800" b="1" dirty="0">
                <a:solidFill>
                  <a:srgbClr val="000000"/>
                </a:solidFill>
                <a:latin typeface="微软雅黑" panose="020B0503020204020204" pitchFamily="34" charset="-122"/>
                <a:ea typeface="微软雅黑" panose="020B0503020204020204" pitchFamily="34" charset="-122"/>
              </a:rPr>
              <a:t> 1: Comments and </a:t>
            </a:r>
            <a:r>
              <a:rPr lang="en-US" sz="800" b="1" dirty="0" err="1">
                <a:solidFill>
                  <a:srgbClr val="000000"/>
                </a:solidFill>
                <a:latin typeface="微软雅黑" panose="020B0503020204020204" pitchFamily="34" charset="-122"/>
                <a:ea typeface="微软雅黑" panose="020B0503020204020204" pitchFamily="34" charset="-122"/>
              </a:rPr>
              <a:t>tdocs</a:t>
            </a:r>
            <a:r>
              <a:rPr lang="en-US" sz="800" b="1" dirty="0">
                <a:solidFill>
                  <a:srgbClr val="000000"/>
                </a:solidFill>
                <a:latin typeface="微软雅黑" panose="020B0503020204020204" pitchFamily="34" charset="-122"/>
                <a:ea typeface="微软雅黑" panose="020B0503020204020204" pitchFamily="34" charset="-122"/>
              </a:rPr>
              <a:t> submitted after the deadlines will not be considered</a:t>
            </a:r>
            <a:endPar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a:p>
            <a:pPr lvl="0">
              <a:defRPr/>
            </a:pPr>
            <a:r>
              <a:rPr lang="en-US" sz="800" b="1" dirty="0">
                <a:solidFill>
                  <a:srgbClr val="000000"/>
                </a:solidFill>
                <a:latin typeface="微软雅黑" panose="020B0503020204020204" pitchFamily="34" charset="-122"/>
                <a:ea typeface="微软雅黑" panose="020B0503020204020204" pitchFamily="34" charset="-122"/>
              </a:rPr>
              <a:t>Note </a:t>
            </a: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2</a:t>
            </a:r>
            <a:r>
              <a:rPr lang="en-US" sz="800" b="1" noProof="0" dirty="0">
                <a:solidFill>
                  <a:srgbClr val="000000"/>
                </a:solidFill>
                <a:latin typeface="微软雅黑" panose="020B0503020204020204" pitchFamily="34" charset="-122"/>
                <a:ea typeface="微软雅黑" panose="020B0503020204020204" pitchFamily="34" charset="-122"/>
              </a:rPr>
              <a:t>: </a:t>
            </a:r>
            <a:r>
              <a:rPr lang="en-US" sz="800" b="1" dirty="0">
                <a:solidFill>
                  <a:srgbClr val="000000"/>
                </a:solidFill>
                <a:latin typeface="微软雅黑" panose="020B0503020204020204" pitchFamily="34" charset="-122"/>
                <a:ea typeface="微软雅黑" panose="020B0503020204020204" pitchFamily="34" charset="-122"/>
              </a:rPr>
              <a:t>Basket WIs Email discussion procedures/timelines are not included. </a:t>
            </a:r>
          </a:p>
          <a:p>
            <a:pPr lvl="0">
              <a:defRPr/>
            </a:pP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Note 3: During</a:t>
            </a:r>
            <a:r>
              <a:rPr kumimoji="0" lang="en-US" sz="800" b="1" i="0" u="none" strike="noStrike" kern="1200" cap="none" spc="0" normalizeH="0" noProof="0" dirty="0">
                <a:ln>
                  <a:noFill/>
                </a:ln>
                <a:solidFill>
                  <a:srgbClr val="000000"/>
                </a:solidFill>
                <a:effectLst/>
                <a:uLnTx/>
                <a:uFillTx/>
                <a:latin typeface="微软雅黑" panose="020B0503020204020204" pitchFamily="34" charset="-122"/>
                <a:ea typeface="微软雅黑" panose="020B0503020204020204" pitchFamily="34" charset="-122"/>
              </a:rPr>
              <a:t> quiet periods, no email should be sent out.</a:t>
            </a:r>
          </a:p>
        </p:txBody>
      </p:sp>
      <p:sp>
        <p:nvSpPr>
          <p:cNvPr id="75" name="Rectangle 77">
            <a:extLst>
              <a:ext uri="{FF2B5EF4-FFF2-40B4-BE49-F238E27FC236}">
                <a16:creationId xmlns="" xmlns:a16="http://schemas.microsoft.com/office/drawing/2014/main" id="{18560DB6-8070-4A8A-B9C8-2CBC509A9ECA}"/>
              </a:ext>
            </a:extLst>
          </p:cNvPr>
          <p:cNvSpPr/>
          <p:nvPr/>
        </p:nvSpPr>
        <p:spPr>
          <a:xfrm>
            <a:off x="1122655"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Fri (Apr 29)</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6" name="Rectangle 77">
            <a:extLst>
              <a:ext uri="{FF2B5EF4-FFF2-40B4-BE49-F238E27FC236}">
                <a16:creationId xmlns="" xmlns:a16="http://schemas.microsoft.com/office/drawing/2014/main" id="{18560DB6-8070-4A8A-B9C8-2CBC509A9ECA}"/>
              </a:ext>
            </a:extLst>
          </p:cNvPr>
          <p:cNvSpPr/>
          <p:nvPr/>
        </p:nvSpPr>
        <p:spPr>
          <a:xfrm>
            <a:off x="1967367"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Apr 30 – May 8 </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7" name="Rectangle 77">
            <a:extLst>
              <a:ext uri="{FF2B5EF4-FFF2-40B4-BE49-F238E27FC236}">
                <a16:creationId xmlns="" xmlns:a16="http://schemas.microsoft.com/office/drawing/2014/main" id="{18560DB6-8070-4A8A-B9C8-2CBC509A9ECA}"/>
              </a:ext>
            </a:extLst>
          </p:cNvPr>
          <p:cNvSpPr/>
          <p:nvPr/>
        </p:nvSpPr>
        <p:spPr>
          <a:xfrm>
            <a:off x="2812079"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Mo</a:t>
            </a:r>
            <a:r>
              <a:rPr lang="en-US" sz="800" kern="0" dirty="0">
                <a:solidFill>
                  <a:srgbClr val="FFFFFF"/>
                </a:solidFill>
                <a:latin typeface="+mj-ea"/>
                <a:ea typeface="+mj-ea"/>
              </a:rPr>
              <a:t>n (May 9)</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8" name="Rectangle 77">
            <a:extLst>
              <a:ext uri="{FF2B5EF4-FFF2-40B4-BE49-F238E27FC236}">
                <a16:creationId xmlns="" xmlns:a16="http://schemas.microsoft.com/office/drawing/2014/main" id="{18560DB6-8070-4A8A-B9C8-2CBC509A9ECA}"/>
              </a:ext>
            </a:extLst>
          </p:cNvPr>
          <p:cNvSpPr/>
          <p:nvPr/>
        </p:nvSpPr>
        <p:spPr>
          <a:xfrm>
            <a:off x="3656790"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Tue (</a:t>
            </a:r>
            <a:r>
              <a:rPr lang="en-GB" sz="800" kern="0" dirty="0">
                <a:solidFill>
                  <a:srgbClr val="FFFFFF"/>
                </a:solidFill>
                <a:latin typeface="+mj-ea"/>
                <a:ea typeface="+mj-ea"/>
              </a:rPr>
              <a:t>May</a:t>
            </a:r>
            <a:r>
              <a:rPr lang="en-GB" sz="800" kern="0" noProof="0" dirty="0">
                <a:solidFill>
                  <a:srgbClr val="FFFFFF"/>
                </a:solidFill>
                <a:latin typeface="+mj-ea"/>
                <a:ea typeface="+mj-ea"/>
              </a:rPr>
              <a:t> 10)</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1" name="Rectangle 77">
            <a:extLst>
              <a:ext uri="{FF2B5EF4-FFF2-40B4-BE49-F238E27FC236}">
                <a16:creationId xmlns="" xmlns:a16="http://schemas.microsoft.com/office/drawing/2014/main" id="{18560DB6-8070-4A8A-B9C8-2CBC509A9ECA}"/>
              </a:ext>
            </a:extLst>
          </p:cNvPr>
          <p:cNvSpPr/>
          <p:nvPr/>
        </p:nvSpPr>
        <p:spPr>
          <a:xfrm>
            <a:off x="5346213"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Thu (</a:t>
            </a:r>
            <a:r>
              <a:rPr lang="en-GB" sz="800" kern="0" dirty="0">
                <a:solidFill>
                  <a:srgbClr val="FFFFFF"/>
                </a:solidFill>
                <a:latin typeface="+mj-ea"/>
                <a:ea typeface="+mj-ea"/>
              </a:rPr>
              <a:t>May 12</a:t>
            </a:r>
            <a:r>
              <a:rPr lang="en-GB" sz="800" kern="0" noProof="0" dirty="0">
                <a:solidFill>
                  <a:srgbClr val="FFFFFF"/>
                </a:solidFill>
                <a:latin typeface="+mj-ea"/>
                <a:ea typeface="+mj-ea"/>
              </a:rPr>
              <a:t>)</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2" name="Rectangle 77">
            <a:extLst>
              <a:ext uri="{FF2B5EF4-FFF2-40B4-BE49-F238E27FC236}">
                <a16:creationId xmlns="" xmlns:a16="http://schemas.microsoft.com/office/drawing/2014/main" id="{18560DB6-8070-4A8A-B9C8-2CBC509A9ECA}"/>
              </a:ext>
            </a:extLst>
          </p:cNvPr>
          <p:cNvSpPr/>
          <p:nvPr/>
        </p:nvSpPr>
        <p:spPr>
          <a:xfrm>
            <a:off x="6190925"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Fri (May 13)</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3" name="Rectangle 77">
            <a:extLst>
              <a:ext uri="{FF2B5EF4-FFF2-40B4-BE49-F238E27FC236}">
                <a16:creationId xmlns="" xmlns:a16="http://schemas.microsoft.com/office/drawing/2014/main" id="{18560DB6-8070-4A8A-B9C8-2CBC509A9ECA}"/>
              </a:ext>
            </a:extLst>
          </p:cNvPr>
          <p:cNvSpPr/>
          <p:nvPr/>
        </p:nvSpPr>
        <p:spPr>
          <a:xfrm>
            <a:off x="7035637"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Sat/Sun</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4" name="Rectangle 77">
            <a:extLst>
              <a:ext uri="{FF2B5EF4-FFF2-40B4-BE49-F238E27FC236}">
                <a16:creationId xmlns="" xmlns:a16="http://schemas.microsoft.com/office/drawing/2014/main" id="{18560DB6-8070-4A8A-B9C8-2CBC509A9ECA}"/>
              </a:ext>
            </a:extLst>
          </p:cNvPr>
          <p:cNvSpPr/>
          <p:nvPr/>
        </p:nvSpPr>
        <p:spPr>
          <a:xfrm>
            <a:off x="7880348"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Mon (May 16)</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5" name="Rectangle 77">
            <a:extLst>
              <a:ext uri="{FF2B5EF4-FFF2-40B4-BE49-F238E27FC236}">
                <a16:creationId xmlns="" xmlns:a16="http://schemas.microsoft.com/office/drawing/2014/main" id="{18560DB6-8070-4A8A-B9C8-2CBC509A9ECA}"/>
              </a:ext>
            </a:extLst>
          </p:cNvPr>
          <p:cNvSpPr/>
          <p:nvPr/>
        </p:nvSpPr>
        <p:spPr>
          <a:xfrm>
            <a:off x="8725060"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Tue (May 17)</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6" name="Rectangle 77">
            <a:extLst>
              <a:ext uri="{FF2B5EF4-FFF2-40B4-BE49-F238E27FC236}">
                <a16:creationId xmlns="" xmlns:a16="http://schemas.microsoft.com/office/drawing/2014/main" id="{18560DB6-8070-4A8A-B9C8-2CBC509A9ECA}"/>
              </a:ext>
            </a:extLst>
          </p:cNvPr>
          <p:cNvSpPr/>
          <p:nvPr/>
        </p:nvSpPr>
        <p:spPr>
          <a:xfrm>
            <a:off x="9569771"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Wed (May </a:t>
            </a:r>
            <a:r>
              <a:rPr lang="en-GB" sz="800" kern="0" dirty="0">
                <a:solidFill>
                  <a:srgbClr val="FFFFFF"/>
                </a:solidFill>
                <a:latin typeface="+mj-ea"/>
                <a:ea typeface="+mj-ea"/>
              </a:rPr>
              <a:t>18</a:t>
            </a:r>
            <a:r>
              <a:rPr lang="en-GB" sz="800" kern="0" noProof="0" dirty="0">
                <a:solidFill>
                  <a:srgbClr val="FFFFFF"/>
                </a:solidFill>
                <a:latin typeface="+mj-ea"/>
                <a:ea typeface="+mj-ea"/>
              </a:rPr>
              <a:t>)</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7" name="Rectangle 77">
            <a:extLst>
              <a:ext uri="{FF2B5EF4-FFF2-40B4-BE49-F238E27FC236}">
                <a16:creationId xmlns="" xmlns:a16="http://schemas.microsoft.com/office/drawing/2014/main" id="{18560DB6-8070-4A8A-B9C8-2CBC509A9ECA}"/>
              </a:ext>
            </a:extLst>
          </p:cNvPr>
          <p:cNvSpPr/>
          <p:nvPr/>
        </p:nvSpPr>
        <p:spPr>
          <a:xfrm>
            <a:off x="10414479" y="187763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Thu (May 19)</a:t>
            </a:r>
            <a:endParaRPr kumimoji="0" lang="en-GB" sz="800" b="0" i="0" u="none" strike="noStrike" kern="0" cap="none" spc="0" normalizeH="0" baseline="0" noProof="0" dirty="0">
              <a:ln>
                <a:noFill/>
              </a:ln>
              <a:solidFill>
                <a:srgbClr val="FFFFFF"/>
              </a:solidFill>
              <a:effectLst/>
              <a:uLnTx/>
              <a:uFillTx/>
              <a:latin typeface="+mj-ea"/>
              <a:ea typeface="+mj-ea"/>
            </a:endParaRPr>
          </a:p>
        </p:txBody>
      </p:sp>
      <p:cxnSp>
        <p:nvCxnSpPr>
          <p:cNvPr id="158"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123203" y="205644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0"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936171" y="204646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2"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2787999" y="2053586"/>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3"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3632211" y="2060704"/>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4"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4484041" y="204218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5"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5328251" y="204930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6"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6172458" y="204787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7"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7016664" y="205499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8"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7860876" y="205357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9"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8705086" y="206068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0"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9549297" y="205071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1"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0393141" y="205783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2"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1235641" y="2047863"/>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20" name="直接连接符 19"/>
          <p:cNvCxnSpPr/>
          <p:nvPr/>
        </p:nvCxnSpPr>
        <p:spPr bwMode="auto">
          <a:xfrm>
            <a:off x="670431" y="2069587"/>
            <a:ext cx="10552050"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3" name="直接连接符 172"/>
          <p:cNvCxnSpPr/>
          <p:nvPr/>
        </p:nvCxnSpPr>
        <p:spPr bwMode="auto">
          <a:xfrm>
            <a:off x="685665" y="5730028"/>
            <a:ext cx="11326783" cy="14254"/>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4" name="直接连接符 173"/>
          <p:cNvCxnSpPr/>
          <p:nvPr/>
        </p:nvCxnSpPr>
        <p:spPr bwMode="auto">
          <a:xfrm>
            <a:off x="685664" y="3865831"/>
            <a:ext cx="11325838" cy="25315"/>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5" name="直接连接符 174"/>
          <p:cNvCxnSpPr/>
          <p:nvPr/>
        </p:nvCxnSpPr>
        <p:spPr bwMode="auto">
          <a:xfrm>
            <a:off x="670431" y="4724575"/>
            <a:ext cx="11385926" cy="3804"/>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6" name="直接连接符 175"/>
          <p:cNvCxnSpPr/>
          <p:nvPr/>
        </p:nvCxnSpPr>
        <p:spPr bwMode="auto">
          <a:xfrm flipV="1">
            <a:off x="676775" y="2965671"/>
            <a:ext cx="11366577" cy="1"/>
          </a:xfrm>
          <a:prstGeom prst="line">
            <a:avLst/>
          </a:prstGeom>
          <a:noFill/>
          <a:ln w="19050" cap="flat" cmpd="sng" algn="ctr">
            <a:solidFill>
              <a:schemeClr val="accent3">
                <a:lumMod val="65000"/>
              </a:schemeClr>
            </a:solidFill>
            <a:prstDash val="dash"/>
            <a:round/>
            <a:headEnd type="none" w="med" len="med"/>
            <a:tailEnd type="none" w="med" len="med"/>
          </a:ln>
          <a:effectLst/>
        </p:spPr>
      </p:cxnSp>
      <p:sp>
        <p:nvSpPr>
          <p:cNvPr id="177" name="Rectangle 67">
            <a:extLst>
              <a:ext uri="{FF2B5EF4-FFF2-40B4-BE49-F238E27FC236}">
                <a16:creationId xmlns="" xmlns:a16="http://schemas.microsoft.com/office/drawing/2014/main" id="{61214404-3E99-431F-A1D1-0A44E2021497}"/>
              </a:ext>
            </a:extLst>
          </p:cNvPr>
          <p:cNvSpPr/>
          <p:nvPr/>
        </p:nvSpPr>
        <p:spPr>
          <a:xfrm>
            <a:off x="269010" y="1383540"/>
            <a:ext cx="1655822" cy="442269"/>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mj-ea"/>
                <a:ea typeface="+mj-ea"/>
              </a:rPr>
              <a:t>Pre-meeting</a:t>
            </a:r>
          </a:p>
        </p:txBody>
      </p:sp>
      <p:sp>
        <p:nvSpPr>
          <p:cNvPr id="178" name="Rectangle 67">
            <a:extLst>
              <a:ext uri="{FF2B5EF4-FFF2-40B4-BE49-F238E27FC236}">
                <a16:creationId xmlns="" xmlns:a16="http://schemas.microsoft.com/office/drawing/2014/main" id="{61214404-3E99-431F-A1D1-0A44E2021497}"/>
              </a:ext>
            </a:extLst>
          </p:cNvPr>
          <p:cNvSpPr/>
          <p:nvPr/>
        </p:nvSpPr>
        <p:spPr>
          <a:xfrm>
            <a:off x="2787999" y="1383540"/>
            <a:ext cx="4205103"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1</a:t>
            </a:r>
            <a:r>
              <a:rPr lang="en-GB" sz="800" kern="0" baseline="30000" dirty="0">
                <a:solidFill>
                  <a:srgbClr val="FFFFFF"/>
                </a:solidFill>
                <a:latin typeface="+mj-ea"/>
                <a:ea typeface="+mj-ea"/>
              </a:rPr>
              <a:t>st</a:t>
            </a:r>
            <a:r>
              <a:rPr lang="en-GB" sz="800" kern="0" dirty="0">
                <a:solidFill>
                  <a:srgbClr val="FFFFFF"/>
                </a:solidFill>
                <a:latin typeface="+mj-ea"/>
                <a:ea typeface="+mj-ea"/>
              </a:rPr>
              <a:t> round (May 09~13)</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79" name="Rectangle 67">
            <a:extLst>
              <a:ext uri="{FF2B5EF4-FFF2-40B4-BE49-F238E27FC236}">
                <a16:creationId xmlns="" xmlns:a16="http://schemas.microsoft.com/office/drawing/2014/main" id="{61214404-3E99-431F-A1D1-0A44E2021497}"/>
              </a:ext>
            </a:extLst>
          </p:cNvPr>
          <p:cNvSpPr/>
          <p:nvPr/>
        </p:nvSpPr>
        <p:spPr>
          <a:xfrm>
            <a:off x="7880347" y="1383540"/>
            <a:ext cx="4176009"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2</a:t>
            </a:r>
            <a:r>
              <a:rPr lang="en-GB" sz="800" kern="0" baseline="30000" noProof="0" dirty="0">
                <a:solidFill>
                  <a:srgbClr val="FFFFFF"/>
                </a:solidFill>
                <a:latin typeface="+mj-ea"/>
                <a:ea typeface="+mj-ea"/>
              </a:rPr>
              <a:t>nd</a:t>
            </a:r>
            <a:r>
              <a:rPr lang="en-GB" sz="800" kern="0" noProof="0" dirty="0">
                <a:solidFill>
                  <a:srgbClr val="FFFFFF"/>
                </a:solidFill>
                <a:latin typeface="+mj-ea"/>
                <a:ea typeface="+mj-ea"/>
              </a:rPr>
              <a:t> round (</a:t>
            </a:r>
            <a:r>
              <a:rPr lang="en-GB" sz="800" kern="0" dirty="0">
                <a:solidFill>
                  <a:srgbClr val="FFFFFF"/>
                </a:solidFill>
                <a:latin typeface="+mj-ea"/>
                <a:ea typeface="+mj-ea"/>
              </a:rPr>
              <a:t>May</a:t>
            </a:r>
            <a:r>
              <a:rPr lang="en-GB" sz="800" kern="0" noProof="0" dirty="0">
                <a:solidFill>
                  <a:srgbClr val="FFFFFF"/>
                </a:solidFill>
                <a:latin typeface="+mj-ea"/>
                <a:ea typeface="+mj-ea"/>
              </a:rPr>
              <a:t> 16 ~ </a:t>
            </a:r>
            <a:r>
              <a:rPr lang="en-GB" sz="800" kern="0" dirty="0">
                <a:solidFill>
                  <a:srgbClr val="FFFFFF"/>
                </a:solidFill>
                <a:latin typeface="+mj-ea"/>
                <a:ea typeface="+mj-ea"/>
              </a:rPr>
              <a:t>May 20</a:t>
            </a:r>
            <a:r>
              <a:rPr lang="en-GB" sz="800" kern="0" noProof="0" dirty="0">
                <a:solidFill>
                  <a:srgbClr val="FFFFFF"/>
                </a:solidFill>
                <a:latin typeface="+mj-ea"/>
                <a:ea typeface="+mj-ea"/>
              </a:rPr>
              <a:t>)</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80" name="Rectangle 67">
            <a:extLst>
              <a:ext uri="{FF2B5EF4-FFF2-40B4-BE49-F238E27FC236}">
                <a16:creationId xmlns="" xmlns:a16="http://schemas.microsoft.com/office/drawing/2014/main" id="{61214404-3E99-431F-A1D1-0A44E2021497}"/>
              </a:ext>
            </a:extLst>
          </p:cNvPr>
          <p:cNvSpPr/>
          <p:nvPr/>
        </p:nvSpPr>
        <p:spPr>
          <a:xfrm>
            <a:off x="7035637" y="1383540"/>
            <a:ext cx="802177"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Quiet Period</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24" name="文本框 23"/>
          <p:cNvSpPr txBox="1"/>
          <p:nvPr/>
        </p:nvSpPr>
        <p:spPr>
          <a:xfrm>
            <a:off x="18585" y="2113860"/>
            <a:ext cx="688009" cy="215444"/>
          </a:xfrm>
          <a:prstGeom prst="rect">
            <a:avLst/>
          </a:prstGeom>
          <a:noFill/>
        </p:spPr>
        <p:txBody>
          <a:bodyPr wrap="none" rtlCol="0">
            <a:spAutoFit/>
          </a:bodyPr>
          <a:lstStyle/>
          <a:p>
            <a:r>
              <a:rPr lang="en-US" altLang="zh-CN" sz="800" dirty="0">
                <a:latin typeface="+mj-ea"/>
                <a:ea typeface="+mj-ea"/>
              </a:rPr>
              <a:t>00:00 UTC</a:t>
            </a:r>
            <a:endParaRPr lang="zh-CN" altLang="en-US" sz="800" dirty="0">
              <a:latin typeface="+mj-ea"/>
              <a:ea typeface="+mj-ea"/>
            </a:endParaRPr>
          </a:p>
        </p:txBody>
      </p:sp>
      <p:sp>
        <p:nvSpPr>
          <p:cNvPr id="181" name="文本框 180"/>
          <p:cNvSpPr txBox="1"/>
          <p:nvPr/>
        </p:nvSpPr>
        <p:spPr>
          <a:xfrm>
            <a:off x="52554" y="2760088"/>
            <a:ext cx="688009" cy="215444"/>
          </a:xfrm>
          <a:prstGeom prst="rect">
            <a:avLst/>
          </a:prstGeom>
          <a:noFill/>
        </p:spPr>
        <p:txBody>
          <a:bodyPr wrap="none" rtlCol="0">
            <a:spAutoFit/>
          </a:bodyPr>
          <a:lstStyle/>
          <a:p>
            <a:r>
              <a:rPr lang="en-US" altLang="zh-CN" sz="800" dirty="0">
                <a:latin typeface="+mj-ea"/>
                <a:ea typeface="+mj-ea"/>
              </a:rPr>
              <a:t>08:00 UTC</a:t>
            </a:r>
            <a:endParaRPr lang="zh-CN" altLang="en-US" sz="800" dirty="0">
              <a:latin typeface="+mj-ea"/>
              <a:ea typeface="+mj-ea"/>
            </a:endParaRPr>
          </a:p>
        </p:txBody>
      </p:sp>
      <p:sp>
        <p:nvSpPr>
          <p:cNvPr id="182" name="文本框 181"/>
          <p:cNvSpPr txBox="1"/>
          <p:nvPr/>
        </p:nvSpPr>
        <p:spPr>
          <a:xfrm>
            <a:off x="52554" y="3621792"/>
            <a:ext cx="688009" cy="215444"/>
          </a:xfrm>
          <a:prstGeom prst="rect">
            <a:avLst/>
          </a:prstGeom>
          <a:noFill/>
        </p:spPr>
        <p:txBody>
          <a:bodyPr wrap="none" rtlCol="0">
            <a:spAutoFit/>
          </a:bodyPr>
          <a:lstStyle/>
          <a:p>
            <a:r>
              <a:rPr lang="en-US" altLang="zh-CN" sz="800" dirty="0">
                <a:latin typeface="+mj-ea"/>
                <a:ea typeface="+mj-ea"/>
              </a:rPr>
              <a:t>12:00 UTC</a:t>
            </a:r>
            <a:endParaRPr lang="zh-CN" altLang="en-US" sz="800" dirty="0">
              <a:latin typeface="+mj-ea"/>
              <a:ea typeface="+mj-ea"/>
            </a:endParaRPr>
          </a:p>
        </p:txBody>
      </p:sp>
      <p:sp>
        <p:nvSpPr>
          <p:cNvPr id="183" name="文本框 182"/>
          <p:cNvSpPr txBox="1"/>
          <p:nvPr/>
        </p:nvSpPr>
        <p:spPr>
          <a:xfrm>
            <a:off x="52554" y="4509131"/>
            <a:ext cx="688009" cy="215444"/>
          </a:xfrm>
          <a:prstGeom prst="rect">
            <a:avLst/>
          </a:prstGeom>
          <a:noFill/>
        </p:spPr>
        <p:txBody>
          <a:bodyPr wrap="none" rtlCol="0">
            <a:spAutoFit/>
          </a:bodyPr>
          <a:lstStyle/>
          <a:p>
            <a:r>
              <a:rPr lang="en-US" altLang="zh-CN" sz="800" dirty="0">
                <a:latin typeface="+mj-ea"/>
                <a:ea typeface="+mj-ea"/>
              </a:rPr>
              <a:t>16:00 UTC</a:t>
            </a:r>
            <a:endParaRPr lang="zh-CN" altLang="en-US" sz="800" dirty="0">
              <a:latin typeface="+mj-ea"/>
              <a:ea typeface="+mj-ea"/>
            </a:endParaRPr>
          </a:p>
        </p:txBody>
      </p:sp>
      <p:sp>
        <p:nvSpPr>
          <p:cNvPr id="184" name="文本框 183"/>
          <p:cNvSpPr txBox="1"/>
          <p:nvPr/>
        </p:nvSpPr>
        <p:spPr>
          <a:xfrm>
            <a:off x="52554" y="5481926"/>
            <a:ext cx="688009" cy="215444"/>
          </a:xfrm>
          <a:prstGeom prst="rect">
            <a:avLst/>
          </a:prstGeom>
          <a:noFill/>
        </p:spPr>
        <p:txBody>
          <a:bodyPr wrap="none" rtlCol="0">
            <a:spAutoFit/>
          </a:bodyPr>
          <a:lstStyle/>
          <a:p>
            <a:r>
              <a:rPr lang="en-US" altLang="zh-CN" sz="800" dirty="0">
                <a:latin typeface="+mj-ea"/>
                <a:ea typeface="+mj-ea"/>
              </a:rPr>
              <a:t>24:00 UTC</a:t>
            </a:r>
            <a:endParaRPr lang="zh-CN" altLang="en-US" sz="800" dirty="0">
              <a:latin typeface="+mj-ea"/>
              <a:ea typeface="+mj-ea"/>
            </a:endParaRPr>
          </a:p>
        </p:txBody>
      </p:sp>
      <p:sp>
        <p:nvSpPr>
          <p:cNvPr id="185" name="Rectangle: Rounded Corners 201">
            <a:extLst>
              <a:ext uri="{FF2B5EF4-FFF2-40B4-BE49-F238E27FC236}">
                <a16:creationId xmlns="" xmlns:a16="http://schemas.microsoft.com/office/drawing/2014/main" id="{B6CDA6FF-6740-49E7-B14C-1831ED62E0F8}"/>
              </a:ext>
            </a:extLst>
          </p:cNvPr>
          <p:cNvSpPr/>
          <p:nvPr/>
        </p:nvSpPr>
        <p:spPr>
          <a:xfrm>
            <a:off x="4511748" y="2182163"/>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p:txBody>
      </p:sp>
      <p:sp>
        <p:nvSpPr>
          <p:cNvPr id="186" name="Rectangle: Rounded Corners 201">
            <a:extLst>
              <a:ext uri="{FF2B5EF4-FFF2-40B4-BE49-F238E27FC236}">
                <a16:creationId xmlns="" xmlns:a16="http://schemas.microsoft.com/office/drawing/2014/main" id="{B6CDA6FF-6740-49E7-B14C-1831ED62E0F8}"/>
              </a:ext>
            </a:extLst>
          </p:cNvPr>
          <p:cNvSpPr/>
          <p:nvPr/>
        </p:nvSpPr>
        <p:spPr>
          <a:xfrm>
            <a:off x="5351882" y="2182163"/>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p:txBody>
      </p:sp>
      <p:sp>
        <p:nvSpPr>
          <p:cNvPr id="188" name="Rectangle: Rounded Corners 201">
            <a:extLst>
              <a:ext uri="{FF2B5EF4-FFF2-40B4-BE49-F238E27FC236}">
                <a16:creationId xmlns="" xmlns:a16="http://schemas.microsoft.com/office/drawing/2014/main" id="{B6CDA6FF-6740-49E7-B14C-1831ED62E0F8}"/>
              </a:ext>
            </a:extLst>
          </p:cNvPr>
          <p:cNvSpPr/>
          <p:nvPr/>
        </p:nvSpPr>
        <p:spPr>
          <a:xfrm>
            <a:off x="8712314"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89" name="Rectangle: Rounded Corners 201">
            <a:extLst>
              <a:ext uri="{FF2B5EF4-FFF2-40B4-BE49-F238E27FC236}">
                <a16:creationId xmlns="" xmlns:a16="http://schemas.microsoft.com/office/drawing/2014/main" id="{B6CDA6FF-6740-49E7-B14C-1831ED62E0F8}"/>
              </a:ext>
            </a:extLst>
          </p:cNvPr>
          <p:cNvSpPr/>
          <p:nvPr/>
        </p:nvSpPr>
        <p:spPr>
          <a:xfrm>
            <a:off x="9557686"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13:00-16:00 UTC</a:t>
            </a:r>
          </a:p>
        </p:txBody>
      </p:sp>
      <p:sp>
        <p:nvSpPr>
          <p:cNvPr id="190" name="Rectangle: Rounded Corners 201">
            <a:extLst>
              <a:ext uri="{FF2B5EF4-FFF2-40B4-BE49-F238E27FC236}">
                <a16:creationId xmlns="" xmlns:a16="http://schemas.microsoft.com/office/drawing/2014/main" id="{B6CDA6FF-6740-49E7-B14C-1831ED62E0F8}"/>
              </a:ext>
            </a:extLst>
          </p:cNvPr>
          <p:cNvSpPr/>
          <p:nvPr/>
        </p:nvSpPr>
        <p:spPr>
          <a:xfrm>
            <a:off x="10413386"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13:00-16:00 UTC</a:t>
            </a:r>
          </a:p>
        </p:txBody>
      </p:sp>
      <p:sp>
        <p:nvSpPr>
          <p:cNvPr id="191" name="Rectangle: Rounded Corners 201">
            <a:extLst>
              <a:ext uri="{FF2B5EF4-FFF2-40B4-BE49-F238E27FC236}">
                <a16:creationId xmlns="" xmlns:a16="http://schemas.microsoft.com/office/drawing/2014/main" id="{B6CDA6FF-6740-49E7-B14C-1831ED62E0F8}"/>
              </a:ext>
            </a:extLst>
          </p:cNvPr>
          <p:cNvSpPr/>
          <p:nvPr/>
        </p:nvSpPr>
        <p:spPr>
          <a:xfrm>
            <a:off x="2814339" y="2965671"/>
            <a:ext cx="786133" cy="598781"/>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Meeting starts</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8:00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2" name="Rectangle: Rounded Corners 201">
            <a:extLst>
              <a:ext uri="{FF2B5EF4-FFF2-40B4-BE49-F238E27FC236}">
                <a16:creationId xmlns="" xmlns:a16="http://schemas.microsoft.com/office/drawing/2014/main" id="{B6CDA6FF-6740-49E7-B14C-1831ED62E0F8}"/>
              </a:ext>
            </a:extLst>
          </p:cNvPr>
          <p:cNvSpPr/>
          <p:nvPr/>
        </p:nvSpPr>
        <p:spPr>
          <a:xfrm>
            <a:off x="1138032"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Comments on initial summary, checking agenda</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5" name="Rectangle: Rounded Corners 201">
            <a:extLst>
              <a:ext uri="{FF2B5EF4-FFF2-40B4-BE49-F238E27FC236}">
                <a16:creationId xmlns="" xmlns:a16="http://schemas.microsoft.com/office/drawing/2014/main" id="{B6CDA6FF-6740-49E7-B14C-1831ED62E0F8}"/>
              </a:ext>
            </a:extLst>
          </p:cNvPr>
          <p:cNvSpPr/>
          <p:nvPr/>
        </p:nvSpPr>
        <p:spPr>
          <a:xfrm>
            <a:off x="6207193" y="4809060"/>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a:t>
            </a:r>
            <a:r>
              <a:rPr lang="en-US" sz="800" b="1" kern="0" baseline="30000" dirty="0">
                <a:solidFill>
                  <a:srgbClr val="FFFFFF"/>
                </a:solidFill>
                <a:latin typeface="+mj-ea"/>
                <a:ea typeface="+mj-ea"/>
                <a:cs typeface="+mn-cs"/>
              </a:rPr>
              <a:t>st</a:t>
            </a:r>
            <a:r>
              <a:rPr lang="en-US" sz="800" b="1" kern="0" dirty="0">
                <a:solidFill>
                  <a:srgbClr val="FFFFFF"/>
                </a:solidFill>
                <a:latin typeface="+mj-ea"/>
                <a:ea typeface="+mj-ea"/>
                <a:cs typeface="+mn-cs"/>
              </a:rPr>
              <a:t> round formal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7" name="Rectangle: Rounded Corners 201">
            <a:extLst>
              <a:ext uri="{FF2B5EF4-FFF2-40B4-BE49-F238E27FC236}">
                <a16:creationId xmlns="" xmlns:a16="http://schemas.microsoft.com/office/drawing/2014/main" id="{B6CDA6FF-6740-49E7-B14C-1831ED62E0F8}"/>
              </a:ext>
            </a:extLst>
          </p:cNvPr>
          <p:cNvSpPr/>
          <p:nvPr/>
        </p:nvSpPr>
        <p:spPr>
          <a:xfrm>
            <a:off x="7037724" y="2185116"/>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8" name="Rectangle: Rounded Corners 201">
            <a:extLst>
              <a:ext uri="{FF2B5EF4-FFF2-40B4-BE49-F238E27FC236}">
                <a16:creationId xmlns="" xmlns:a16="http://schemas.microsoft.com/office/drawing/2014/main" id="{B6CDA6FF-6740-49E7-B14C-1831ED62E0F8}"/>
              </a:ext>
            </a:extLst>
          </p:cNvPr>
          <p:cNvSpPr/>
          <p:nvPr/>
        </p:nvSpPr>
        <p:spPr>
          <a:xfrm>
            <a:off x="7879652" y="3324599"/>
            <a:ext cx="786133" cy="584038"/>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Chair update report &amp;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number  before</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11</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9" name="Rectangle: Rounded Corners 201">
            <a:extLst>
              <a:ext uri="{FF2B5EF4-FFF2-40B4-BE49-F238E27FC236}">
                <a16:creationId xmlns="" xmlns:a16="http://schemas.microsoft.com/office/drawing/2014/main" id="{B6CDA6FF-6740-49E7-B14C-1831ED62E0F8}"/>
              </a:ext>
            </a:extLst>
          </p:cNvPr>
          <p:cNvSpPr/>
          <p:nvPr/>
        </p:nvSpPr>
        <p:spPr>
          <a:xfrm>
            <a:off x="8719213" y="4809060"/>
            <a:ext cx="786133" cy="101009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round initial drafts &amp; revisions (deadline for new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7" name="Rectangle: Rounded Corners 201">
            <a:extLst>
              <a:ext uri="{FF2B5EF4-FFF2-40B4-BE49-F238E27FC236}">
                <a16:creationId xmlns="" xmlns:a16="http://schemas.microsoft.com/office/drawing/2014/main" id="{B6CDA6FF-6740-49E7-B14C-1831ED62E0F8}"/>
              </a:ext>
            </a:extLst>
          </p:cNvPr>
          <p:cNvSpPr/>
          <p:nvPr/>
        </p:nvSpPr>
        <p:spPr>
          <a:xfrm>
            <a:off x="290787" y="4809060"/>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Initial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8" name="Rectangle: Rounded Corners 201">
            <a:extLst>
              <a:ext uri="{FF2B5EF4-FFF2-40B4-BE49-F238E27FC236}">
                <a16:creationId xmlns="" xmlns:a16="http://schemas.microsoft.com/office/drawing/2014/main" id="{B6CDA6FF-6740-49E7-B14C-1831ED62E0F8}"/>
              </a:ext>
            </a:extLst>
          </p:cNvPr>
          <p:cNvSpPr/>
          <p:nvPr/>
        </p:nvSpPr>
        <p:spPr>
          <a:xfrm>
            <a:off x="1963781" y="2175460"/>
            <a:ext cx="786133" cy="3526396"/>
          </a:xfrm>
          <a:prstGeom prst="roundRect">
            <a:avLst/>
          </a:prstGeom>
          <a:solidFill>
            <a:schemeClr val="accent3">
              <a:lumMod val="6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Rounded Corners 201">
            <a:extLst>
              <a:ext uri="{FF2B5EF4-FFF2-40B4-BE49-F238E27FC236}">
                <a16:creationId xmlns="" xmlns:a16="http://schemas.microsoft.com/office/drawing/2014/main" id="{B6CDA6FF-6740-49E7-B14C-1831ED62E0F8}"/>
              </a:ext>
            </a:extLst>
          </p:cNvPr>
          <p:cNvSpPr/>
          <p:nvPr/>
        </p:nvSpPr>
        <p:spPr>
          <a:xfrm>
            <a:off x="7871078" y="2038122"/>
            <a:ext cx="786133" cy="277212"/>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kicks off 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by 4:00 UTC</a:t>
            </a:r>
          </a:p>
        </p:txBody>
      </p:sp>
      <p:sp>
        <p:nvSpPr>
          <p:cNvPr id="2" name="矩形标注 1"/>
          <p:cNvSpPr/>
          <p:nvPr/>
        </p:nvSpPr>
        <p:spPr bwMode="auto">
          <a:xfrm>
            <a:off x="5292543" y="4276117"/>
            <a:ext cx="815011" cy="612648"/>
          </a:xfrm>
          <a:prstGeom prst="wedgeRectCallout">
            <a:avLst>
              <a:gd name="adj1" fmla="val 76363"/>
              <a:gd name="adj2" fmla="val 20653"/>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800" b="0" i="0" u="none" strike="noStrike" cap="none" normalizeH="0" baseline="0">
              <a:ln>
                <a:noFill/>
              </a:ln>
              <a:solidFill>
                <a:schemeClr val="tx1"/>
              </a:solidFill>
              <a:effectLst/>
              <a:latin typeface="+mj-ea"/>
              <a:ea typeface="+mj-ea"/>
            </a:endParaRPr>
          </a:p>
        </p:txBody>
      </p:sp>
      <p:sp>
        <p:nvSpPr>
          <p:cNvPr id="87" name="Rectangle: Rounded Corners 201">
            <a:extLst>
              <a:ext uri="{FF2B5EF4-FFF2-40B4-BE49-F238E27FC236}">
                <a16:creationId xmlns="" xmlns:a16="http://schemas.microsoft.com/office/drawing/2014/main" id="{B6CDA6FF-6740-49E7-B14C-1831ED62E0F8}"/>
              </a:ext>
            </a:extLst>
          </p:cNvPr>
          <p:cNvSpPr/>
          <p:nvPr/>
        </p:nvSpPr>
        <p:spPr>
          <a:xfrm>
            <a:off x="2818614" y="3977481"/>
            <a:ext cx="786133" cy="572334"/>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:00-16:00  UTC</a:t>
            </a:r>
          </a:p>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800" b="1" kern="0" dirty="0">
                <a:solidFill>
                  <a:srgbClr val="FFFFFF"/>
                </a:solidFill>
                <a:latin typeface="+mj-ea"/>
                <a:ea typeface="+mj-ea"/>
                <a:cs typeface="+mn-cs"/>
                <a:sym typeface="Wingdings" panose="05000000000000000000" pitchFamily="2" charset="2"/>
              </a:rPr>
              <a:t>(Xizeng)</a:t>
            </a:r>
            <a:endPar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endParaRPr>
          </a:p>
        </p:txBody>
      </p:sp>
      <p:sp>
        <p:nvSpPr>
          <p:cNvPr id="88" name="Rectangle: Rounded Corners 201">
            <a:extLst>
              <a:ext uri="{FF2B5EF4-FFF2-40B4-BE49-F238E27FC236}">
                <a16:creationId xmlns="" xmlns:a16="http://schemas.microsoft.com/office/drawing/2014/main" id="{B6CDA6FF-6740-49E7-B14C-1831ED62E0F8}"/>
              </a:ext>
            </a:extLst>
          </p:cNvPr>
          <p:cNvSpPr/>
          <p:nvPr/>
        </p:nvSpPr>
        <p:spPr>
          <a:xfrm>
            <a:off x="3662899" y="2182163"/>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a:t>
            </a:r>
            <a:r>
              <a:rPr lang="en-US" sz="800" b="1" kern="0" dirty="0" smtClean="0">
                <a:solidFill>
                  <a:srgbClr val="FFFFFF"/>
                </a:solidFill>
                <a:latin typeface="+mj-ea"/>
                <a:ea typeface="+mj-ea"/>
                <a:cs typeface="+mn-cs"/>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9" name="Rectangle 77">
            <a:extLst>
              <a:ext uri="{FF2B5EF4-FFF2-40B4-BE49-F238E27FC236}">
                <a16:creationId xmlns="" xmlns:a16="http://schemas.microsoft.com/office/drawing/2014/main" id="{18560DB6-8070-4A8A-B9C8-2CBC509A9ECA}"/>
              </a:ext>
            </a:extLst>
          </p:cNvPr>
          <p:cNvSpPr/>
          <p:nvPr/>
        </p:nvSpPr>
        <p:spPr>
          <a:xfrm>
            <a:off x="11257565" y="1877631"/>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Fri (May 20)</a:t>
            </a:r>
            <a:endParaRPr kumimoji="0" lang="en-GB" sz="800" b="0" i="0" u="none" strike="noStrike" kern="0" cap="none" spc="0" normalizeH="0" baseline="0" noProof="0" dirty="0">
              <a:ln>
                <a:noFill/>
              </a:ln>
              <a:solidFill>
                <a:srgbClr val="FFFFFF"/>
              </a:solidFill>
              <a:effectLst/>
              <a:uLnTx/>
              <a:uFillTx/>
              <a:latin typeface="+mj-ea"/>
              <a:ea typeface="+mj-ea"/>
            </a:endParaRPr>
          </a:p>
        </p:txBody>
      </p:sp>
      <p:cxnSp>
        <p:nvCxnSpPr>
          <p:cNvPr id="91"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2056357" y="2021910"/>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sp>
        <p:nvSpPr>
          <p:cNvPr id="92" name="Rectangle: Rounded Corners 201">
            <a:extLst>
              <a:ext uri="{FF2B5EF4-FFF2-40B4-BE49-F238E27FC236}">
                <a16:creationId xmlns="" xmlns:a16="http://schemas.microsoft.com/office/drawing/2014/main" id="{B6CDA6FF-6740-49E7-B14C-1831ED62E0F8}"/>
              </a:ext>
            </a:extLst>
          </p:cNvPr>
          <p:cNvSpPr/>
          <p:nvPr/>
        </p:nvSpPr>
        <p:spPr>
          <a:xfrm>
            <a:off x="11261962"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:00-16:00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3" name="Rectangle: Rounded Corners 201">
            <a:extLst>
              <a:ext uri="{FF2B5EF4-FFF2-40B4-BE49-F238E27FC236}">
                <a16:creationId xmlns="" xmlns:a16="http://schemas.microsoft.com/office/drawing/2014/main" id="{B6CDA6FF-6740-49E7-B14C-1831ED62E0F8}"/>
              </a:ext>
            </a:extLst>
          </p:cNvPr>
          <p:cNvSpPr/>
          <p:nvPr/>
        </p:nvSpPr>
        <p:spPr>
          <a:xfrm>
            <a:off x="11261962" y="2965671"/>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formal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8:00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4" name="Rectangle: Rounded Corners 201">
            <a:extLst>
              <a:ext uri="{FF2B5EF4-FFF2-40B4-BE49-F238E27FC236}">
                <a16:creationId xmlns="" xmlns:a16="http://schemas.microsoft.com/office/drawing/2014/main" id="{B6CDA6FF-6740-49E7-B14C-1831ED62E0F8}"/>
              </a:ext>
            </a:extLst>
          </p:cNvPr>
          <p:cNvSpPr/>
          <p:nvPr/>
        </p:nvSpPr>
        <p:spPr>
          <a:xfrm>
            <a:off x="11261962"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Meeting closes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8" name="Rectangle: Rounded Corners 201">
            <a:extLst>
              <a:ext uri="{FF2B5EF4-FFF2-40B4-BE49-F238E27FC236}">
                <a16:creationId xmlns="" xmlns:a16="http://schemas.microsoft.com/office/drawing/2014/main" id="{B6CDA6FF-6740-49E7-B14C-1831ED62E0F8}"/>
              </a:ext>
            </a:extLst>
          </p:cNvPr>
          <p:cNvSpPr/>
          <p:nvPr/>
        </p:nvSpPr>
        <p:spPr>
          <a:xfrm>
            <a:off x="10413386" y="4809060"/>
            <a:ext cx="786133" cy="56369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final formal </a:t>
            </a:r>
            <a:r>
              <a:rPr lang="en-US" sz="800" b="1" kern="0" dirty="0" err="1">
                <a:solidFill>
                  <a:schemeClr val="bg1"/>
                </a:solidFill>
                <a:latin typeface="+mj-ea"/>
                <a:ea typeface="+mj-ea"/>
                <a:cs typeface="+mn-cs"/>
              </a:rPr>
              <a:t>Tdoc</a:t>
            </a:r>
            <a:r>
              <a:rPr lang="en-US" sz="800" b="1" kern="0" dirty="0">
                <a:solidFill>
                  <a:schemeClr val="bg1"/>
                </a:solidFill>
                <a:latin typeface="+mj-ea"/>
                <a:ea typeface="+mj-ea"/>
                <a:cs typeface="+mn-cs"/>
              </a:rPr>
              <a:t> submission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17:00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100" name="Rectangle: Rounded Corners 201">
            <a:extLst>
              <a:ext uri="{FF2B5EF4-FFF2-40B4-BE49-F238E27FC236}">
                <a16:creationId xmlns="" xmlns:a16="http://schemas.microsoft.com/office/drawing/2014/main" id="{B6CDA6FF-6740-49E7-B14C-1831ED62E0F8}"/>
              </a:ext>
            </a:extLst>
          </p:cNvPr>
          <p:cNvSpPr/>
          <p:nvPr/>
        </p:nvSpPr>
        <p:spPr>
          <a:xfrm>
            <a:off x="5364402" y="4809060"/>
            <a:ext cx="786133" cy="57705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a:t>
            </a:r>
            <a:r>
              <a:rPr lang="en-US" sz="800" b="1" kern="0" baseline="30000" dirty="0">
                <a:solidFill>
                  <a:schemeClr val="bg1"/>
                </a:solidFill>
                <a:latin typeface="+mj-ea"/>
                <a:ea typeface="+mj-ea"/>
                <a:cs typeface="+mn-cs"/>
              </a:rPr>
              <a:t>st</a:t>
            </a:r>
            <a:r>
              <a:rPr lang="en-US" sz="800" b="1" kern="0" dirty="0">
                <a:solidFill>
                  <a:schemeClr val="bg1"/>
                </a:solidFill>
                <a:latin typeface="+mj-ea"/>
                <a:ea typeface="+mj-ea"/>
                <a:cs typeface="+mn-cs"/>
              </a:rPr>
              <a:t> round 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chemeClr val="bg1"/>
                </a:solidFill>
                <a:latin typeface="+mj-ea"/>
                <a:ea typeface="+mj-ea"/>
                <a:cs typeface="+mn-cs"/>
              </a:rPr>
              <a:t>17</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4" name="Rectangle 67">
            <a:extLst>
              <a:ext uri="{FF2B5EF4-FFF2-40B4-BE49-F238E27FC236}">
                <a16:creationId xmlns="" xmlns:a16="http://schemas.microsoft.com/office/drawing/2014/main" id="{61214404-3E99-431F-A1D1-0A44E2021497}"/>
              </a:ext>
            </a:extLst>
          </p:cNvPr>
          <p:cNvSpPr/>
          <p:nvPr/>
        </p:nvSpPr>
        <p:spPr>
          <a:xfrm>
            <a:off x="1944412" y="1383540"/>
            <a:ext cx="802177"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Quiet Period</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80" name="Rectangle: Rounded Corners 201">
            <a:extLst>
              <a:ext uri="{FF2B5EF4-FFF2-40B4-BE49-F238E27FC236}">
                <a16:creationId xmlns="" xmlns:a16="http://schemas.microsoft.com/office/drawing/2014/main" id="{B6CDA6FF-6740-49E7-B14C-1831ED62E0F8}"/>
              </a:ext>
            </a:extLst>
          </p:cNvPr>
          <p:cNvSpPr/>
          <p:nvPr/>
        </p:nvSpPr>
        <p:spPr>
          <a:xfrm>
            <a:off x="9557686" y="480906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2" name="Rectangle: Rounded Corners 201">
            <a:extLst>
              <a:ext uri="{FF2B5EF4-FFF2-40B4-BE49-F238E27FC236}">
                <a16:creationId xmlns="" xmlns:a16="http://schemas.microsoft.com/office/drawing/2014/main" id="{B6CDA6FF-6740-49E7-B14C-1831ED62E0F8}"/>
              </a:ext>
            </a:extLst>
          </p:cNvPr>
          <p:cNvSpPr/>
          <p:nvPr/>
        </p:nvSpPr>
        <p:spPr>
          <a:xfrm>
            <a:off x="9557686" y="5457372"/>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Share 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final draft </a:t>
            </a:r>
            <a:r>
              <a:rPr lang="en-US" sz="800" b="1" kern="0" dirty="0" err="1">
                <a:solidFill>
                  <a:schemeClr val="bg1"/>
                </a:solidFill>
                <a:latin typeface="+mj-ea"/>
                <a:ea typeface="+mj-ea"/>
                <a:cs typeface="+mn-cs"/>
              </a:rPr>
              <a:t>Tdoc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19</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4" name="文本框 3"/>
          <p:cNvSpPr txBox="1"/>
          <p:nvPr/>
        </p:nvSpPr>
        <p:spPr>
          <a:xfrm>
            <a:off x="10292391" y="3020510"/>
            <a:ext cx="1100977" cy="307777"/>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Wed 19:00 –</a:t>
            </a:r>
          </a:p>
          <a:p>
            <a:pPr algn="ctr"/>
            <a:r>
              <a:rPr lang="en-US" altLang="zh-CN" sz="700" dirty="0">
                <a:latin typeface="微软雅黑" panose="020B0503020204020204" pitchFamily="34" charset="-122"/>
                <a:ea typeface="微软雅黑" panose="020B0503020204020204" pitchFamily="34" charset="-122"/>
              </a:rPr>
              <a:t>Thu 16:00 UTC   </a:t>
            </a:r>
            <a:endParaRPr lang="zh-CN" altLang="en-US" sz="700" dirty="0">
              <a:latin typeface="微软雅黑" panose="020B0503020204020204" pitchFamily="34" charset="-122"/>
              <a:ea typeface="微软雅黑" panose="020B0503020204020204" pitchFamily="34" charset="-122"/>
            </a:endParaRPr>
          </a:p>
        </p:txBody>
      </p:sp>
      <p:sp>
        <p:nvSpPr>
          <p:cNvPr id="85" name="Rectangle: Rounded Corners 201">
            <a:extLst>
              <a:ext uri="{FF2B5EF4-FFF2-40B4-BE49-F238E27FC236}">
                <a16:creationId xmlns="" xmlns:a16="http://schemas.microsoft.com/office/drawing/2014/main" id="{B6CDA6FF-6740-49E7-B14C-1831ED62E0F8}"/>
              </a:ext>
            </a:extLst>
          </p:cNvPr>
          <p:cNvSpPr/>
          <p:nvPr/>
        </p:nvSpPr>
        <p:spPr>
          <a:xfrm>
            <a:off x="10413386" y="3324599"/>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draft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11:59</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0" name="Rectangle: Rounded Corners 201">
            <a:extLst>
              <a:ext uri="{FF2B5EF4-FFF2-40B4-BE49-F238E27FC236}">
                <a16:creationId xmlns="" xmlns:a16="http://schemas.microsoft.com/office/drawing/2014/main" id="{B6CDA6FF-6740-49E7-B14C-1831ED62E0F8}"/>
              </a:ext>
            </a:extLst>
          </p:cNvPr>
          <p:cNvSpPr/>
          <p:nvPr/>
        </p:nvSpPr>
        <p:spPr>
          <a:xfrm>
            <a:off x="10413386" y="5456219"/>
            <a:ext cx="786133" cy="859123"/>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Chair announce which topics will continue </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chemeClr val="bg1"/>
                </a:solidFill>
                <a:latin typeface="+mj-ea"/>
                <a:ea typeface="+mj-ea"/>
                <a:cs typeface="+mn-cs"/>
              </a:rPr>
              <a:t>23</a:t>
            </a:r>
            <a:r>
              <a:rPr kumimoji="0" lang="en-US" sz="800" b="1" i="0" u="none" strike="noStrike" kern="0" cap="none" spc="0" normalizeH="0" baseline="0" noProof="0" dirty="0">
                <a:ln>
                  <a:noFill/>
                </a:ln>
                <a:solidFill>
                  <a:schemeClr val="bg1"/>
                </a:solidFill>
                <a:effectLst/>
                <a:uLnTx/>
                <a:uFillTx/>
                <a:latin typeface="+mj-ea"/>
                <a:ea typeface="+mj-ea"/>
                <a:cs typeface="+mn-cs"/>
              </a:rPr>
              <a:t>:59</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3" name="文本框 82"/>
          <p:cNvSpPr txBox="1"/>
          <p:nvPr/>
        </p:nvSpPr>
        <p:spPr>
          <a:xfrm>
            <a:off x="3555475" y="4872513"/>
            <a:ext cx="907198" cy="523220"/>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Companies need provide comments as early as possible</a:t>
            </a:r>
            <a:endParaRPr lang="zh-CN" altLang="en-US" sz="700" dirty="0">
              <a:latin typeface="微软雅黑" panose="020B0503020204020204" pitchFamily="34" charset="-122"/>
              <a:ea typeface="微软雅黑" panose="020B0503020204020204" pitchFamily="34" charset="-122"/>
            </a:endParaRPr>
          </a:p>
        </p:txBody>
      </p:sp>
      <p:sp>
        <p:nvSpPr>
          <p:cNvPr id="95" name="文本框 94"/>
          <p:cNvSpPr txBox="1"/>
          <p:nvPr/>
        </p:nvSpPr>
        <p:spPr>
          <a:xfrm>
            <a:off x="7813399" y="4888765"/>
            <a:ext cx="907198" cy="523220"/>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Companies need provide drafts &amp;  revisions as early as possible</a:t>
            </a:r>
            <a:endParaRPr lang="zh-CN" altLang="en-US" sz="700" dirty="0">
              <a:latin typeface="微软雅黑" panose="020B0503020204020204" pitchFamily="34" charset="-122"/>
              <a:ea typeface="微软雅黑" panose="020B0503020204020204" pitchFamily="34" charset="-122"/>
            </a:endParaRPr>
          </a:p>
        </p:txBody>
      </p:sp>
      <p:sp>
        <p:nvSpPr>
          <p:cNvPr id="96" name="Rectangle: Rounded Corners 201">
            <a:extLst>
              <a:ext uri="{FF2B5EF4-FFF2-40B4-BE49-F238E27FC236}">
                <a16:creationId xmlns="" xmlns:a16="http://schemas.microsoft.com/office/drawing/2014/main" id="{B6CDA6FF-6740-49E7-B14C-1831ED62E0F8}"/>
              </a:ext>
            </a:extLst>
          </p:cNvPr>
          <p:cNvSpPr/>
          <p:nvPr/>
        </p:nvSpPr>
        <p:spPr>
          <a:xfrm>
            <a:off x="10424667" y="4494356"/>
            <a:ext cx="763566" cy="36212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Window closes &amp;</a:t>
            </a:r>
            <a:r>
              <a:rPr lang="en-US" sz="800" b="1" kern="0" dirty="0">
                <a:solidFill>
                  <a:srgbClr val="FFFFFF"/>
                </a:solidFill>
                <a:latin typeface="+mj-ea"/>
                <a:ea typeface="+mj-ea"/>
                <a:cs typeface="+mn-cs"/>
              </a:rPr>
              <a:t>final </a:t>
            </a:r>
            <a:r>
              <a:rPr kumimoji="0" lang="en-US" sz="800" b="1" i="0" u="none" strike="noStrike" kern="0" cap="none" spc="0" normalizeH="0" baseline="0" noProof="0" dirty="0">
                <a:ln>
                  <a:noFill/>
                </a:ln>
                <a:solidFill>
                  <a:srgbClr val="FFFFFF"/>
                </a:solidFill>
                <a:effectLst/>
                <a:uLnTx/>
                <a:uFillTx/>
                <a:latin typeface="+mj-ea"/>
                <a:ea typeface="+mj-ea"/>
                <a:cs typeface="+mn-cs"/>
              </a:rPr>
              <a:t>comments</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 name="圆角矩形标注 6"/>
          <p:cNvSpPr/>
          <p:nvPr/>
        </p:nvSpPr>
        <p:spPr bwMode="auto">
          <a:xfrm>
            <a:off x="310732" y="3785703"/>
            <a:ext cx="1656605" cy="721680"/>
          </a:xfrm>
          <a:prstGeom prst="wedgeRoundRectCallout">
            <a:avLst>
              <a:gd name="adj1" fmla="val 21984"/>
              <a:gd name="adj2" fmla="val 125647"/>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a:latin typeface="+mj-ea"/>
              </a:rPr>
              <a:t>Companies need feed back if </a:t>
            </a:r>
            <a:r>
              <a:rPr lang="en-US" altLang="zh-CN" sz="800" b="1" dirty="0" err="1">
                <a:latin typeface="+mj-ea"/>
              </a:rPr>
              <a:t>tdoc</a:t>
            </a:r>
            <a:r>
              <a:rPr lang="en-US" altLang="zh-CN" sz="800" b="1" dirty="0">
                <a:latin typeface="+mj-ea"/>
              </a:rPr>
              <a:t> is submitted in wrong agenda or </a:t>
            </a:r>
            <a:r>
              <a:rPr lang="en-US" altLang="zh-CN" sz="800" b="1" dirty="0" err="1">
                <a:latin typeface="+mj-ea"/>
              </a:rPr>
              <a:t>tdoc</a:t>
            </a:r>
            <a:r>
              <a:rPr lang="en-US" altLang="zh-CN" sz="800" b="1" dirty="0">
                <a:latin typeface="+mj-ea"/>
              </a:rPr>
              <a:t> is missing from email summary</a:t>
            </a:r>
            <a:endParaRPr lang="zh-CN" altLang="en-US" sz="800" b="1" dirty="0">
              <a:latin typeface="+mj-ea"/>
            </a:endParaRPr>
          </a:p>
        </p:txBody>
      </p:sp>
      <p:sp>
        <p:nvSpPr>
          <p:cNvPr id="102" name="圆角矩形标注 101"/>
          <p:cNvSpPr/>
          <p:nvPr/>
        </p:nvSpPr>
        <p:spPr bwMode="auto">
          <a:xfrm>
            <a:off x="7293326" y="5749205"/>
            <a:ext cx="1460271" cy="360717"/>
          </a:xfrm>
          <a:prstGeom prst="wedgeRoundRectCallout">
            <a:avLst>
              <a:gd name="adj1" fmla="val 63546"/>
              <a:gd name="adj2" fmla="val -51073"/>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a:latin typeface="+mj-ea"/>
              </a:rPr>
              <a:t>Strict deadline for new </a:t>
            </a:r>
            <a:r>
              <a:rPr lang="en-US" altLang="zh-CN" sz="800" b="1" dirty="0" err="1">
                <a:latin typeface="+mj-ea"/>
              </a:rPr>
              <a:t>tdoc</a:t>
            </a:r>
            <a:r>
              <a:rPr lang="en-US" altLang="zh-CN" sz="800" b="1" dirty="0">
                <a:latin typeface="+mj-ea"/>
              </a:rPr>
              <a:t> number request</a:t>
            </a:r>
            <a:endParaRPr lang="zh-CN" altLang="en-US" sz="800" b="1" dirty="0">
              <a:latin typeface="+mj-ea"/>
            </a:endParaRPr>
          </a:p>
        </p:txBody>
      </p:sp>
      <p:sp>
        <p:nvSpPr>
          <p:cNvPr id="8" name="矩形 7"/>
          <p:cNvSpPr/>
          <p:nvPr/>
        </p:nvSpPr>
        <p:spPr>
          <a:xfrm>
            <a:off x="10236654" y="2762438"/>
            <a:ext cx="1157825" cy="338554"/>
          </a:xfrm>
          <a:prstGeom prst="rect">
            <a:avLst/>
          </a:prstGeom>
        </p:spPr>
        <p:txBody>
          <a:bodyPr wrap="square">
            <a:spAutoFit/>
          </a:bodyPr>
          <a:lstStyle/>
          <a:p>
            <a:pPr algn="ctr"/>
            <a:r>
              <a:rPr lang="en-US" altLang="zh-CN" sz="800" b="1" dirty="0">
                <a:latin typeface="微软雅黑" panose="020B0503020204020204" pitchFamily="34" charset="-122"/>
                <a:ea typeface="微软雅黑" panose="020B0503020204020204" pitchFamily="34" charset="-122"/>
              </a:rPr>
              <a:t>Final checking window </a:t>
            </a:r>
            <a:endParaRPr lang="zh-CN" altLang="en-US" sz="800" b="1" dirty="0">
              <a:latin typeface="微软雅黑" panose="020B0503020204020204" pitchFamily="34" charset="-122"/>
              <a:ea typeface="微软雅黑" panose="020B0503020204020204" pitchFamily="34" charset="-122"/>
            </a:endParaRPr>
          </a:p>
        </p:txBody>
      </p:sp>
      <p:sp>
        <p:nvSpPr>
          <p:cNvPr id="99" name="Rectangle 77">
            <a:extLst>
              <a:ext uri="{FF2B5EF4-FFF2-40B4-BE49-F238E27FC236}">
                <a16:creationId xmlns="" xmlns:a16="http://schemas.microsoft.com/office/drawing/2014/main" id="{18560DB6-8070-4A8A-B9C8-2CBC509A9ECA}"/>
              </a:ext>
            </a:extLst>
          </p:cNvPr>
          <p:cNvSpPr/>
          <p:nvPr/>
        </p:nvSpPr>
        <p:spPr>
          <a:xfrm>
            <a:off x="4510738" y="1875694"/>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Wed</a:t>
            </a:r>
            <a:r>
              <a:rPr lang="en-US" sz="800" kern="0" dirty="0">
                <a:solidFill>
                  <a:srgbClr val="FFFFFF"/>
                </a:solidFill>
                <a:latin typeface="+mj-ea"/>
                <a:ea typeface="+mj-ea"/>
              </a:rPr>
              <a:t> (May 11)</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01" name="Rectangle: Rounded Corners 201">
            <a:extLst>
              <a:ext uri="{FF2B5EF4-FFF2-40B4-BE49-F238E27FC236}">
                <a16:creationId xmlns="" xmlns:a16="http://schemas.microsoft.com/office/drawing/2014/main" id="{B6CDA6FF-6740-49E7-B14C-1831ED62E0F8}"/>
              </a:ext>
            </a:extLst>
          </p:cNvPr>
          <p:cNvSpPr/>
          <p:nvPr/>
        </p:nvSpPr>
        <p:spPr>
          <a:xfrm>
            <a:off x="9569863" y="2182163"/>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(Haijie)</a:t>
            </a:r>
          </a:p>
        </p:txBody>
      </p:sp>
      <p:sp>
        <p:nvSpPr>
          <p:cNvPr id="103" name="Rectangle: Rounded Corners 201">
            <a:extLst>
              <a:ext uri="{FF2B5EF4-FFF2-40B4-BE49-F238E27FC236}">
                <a16:creationId xmlns="" xmlns:a16="http://schemas.microsoft.com/office/drawing/2014/main" id="{B6CDA6FF-6740-49E7-B14C-1831ED62E0F8}"/>
              </a:ext>
            </a:extLst>
          </p:cNvPr>
          <p:cNvSpPr/>
          <p:nvPr/>
        </p:nvSpPr>
        <p:spPr>
          <a:xfrm>
            <a:off x="10427089" y="2182163"/>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(Haijie)</a:t>
            </a:r>
          </a:p>
        </p:txBody>
      </p:sp>
      <p:sp>
        <p:nvSpPr>
          <p:cNvPr id="104" name="Rectangle: Rounded Corners 201">
            <a:extLst>
              <a:ext uri="{FF2B5EF4-FFF2-40B4-BE49-F238E27FC236}">
                <a16:creationId xmlns="" xmlns:a16="http://schemas.microsoft.com/office/drawing/2014/main" id="{B6CDA6FF-6740-49E7-B14C-1831ED62E0F8}"/>
              </a:ext>
            </a:extLst>
          </p:cNvPr>
          <p:cNvSpPr/>
          <p:nvPr/>
        </p:nvSpPr>
        <p:spPr>
          <a:xfrm>
            <a:off x="8738106" y="2182163"/>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a:t>
            </a:r>
            <a:r>
              <a:rPr lang="en-US" sz="800" b="1" kern="0" dirty="0" smtClean="0">
                <a:solidFill>
                  <a:srgbClr val="FFFFFF"/>
                </a:solidFill>
                <a:latin typeface="+mj-ea"/>
                <a:ea typeface="+mj-ea"/>
                <a:cs typeface="+mn-cs"/>
              </a:rPr>
              <a:t>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sym typeface="Wingdings" panose="05000000000000000000" pitchFamily="2" charset="2"/>
              </a:rPr>
              <a:t>(Haijie)</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5" name="Rectangle: Rounded Corners 201">
            <a:extLst>
              <a:ext uri="{FF2B5EF4-FFF2-40B4-BE49-F238E27FC236}">
                <a16:creationId xmlns="" xmlns:a16="http://schemas.microsoft.com/office/drawing/2014/main" id="{B6CDA6FF-6740-49E7-B14C-1831ED62E0F8}"/>
              </a:ext>
            </a:extLst>
          </p:cNvPr>
          <p:cNvSpPr/>
          <p:nvPr/>
        </p:nvSpPr>
        <p:spPr>
          <a:xfrm>
            <a:off x="6197541" y="2182163"/>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p:txBody>
      </p:sp>
      <p:sp>
        <p:nvSpPr>
          <p:cNvPr id="106" name="Rectangle: Rounded Corners 201">
            <a:extLst>
              <a:ext uri="{FF2B5EF4-FFF2-40B4-BE49-F238E27FC236}">
                <a16:creationId xmlns="" xmlns:a16="http://schemas.microsoft.com/office/drawing/2014/main" id="{B6CDA6FF-6740-49E7-B14C-1831ED62E0F8}"/>
              </a:ext>
            </a:extLst>
          </p:cNvPr>
          <p:cNvSpPr/>
          <p:nvPr/>
        </p:nvSpPr>
        <p:spPr>
          <a:xfrm>
            <a:off x="11263218" y="2182163"/>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r>
              <a:rPr lang="en-US" sz="800" b="1" kern="0" dirty="0" smtClean="0">
                <a:solidFill>
                  <a:srgbClr val="FFFFFF"/>
                </a:solidFill>
                <a:latin typeface="+mj-ea"/>
                <a:ea typeface="+mj-ea"/>
                <a:cs typeface="+mn-cs"/>
              </a:rPr>
              <a:t>3:00-6:00 </a:t>
            </a:r>
            <a:r>
              <a:rPr lang="en-US" sz="800" b="1" kern="0" dirty="0">
                <a:solidFill>
                  <a:srgbClr val="FFFFFF"/>
                </a:solidFill>
                <a:latin typeface="+mj-ea"/>
                <a:ea typeface="+mj-ea"/>
                <a:cs typeface="+mn-cs"/>
              </a:rPr>
              <a:t>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(Xizeng, Haijie)</a:t>
            </a:r>
          </a:p>
        </p:txBody>
      </p:sp>
      <p:sp>
        <p:nvSpPr>
          <p:cNvPr id="107" name="Rectangle: Rounded Corners 201">
            <a:extLst>
              <a:ext uri="{FF2B5EF4-FFF2-40B4-BE49-F238E27FC236}">
                <a16:creationId xmlns="" xmlns:a16="http://schemas.microsoft.com/office/drawing/2014/main" id="{B6CDA6FF-6740-49E7-B14C-1831ED62E0F8}"/>
              </a:ext>
            </a:extLst>
          </p:cNvPr>
          <p:cNvSpPr/>
          <p:nvPr/>
        </p:nvSpPr>
        <p:spPr>
          <a:xfrm>
            <a:off x="7890059" y="3975648"/>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8" name="Rectangle: Rounded Corners 201">
            <a:extLst>
              <a:ext uri="{FF2B5EF4-FFF2-40B4-BE49-F238E27FC236}">
                <a16:creationId xmlns="" xmlns:a16="http://schemas.microsoft.com/office/drawing/2014/main" id="{B6CDA6FF-6740-49E7-B14C-1831ED62E0F8}"/>
              </a:ext>
            </a:extLst>
          </p:cNvPr>
          <p:cNvSpPr/>
          <p:nvPr/>
        </p:nvSpPr>
        <p:spPr>
          <a:xfrm>
            <a:off x="4497921" y="3975648"/>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p>
          <a:p>
            <a:pPr algn="ctr" defTabSz="514299" eaLnBrk="1" fontAlgn="auto" hangingPunct="1">
              <a:spcBef>
                <a:spcPts val="0"/>
              </a:spcBef>
              <a:spcAft>
                <a:spcPts val="0"/>
              </a:spcAft>
              <a:defRPr/>
            </a:pPr>
            <a:r>
              <a:rPr lang="en-US" altLang="zh-CN" sz="800" b="1" kern="0" dirty="0">
                <a:solidFill>
                  <a:srgbClr val="FFFFFF"/>
                </a:solidFill>
                <a:latin typeface="+mj-ea"/>
                <a:ea typeface="+mj-ea"/>
                <a:cs typeface="+mn-cs"/>
                <a:sym typeface="Wingdings" panose="05000000000000000000" pitchFamily="2" charset="2"/>
              </a:rPr>
              <a:t>(Xizeng)</a:t>
            </a:r>
            <a:endParaRPr lang="en-US" sz="800" b="1" kern="0" dirty="0">
              <a:solidFill>
                <a:srgbClr val="FFFFFF"/>
              </a:solidFill>
              <a:latin typeface="+mj-ea"/>
              <a:ea typeface="+mj-ea"/>
              <a:cs typeface="+mn-cs"/>
            </a:endParaRPr>
          </a:p>
        </p:txBody>
      </p:sp>
      <p:sp>
        <p:nvSpPr>
          <p:cNvPr id="109" name="Rectangle: Rounded Corners 201">
            <a:extLst>
              <a:ext uri="{FF2B5EF4-FFF2-40B4-BE49-F238E27FC236}">
                <a16:creationId xmlns="" xmlns:a16="http://schemas.microsoft.com/office/drawing/2014/main" id="{B6CDA6FF-6740-49E7-B14C-1831ED62E0F8}"/>
              </a:ext>
            </a:extLst>
          </p:cNvPr>
          <p:cNvSpPr/>
          <p:nvPr/>
        </p:nvSpPr>
        <p:spPr>
          <a:xfrm>
            <a:off x="5360426" y="3975648"/>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13:00-16:00 UTC</a:t>
            </a:r>
          </a:p>
          <a:p>
            <a:pPr algn="ctr" defTabSz="514299" eaLnBrk="1" fontAlgn="auto" hangingPunct="1">
              <a:spcBef>
                <a:spcPts val="0"/>
              </a:spcBef>
              <a:spcAft>
                <a:spcPts val="0"/>
              </a:spcAft>
              <a:defRPr/>
            </a:pPr>
            <a:r>
              <a:rPr lang="en-US" altLang="zh-CN" sz="800" b="1" kern="0" dirty="0">
                <a:solidFill>
                  <a:srgbClr val="FFFFFF"/>
                </a:solidFill>
                <a:latin typeface="+mj-ea"/>
                <a:ea typeface="+mj-ea"/>
                <a:cs typeface="+mn-cs"/>
              </a:rPr>
              <a:t>(Xizeng)</a:t>
            </a:r>
            <a:endParaRPr lang="en-US" sz="800" b="1" kern="0" dirty="0">
              <a:solidFill>
                <a:srgbClr val="FFFFFF"/>
              </a:solidFill>
              <a:latin typeface="+mj-ea"/>
              <a:ea typeface="+mj-ea"/>
              <a:cs typeface="+mn-cs"/>
            </a:endParaRPr>
          </a:p>
        </p:txBody>
      </p:sp>
      <p:sp>
        <p:nvSpPr>
          <p:cNvPr id="110" name="Rectangle: Rounded Corners 201">
            <a:extLst>
              <a:ext uri="{FF2B5EF4-FFF2-40B4-BE49-F238E27FC236}">
                <a16:creationId xmlns="" xmlns:a16="http://schemas.microsoft.com/office/drawing/2014/main" id="{B6CDA6FF-6740-49E7-B14C-1831ED62E0F8}"/>
              </a:ext>
            </a:extLst>
          </p:cNvPr>
          <p:cNvSpPr/>
          <p:nvPr/>
        </p:nvSpPr>
        <p:spPr>
          <a:xfrm>
            <a:off x="6207193" y="3975648"/>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13:00-16:00 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(Xizeng)</a:t>
            </a:r>
            <a:endParaRPr lang="en-US" sz="800" b="1" kern="0" dirty="0">
              <a:solidFill>
                <a:srgbClr val="FFFFFF"/>
              </a:solidFill>
              <a:latin typeface="+mj-ea"/>
              <a:ea typeface="+mj-ea"/>
              <a:cs typeface="+mn-cs"/>
            </a:endParaRPr>
          </a:p>
        </p:txBody>
      </p:sp>
      <p:sp>
        <p:nvSpPr>
          <p:cNvPr id="111" name="Rectangle: Rounded Corners 201">
            <a:extLst>
              <a:ext uri="{FF2B5EF4-FFF2-40B4-BE49-F238E27FC236}">
                <a16:creationId xmlns="" xmlns:a16="http://schemas.microsoft.com/office/drawing/2014/main" id="{B6CDA6FF-6740-49E7-B14C-1831ED62E0F8}"/>
              </a:ext>
            </a:extLst>
          </p:cNvPr>
          <p:cNvSpPr/>
          <p:nvPr/>
        </p:nvSpPr>
        <p:spPr>
          <a:xfrm>
            <a:off x="3650374" y="3975648"/>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p>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800" b="1" kern="0" dirty="0" smtClean="0">
                <a:solidFill>
                  <a:srgbClr val="FFFFFF"/>
                </a:solidFill>
                <a:latin typeface="+mj-ea"/>
                <a:ea typeface="+mj-ea"/>
                <a:cs typeface="+mn-cs"/>
                <a:sym typeface="Wingdings" panose="05000000000000000000" pitchFamily="2" charset="2"/>
              </a:rPr>
              <a:t>(Haijie)</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12" name="Rectangle: Rounded Corners 201">
            <a:extLst>
              <a:ext uri="{FF2B5EF4-FFF2-40B4-BE49-F238E27FC236}">
                <a16:creationId xmlns="" xmlns:a16="http://schemas.microsoft.com/office/drawing/2014/main" id="{B6CDA6FF-6740-49E7-B14C-1831ED62E0F8}"/>
              </a:ext>
            </a:extLst>
          </p:cNvPr>
          <p:cNvSpPr/>
          <p:nvPr/>
        </p:nvSpPr>
        <p:spPr>
          <a:xfrm>
            <a:off x="9531386" y="6182656"/>
            <a:ext cx="882000" cy="576000"/>
          </a:xfrm>
          <a:prstGeom prst="roundRect">
            <a:avLst/>
          </a:prstGeom>
          <a:solidFill>
            <a:schemeClr val="accent6">
              <a:lumMod val="50000"/>
            </a:schemeClr>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GTW session (RRM)</a:t>
            </a:r>
          </a:p>
        </p:txBody>
      </p:sp>
    </p:spTree>
    <p:extLst>
      <p:ext uri="{BB962C8B-B14F-4D97-AF65-F5344CB8AC3E}">
        <p14:creationId xmlns:p14="http://schemas.microsoft.com/office/powerpoint/2010/main" val="33587986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10.1–10.5 </a:t>
            </a:r>
            <a:r>
              <a:rPr lang="en-US" altLang="zh-CN" sz="1400" dirty="0"/>
              <a:t>for LTE, AI </a:t>
            </a:r>
            <a:r>
              <a:rPr lang="en-US" altLang="zh-CN" sz="1400" dirty="0" smtClean="0"/>
              <a:t>8.4–8.19 </a:t>
            </a:r>
            <a:r>
              <a:rPr lang="en-US" altLang="zh-CN" sz="1400" dirty="0"/>
              <a:t>for NR)</a:t>
            </a:r>
            <a:r>
              <a:rPr lang="en-US" sz="1400" dirty="0"/>
              <a:t> will be handled following procedures/timelines below. </a:t>
            </a:r>
          </a:p>
          <a:p>
            <a:pPr lvl="1">
              <a:spcBef>
                <a:spcPts val="0"/>
              </a:spcBef>
              <a:spcAft>
                <a:spcPts val="600"/>
              </a:spcAft>
            </a:pPr>
            <a:r>
              <a:rPr lang="en-US" sz="1200" dirty="0"/>
              <a:t>Note: there is only one round of email discussion for basket </a:t>
            </a:r>
            <a:r>
              <a:rPr lang="en-US" sz="1200" dirty="0" err="1"/>
              <a:t>WIs.</a:t>
            </a:r>
            <a:endParaRPr lang="en-US" sz="1200" dirty="0"/>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April 27 </a:t>
            </a:r>
            <a:r>
              <a:rPr lang="en-US" sz="1200" dirty="0">
                <a:solidFill>
                  <a:srgbClr val="FF0000"/>
                </a:solidFill>
              </a:rPr>
              <a:t>(Wednesday)</a:t>
            </a:r>
            <a:r>
              <a:rPr lang="en-US" sz="1200" dirty="0"/>
              <a:t>: B</a:t>
            </a:r>
            <a:r>
              <a:rPr lang="en-US" altLang="zh-CN" sz="1200" dirty="0"/>
              <a:t>asket WI moderator will provide a list of contributions for flagging.</a:t>
            </a:r>
          </a:p>
          <a:p>
            <a:pPr lvl="1">
              <a:spcBef>
                <a:spcPts val="0"/>
              </a:spcBef>
              <a:spcAft>
                <a:spcPts val="600"/>
              </a:spcAft>
            </a:pPr>
            <a:r>
              <a:rPr lang="en-US" altLang="zh-CN" sz="1200" dirty="0" smtClean="0">
                <a:solidFill>
                  <a:srgbClr val="FF0000"/>
                </a:solidFill>
              </a:rPr>
              <a:t>May</a:t>
            </a:r>
            <a:r>
              <a:rPr lang="en-US" sz="1200" dirty="0" smtClean="0">
                <a:solidFill>
                  <a:srgbClr val="FF0000"/>
                </a:solidFill>
              </a:rPr>
              <a:t> 2 (Monday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sz="1200" dirty="0" smtClean="0">
                <a:solidFill>
                  <a:srgbClr val="FF0000"/>
                </a:solidFill>
              </a:rPr>
              <a:t>May </a:t>
            </a:r>
            <a:r>
              <a:rPr lang="en-US" sz="1200" dirty="0">
                <a:solidFill>
                  <a:srgbClr val="FF0000"/>
                </a:solidFill>
              </a:rPr>
              <a:t>9</a:t>
            </a:r>
            <a:r>
              <a:rPr lang="en-US" sz="1200" dirty="0" smtClean="0">
                <a:solidFill>
                  <a:srgbClr val="FF0000"/>
                </a:solidFill>
              </a:rPr>
              <a:t> </a:t>
            </a:r>
            <a:r>
              <a:rPr lang="en-US" sz="1200" dirty="0">
                <a:solidFill>
                  <a:srgbClr val="FF0000"/>
                </a:solidFill>
              </a:rPr>
              <a:t>(Monday)</a:t>
            </a:r>
            <a:r>
              <a:rPr lang="en-US" sz="1200" dirty="0"/>
              <a:t>: 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May</a:t>
            </a:r>
            <a:r>
              <a:rPr lang="en-US" sz="1200" dirty="0" smtClean="0">
                <a:solidFill>
                  <a:srgbClr val="FF0000"/>
                </a:solidFill>
              </a:rPr>
              <a:t> 12 </a:t>
            </a:r>
            <a:r>
              <a:rPr lang="en-US" sz="1200" dirty="0">
                <a:solidFill>
                  <a:srgbClr val="FF0000"/>
                </a:solidFill>
              </a:rPr>
              <a:t>(Thursday), 17:00 UTC</a:t>
            </a:r>
            <a:r>
              <a:rPr lang="en-US" sz="1200" dirty="0"/>
              <a:t>: all the revised </a:t>
            </a:r>
            <a:r>
              <a:rPr lang="en-US" altLang="zh-CN" sz="1200" dirty="0" err="1"/>
              <a:t>tdocs</a:t>
            </a:r>
            <a:r>
              <a:rPr lang="en-US" altLang="zh-CN" sz="1200" dirty="0"/>
              <a:t> need be available and final comments will be received.</a:t>
            </a:r>
          </a:p>
          <a:p>
            <a:pPr lvl="1">
              <a:spcBef>
                <a:spcPts val="0"/>
              </a:spcBef>
              <a:spcAft>
                <a:spcPts val="600"/>
              </a:spcAft>
            </a:pPr>
            <a:r>
              <a:rPr lang="en-US" sz="1200" dirty="0" smtClean="0">
                <a:solidFill>
                  <a:srgbClr val="FF0000"/>
                </a:solidFill>
              </a:rPr>
              <a:t>May 13 </a:t>
            </a:r>
            <a:r>
              <a:rPr lang="en-US" sz="1200" dirty="0">
                <a:solidFill>
                  <a:srgbClr val="FF0000"/>
                </a:solidFill>
              </a:rPr>
              <a:t>(Friday), 17:00 UTC</a:t>
            </a:r>
            <a:r>
              <a:rPr lang="en-US" sz="1200" dirty="0"/>
              <a:t>: basket WI moderators will provide a summary of status of those flagged and revised </a:t>
            </a:r>
            <a:r>
              <a:rPr lang="en-US" sz="1200" dirty="0" err="1"/>
              <a:t>tdocs</a:t>
            </a:r>
            <a:r>
              <a:rPr lang="en-US" sz="1200" dirty="0"/>
              <a:t>, including</a:t>
            </a:r>
          </a:p>
          <a:p>
            <a:pPr lvl="2">
              <a:spcBef>
                <a:spcPts val="0"/>
              </a:spcBef>
              <a:spcAft>
                <a:spcPts val="600"/>
              </a:spcAft>
            </a:pPr>
            <a:r>
              <a:rPr lang="en-US" altLang="zh-CN" sz="1200" dirty="0"/>
              <a:t>the reason for flagging.</a:t>
            </a:r>
          </a:p>
          <a:p>
            <a:pPr lvl="2">
              <a:spcBef>
                <a:spcPts val="0"/>
              </a:spcBef>
              <a:spcAft>
                <a:spcPts val="600"/>
              </a:spcAft>
            </a:pPr>
            <a:r>
              <a:rPr lang="en-US" altLang="zh-CN" sz="1200" dirty="0"/>
              <a:t>if the revision is available.</a:t>
            </a:r>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May 20 </a:t>
            </a:r>
            <a:r>
              <a:rPr lang="en-US" altLang="zh-CN" sz="1200" dirty="0">
                <a:solidFill>
                  <a:srgbClr val="FF0000"/>
                </a:solidFill>
              </a:rPr>
              <a:t>(Tuesday), 17:00 UTC</a:t>
            </a:r>
            <a:r>
              <a:rPr lang="en-US" altLang="zh-CN" sz="1200" dirty="0"/>
              <a:t>: Based on the summary, session chair will announce decisions.</a:t>
            </a:r>
          </a:p>
          <a:p>
            <a:pPr lvl="1">
              <a:spcBef>
                <a:spcPts val="0"/>
              </a:spcBef>
              <a:spcAft>
                <a:spcPts val="600"/>
              </a:spcAft>
            </a:pPr>
            <a:r>
              <a:rPr lang="en-US" altLang="zh-CN" sz="1200" dirty="0" smtClean="0">
                <a:solidFill>
                  <a:srgbClr val="FF0000"/>
                </a:solidFill>
              </a:rPr>
              <a:t>Ma</a:t>
            </a:r>
            <a:r>
              <a:rPr lang="en-US" altLang="zh-CN" sz="1200" dirty="0">
                <a:solidFill>
                  <a:srgbClr val="FF0000"/>
                </a:solidFill>
              </a:rPr>
              <a:t>y</a:t>
            </a:r>
            <a:r>
              <a:rPr lang="en-US" altLang="zh-CN" sz="1200" dirty="0" smtClean="0">
                <a:solidFill>
                  <a:srgbClr val="FF0000"/>
                </a:solidFill>
              </a:rPr>
              <a:t> 25 </a:t>
            </a:r>
            <a:r>
              <a:rPr lang="en-US" altLang="zh-CN" sz="1200" dirty="0">
                <a:solidFill>
                  <a:srgbClr val="FF0000"/>
                </a:solidFill>
              </a:rPr>
              <a:t>(Tuesday), 17:00 UTC</a:t>
            </a:r>
            <a:r>
              <a:rPr lang="en-US" altLang="zh-CN" sz="1200" dirty="0"/>
              <a:t>: Updated TRs/draft TSs need be available for email approval.</a:t>
            </a:r>
          </a:p>
          <a:p>
            <a:pPr lvl="2">
              <a:spcBef>
                <a:spcPts val="0"/>
              </a:spcBef>
              <a:spcAft>
                <a:spcPts val="600"/>
              </a:spcAft>
            </a:pPr>
            <a:r>
              <a:rPr lang="en-US" altLang="zh-CN" sz="1200" dirty="0"/>
              <a:t>No technique discussions are expected during post-meeting approval.</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Email discussion procedures/timelines </a:t>
            </a:r>
            <a:endParaRPr lang="ru-RU"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323699412"/>
              </p:ext>
            </p:extLst>
          </p:nvPr>
        </p:nvGraphicFramePr>
        <p:xfrm>
          <a:off x="1955089" y="2702288"/>
          <a:ext cx="7359828" cy="548640"/>
        </p:xfrm>
        <a:graphic>
          <a:graphicData uri="http://schemas.openxmlformats.org/drawingml/2006/table">
            <a:tbl>
              <a:tblPr firstRow="1" bandRow="1">
                <a:tableStyleId>{073A0DAA-6AF3-43AB-8588-CEC1D06C72B9}</a:tableStyleId>
              </a:tblPr>
              <a:tblGrid>
                <a:gridCol w="2453276">
                  <a:extLst>
                    <a:ext uri="{9D8B030D-6E8A-4147-A177-3AD203B41FA5}">
                      <a16:colId xmlns="" xmlns:a16="http://schemas.microsoft.com/office/drawing/2014/main" val="20000"/>
                    </a:ext>
                  </a:extLst>
                </a:gridCol>
                <a:gridCol w="2453276">
                  <a:extLst>
                    <a:ext uri="{9D8B030D-6E8A-4147-A177-3AD203B41FA5}">
                      <a16:colId xmlns="" xmlns:a16="http://schemas.microsoft.com/office/drawing/2014/main" val="20001"/>
                    </a:ext>
                  </a:extLst>
                </a:gridCol>
                <a:gridCol w="2453276">
                  <a:extLst>
                    <a:ext uri="{9D8B030D-6E8A-4147-A177-3AD203B41FA5}">
                      <a16:colId xmlns="" xmlns:a16="http://schemas.microsoft.com/office/drawing/2014/main" val="20002"/>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R4-21xxxxx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Big CRs for Rel-15/16 maintenance and Rel-17 WIs, revised WID/TR/big CRs for Rel-17 basket WIs, and other </a:t>
            </a:r>
            <a:r>
              <a:rPr lang="en-US" sz="1400" dirty="0" err="1"/>
              <a:t>tdocs</a:t>
            </a:r>
            <a:r>
              <a:rPr lang="en-US" sz="14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May</a:t>
            </a:r>
            <a:r>
              <a:rPr lang="en-US" sz="1200" dirty="0" smtClean="0">
                <a:solidFill>
                  <a:srgbClr val="FF0000"/>
                </a:solidFill>
              </a:rPr>
              <a:t> </a:t>
            </a:r>
            <a:r>
              <a:rPr lang="en-US" sz="1200" dirty="0">
                <a:solidFill>
                  <a:srgbClr val="FF0000"/>
                </a:solidFill>
              </a:rPr>
              <a:t>23 (</a:t>
            </a:r>
            <a:r>
              <a:rPr lang="en-US" altLang="zh-CN" sz="1200" dirty="0">
                <a:solidFill>
                  <a:srgbClr val="FF0000"/>
                </a:solidFill>
              </a:rPr>
              <a:t>Monday</a:t>
            </a:r>
            <a:r>
              <a:rPr lang="en-US" sz="1200" dirty="0">
                <a:solidFill>
                  <a:srgbClr val="FF0000"/>
                </a:solidFill>
              </a:rPr>
              <a:t>), </a:t>
            </a:r>
            <a:r>
              <a:rPr lang="en-US" sz="1200" dirty="0" smtClean="0">
                <a:solidFill>
                  <a:srgbClr val="FF0000"/>
                </a:solidFill>
              </a:rPr>
              <a:t>17:00 </a:t>
            </a:r>
            <a:r>
              <a:rPr lang="en-US" sz="1200" dirty="0">
                <a:solidFill>
                  <a:srgbClr val="FF0000"/>
                </a:solidFill>
              </a:rPr>
              <a:t>UTC</a:t>
            </a:r>
            <a:r>
              <a:rPr lang="en-US" sz="1200" dirty="0"/>
              <a:t>: Session chairs will provide the list of </a:t>
            </a:r>
            <a:r>
              <a:rPr lang="en-US" sz="1200" dirty="0" err="1"/>
              <a:t>tdocs</a:t>
            </a:r>
            <a:r>
              <a:rPr lang="en-US" sz="1200" dirty="0"/>
              <a:t> for post-meeting email approval.</a:t>
            </a:r>
            <a:endParaRPr lang="en-US" altLang="zh-CN" sz="1200" dirty="0"/>
          </a:p>
          <a:p>
            <a:pPr lvl="1">
              <a:spcBef>
                <a:spcPts val="0"/>
              </a:spcBef>
              <a:spcAft>
                <a:spcPts val="600"/>
              </a:spcAft>
            </a:pPr>
            <a:r>
              <a:rPr lang="en-US" sz="1200" dirty="0" smtClean="0">
                <a:solidFill>
                  <a:srgbClr val="FF0000"/>
                </a:solidFill>
              </a:rPr>
              <a:t>M</a:t>
            </a:r>
            <a:r>
              <a:rPr lang="en-US" altLang="zh-CN" sz="1200" dirty="0">
                <a:solidFill>
                  <a:srgbClr val="FF0000"/>
                </a:solidFill>
              </a:rPr>
              <a:t>ay</a:t>
            </a:r>
            <a:r>
              <a:rPr lang="en-US" sz="1200" dirty="0" smtClean="0">
                <a:solidFill>
                  <a:srgbClr val="FF0000"/>
                </a:solidFill>
              </a:rPr>
              <a:t> </a:t>
            </a:r>
            <a:r>
              <a:rPr lang="en-US" sz="1200" dirty="0">
                <a:solidFill>
                  <a:srgbClr val="FF0000"/>
                </a:solidFill>
              </a:rPr>
              <a:t>24 (Tuesday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May 26 </a:t>
            </a:r>
            <a:r>
              <a:rPr lang="en-US" altLang="zh-CN" sz="1200" dirty="0">
                <a:solidFill>
                  <a:srgbClr val="FF0000"/>
                </a:solidFill>
              </a:rPr>
              <a:t>(Thursday), 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May </a:t>
            </a:r>
            <a:r>
              <a:rPr lang="en-US" altLang="zh-CN" sz="1200" dirty="0">
                <a:solidFill>
                  <a:srgbClr val="FF0000"/>
                </a:solidFill>
              </a:rPr>
              <a:t>26 (Thursday),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 as soon as possible. In case Cat A draft CRs are not available by </a:t>
            </a:r>
            <a:r>
              <a:rPr lang="en-US" altLang="zh-CN" sz="1200" dirty="0">
                <a:solidFill>
                  <a:srgbClr val="FF0000"/>
                </a:solidFill>
              </a:rPr>
              <a:t>May 23 (Monday) 20:00 UTC</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approval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approval </a:t>
            </a:r>
            <a:r>
              <a:rPr lang="en-US" b="1" dirty="0" smtClean="0">
                <a:latin typeface="微软雅黑" panose="020B0503020204020204" pitchFamily="34" charset="-122"/>
                <a:ea typeface="微软雅黑" panose="020B0503020204020204" pitchFamily="34" charset="-122"/>
              </a:rPr>
              <a:t>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kern="0" dirty="0" smtClean="0">
                <a:latin typeface="微软雅黑" panose="020B0503020204020204" pitchFamily="34" charset="-122"/>
                <a:ea typeface="微软雅黑" panose="020B0503020204020204" pitchFamily="34" charset="-122"/>
              </a:rPr>
              <a:t>Pre-RAN action (TS/TR/SR review)</a:t>
            </a:r>
            <a:endParaRPr lang="ru-RU" kern="0"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May </a:t>
            </a:r>
            <a:r>
              <a:rPr lang="en-US" altLang="zh-CN" sz="1400" dirty="0">
                <a:solidFill>
                  <a:srgbClr val="FF0000"/>
                </a:solidFill>
              </a:rPr>
              <a:t>26 (Thursday)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r>
              <a:rPr lang="en-GB" altLang="zh-CN" sz="1400" dirty="0">
                <a:solidFill>
                  <a:srgbClr val="000000"/>
                </a:solidFill>
              </a:rPr>
              <a:t>1</a:t>
            </a:r>
            <a:r>
              <a:rPr lang="en-GB" altLang="zh-CN" sz="1200" dirty="0">
                <a:solidFill>
                  <a:srgbClr val="000000"/>
                </a:solidFill>
              </a:rPr>
              <a:t>. WIs with target </a:t>
            </a:r>
            <a:r>
              <a:rPr lang="en-US" altLang="zh-CN" sz="1200" dirty="0">
                <a:solidFill>
                  <a:srgbClr val="000000"/>
                </a:solidFill>
              </a:rPr>
              <a:t>June 2022 </a:t>
            </a:r>
            <a:r>
              <a:rPr lang="en-GB" altLang="zh-CN" sz="1200" dirty="0">
                <a:solidFill>
                  <a:srgbClr val="000000"/>
                </a:solidFill>
              </a:rPr>
              <a:t>and % complete &lt;100% mean a request to stop the WI,</a:t>
            </a:r>
            <a:endParaRPr lang="zh-CN" altLang="zh-CN" sz="1200" dirty="0">
              <a:solidFill>
                <a:srgbClr val="000000"/>
              </a:solidFill>
            </a:endParaRPr>
          </a:p>
          <a:p>
            <a:pPr lvl="2"/>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a:solidFill>
                <a:srgbClr val="000000"/>
              </a:solidFill>
            </a:endParaRPr>
          </a:p>
          <a:p>
            <a:pPr marL="342882" lvl="1" indent="-342882">
              <a:spcBef>
                <a:spcPts val="0"/>
              </a:spcBef>
              <a:spcAft>
                <a:spcPts val="600"/>
              </a:spcAft>
              <a:buBlip>
                <a:blip r:embed="rId2"/>
              </a:buBlip>
            </a:pPr>
            <a:r>
              <a:rPr lang="en-US" altLang="zh-CN" sz="1400" dirty="0">
                <a:solidFill>
                  <a:srgbClr val="000000"/>
                </a:solidFill>
              </a:rPr>
              <a:t>For draft TS/TR which planned to be submitted to RAN plenary for approval, please share the draft version to Carolyn for pre-check no later than </a:t>
            </a:r>
            <a:r>
              <a:rPr lang="en-US" altLang="zh-CN" sz="1400" dirty="0" smtClean="0">
                <a:solidFill>
                  <a:srgbClr val="FF0000"/>
                </a:solidFill>
              </a:rPr>
              <a:t>May </a:t>
            </a:r>
            <a:r>
              <a:rPr lang="en-US" altLang="zh-CN" sz="1400" dirty="0">
                <a:solidFill>
                  <a:srgbClr val="FF0000"/>
                </a:solidFill>
              </a:rPr>
              <a:t>26 (Thursday) 17:00 UTC</a:t>
            </a:r>
            <a:endParaRPr lang="zh-CN" altLang="zh-CN" sz="1400" dirty="0">
              <a:solidFill>
                <a:srgbClr val="FF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C68143-B530-4487-9EA7-5BCC5970B48F}">
  <ds:schemaRefs>
    <ds:schemaRef ds:uri="http://purl.org/dc/dcmitype/"/>
    <ds:schemaRef ds:uri="http://schemas.microsoft.com/office/2006/metadata/properties"/>
    <ds:schemaRef ds:uri="http://schemas.microsoft.com/office/infopath/2007/PartnerControls"/>
    <ds:schemaRef ds:uri="http://schemas.openxmlformats.org/package/2006/metadata/core-properties"/>
    <ds:schemaRef ds:uri="a915fe38-2618-47b6-8303-829fb71466d5"/>
    <ds:schemaRef ds:uri="23d77754-4ccc-4c57-9291-cab09e81894a"/>
    <ds:schemaRef ds:uri="http://purl.org/dc/elements/1.1/"/>
    <ds:schemaRef ds:uri="http://schemas.microsoft.com/office/2006/documentManagement/types"/>
    <ds:schemaRef ds:uri="http://purl.org/dc/terms/"/>
    <ds:schemaRef ds:uri="http://www.w3.org/XML/1998/namespace"/>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346835</TotalTime>
  <Words>3963</Words>
  <Application>Microsoft Office PowerPoint</Application>
  <PresentationFormat>宽屏</PresentationFormat>
  <Paragraphs>348</Paragraphs>
  <Slides>19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黑体</vt:lpstr>
      <vt:lpstr>宋体</vt:lpstr>
      <vt:lpstr>微软雅黑</vt:lpstr>
      <vt:lpstr>Arial</vt:lpstr>
      <vt:lpstr>Arial Black</vt:lpstr>
      <vt:lpstr>Calibri</vt:lpstr>
      <vt:lpstr>Times New Roman</vt:lpstr>
      <vt:lpstr>Wingdings</vt:lpstr>
      <vt:lpstr>3gpp</vt:lpstr>
      <vt:lpstr>RAN4#103-e E-meeting Arrangements and Guidelines</vt:lpstr>
      <vt:lpstr>General Aspects </vt:lpstr>
      <vt:lpstr>General Aspects </vt:lpstr>
      <vt:lpstr>General Aspects </vt:lpstr>
      <vt:lpstr>Email discussion procedures/timelines</vt:lpstr>
      <vt:lpstr>Basket WIs Email discussion procedures/timelines </vt:lpstr>
      <vt:lpstr>Post-meeting email approval procedures/timelines  </vt:lpstr>
      <vt:lpstr>PowerPoint 演示文稿</vt:lpstr>
      <vt:lpstr>Correctly preparation for TR and TS</vt:lpstr>
      <vt:lpstr>Correctly preparation for TR and TS</vt:lpstr>
      <vt:lpstr>Rel-17 CR handling non-spectrum related WI</vt:lpstr>
      <vt:lpstr>CR template and WF template</vt:lpstr>
      <vt:lpstr>Rel-17 Feature list</vt:lpstr>
      <vt:lpstr>Guidance of TOHRU for GTW</vt:lpstr>
      <vt:lpstr>Register and check-in</vt:lpstr>
      <vt:lpstr>Other guidelines</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1040</cp:revision>
  <cp:lastPrinted>2016-09-15T08:31:35Z</cp:lastPrinted>
  <dcterms:created xsi:type="dcterms:W3CDTF">2009-11-27T05:15:11Z</dcterms:created>
  <dcterms:modified xsi:type="dcterms:W3CDTF">2022-04-13T11:19:42Z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(3)sl1krcNhbbATWrw2DTBGVk8XvwoeXtEFX0nm/+5drHSusLQBIYxb75im2v5QpwNm3kKWiyj8
cU/wKrWbIP6hN2kPteti166O67XIt9aNlL8CLPyDiwhHVxgjLyomzzlz/sfVZMUku4VEyW65
9WTPXqPHCfy5pcgZvZtfQ97HtVwRkRCxQtYotOaXhK51OsNQTowZCHyF9tOdHq1Vyit0ucid
N2MEyvtR0ivlG6PWrJ</vt:lpwstr>
  </property>
  <property fmtid="{D5CDD505-2E9C-101B-9397-08002B2CF9AE}" pid="15" name="_2015_ms_pID_7253431">
    <vt:lpwstr>4P4e3CA1q48PE4nyBd16zUO7tpRlLCxMircutGXBgOQIYxyHXWolx1
H44OcAwRoLh663T0TdE9blwpm9jrQkcPEqW/sW3Bic1R6Ud5idm9tVcwbg4kYNrMAQGstoXA
tpjqPsXz9Hy+gegzirSe3RLJWRsdEbLM7qumRU1jaVcC7Z/dbuB/TFfwoURS6xoAgflJvXqe
LY56ZxUSPoZmRLU3M2NbGuIT7KOJgI3UL0Xz</vt:lpwstr>
  </property>
  <property fmtid="{D5CDD505-2E9C-101B-9397-08002B2CF9AE}" pid="16" name="_2015_ms_pID_7253432">
    <vt:lpwstr>SA==</vt:lpwstr>
  </property>
</Properties>
</file>