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csson2" initials="CB" lastIdx="1" clrIdx="0">
    <p:extLst>
      <p:ext uri="{19B8F6BF-5375-455C-9EA6-DF929625EA0E}">
        <p15:presenceInfo xmlns:p15="http://schemas.microsoft.com/office/powerpoint/2012/main" userId="Ericsson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15" autoAdjust="0"/>
    <p:restoredTop sz="83037" autoAdjust="0"/>
  </p:normalViewPr>
  <p:slideViewPr>
    <p:cSldViewPr snapToGrid="0">
      <p:cViewPr varScale="1">
        <p:scale>
          <a:sx n="71" d="100"/>
          <a:sy n="71" d="100"/>
        </p:scale>
        <p:origin x="9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08F25A-131D-46F3-8D94-0DCEA54AAB52}" type="datetimeFigureOut">
              <a:rPr lang="zh-CN" altLang="en-US" smtClean="0"/>
              <a:t>2022/5/19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6B3993-7B3E-47C8-824A-B09BE5326D84}" type="slidenum">
              <a:rPr lang="zh-CN" altLang="en-US" smtClean="0"/>
              <a:t>‹#›</a:t>
            </a:fld>
            <a:endParaRPr lang="zh-CN" altLang="en-US"/>
          </a:p>
        </p:txBody>
      </p:sp>
    </p:spTree>
    <p:extLst>
      <p:ext uri="{BB962C8B-B14F-4D97-AF65-F5344CB8AC3E}">
        <p14:creationId xmlns:p14="http://schemas.microsoft.com/office/powerpoint/2010/main" val="33443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ZTE: for the first main bullet, does</a:t>
            </a:r>
            <a:r>
              <a:rPr lang="en-US" altLang="zh-CN" baseline="0" dirty="0"/>
              <a:t> it mean it can be set to any values in terms of RPB. If that is the case it is not aligned with the spec.</a:t>
            </a:r>
          </a:p>
          <a:p>
            <a:r>
              <a:rPr lang="en-US" altLang="zh-CN" baseline="0" dirty="0"/>
              <a:t>Qualcomm: same question. RAN2 clearly say the bandwidth advertised by network should have the values specified in RAn1.</a:t>
            </a:r>
          </a:p>
          <a:p>
            <a:r>
              <a:rPr lang="en-US" altLang="zh-CN" baseline="0" dirty="0"/>
              <a:t>Apple: same as Qualcomm. </a:t>
            </a:r>
          </a:p>
          <a:p>
            <a:r>
              <a:rPr lang="en-US" altLang="zh-CN" baseline="0" dirty="0"/>
              <a:t>Ericsson: where exactly the grid size of resource is restricted to channel bandwidth in the specification? The carrier bandwidth can take any bandwidth. That is how UE locates its bandwidth. Bandwidth part in SIB 1 can take any value.</a:t>
            </a:r>
          </a:p>
          <a:p>
            <a:r>
              <a:rPr lang="en-US" altLang="zh-CN" baseline="0" dirty="0"/>
              <a:t>Huawei: We share the similar view as Ericsson. There is no restriction. We actually define the requirements based on channel bandwidth. The dedicated channel bandwidth should be the bandwidth defined in RAN4 spec. We try to avoid the case that we define CBW but it cannot be used.</a:t>
            </a:r>
          </a:p>
          <a:p>
            <a:r>
              <a:rPr lang="en-US" altLang="zh-CN" baseline="0" dirty="0"/>
              <a:t>Qualcomm: network can configure the channel bandwidth that corresponds the bandwidth to 38.101-x and 38.104. There is some discussion brought up by CMCC in maintenance email thread.</a:t>
            </a:r>
          </a:p>
          <a:p>
            <a:r>
              <a:rPr lang="en-US" altLang="zh-CN" baseline="0" dirty="0"/>
              <a:t>Nokia: our understanding is the same as Ericsson and Huawei. We should not restrict SIB1 to be the same as RAN4 defined NRB.</a:t>
            </a:r>
          </a:p>
          <a:p>
            <a:r>
              <a:rPr lang="en-US" altLang="zh-CN" baseline="0" dirty="0"/>
              <a:t>CMCC: for carrier bandwidth in SIB1, there is no restriction in RAN2. It can be any number of RB. Our proposal is for the dedicated channel bandwidth. </a:t>
            </a:r>
          </a:p>
          <a:p>
            <a:r>
              <a:rPr lang="en-US" altLang="zh-CN" baseline="0" dirty="0"/>
              <a:t>Ericsson: The carrier resource grid size advertised in SIB 1 should not be confused with UE dedicated bandwidth.</a:t>
            </a:r>
          </a:p>
          <a:p>
            <a:r>
              <a:rPr lang="en-US" altLang="zh-CN" baseline="0" dirty="0"/>
              <a:t>ZTE: we can confirm it to RAN2 to confirm SIB1 spec. There should be </a:t>
            </a:r>
            <a:r>
              <a:rPr lang="en-US" altLang="zh-CN" baseline="0" dirty="0" err="1"/>
              <a:t>restricit</a:t>
            </a:r>
            <a:r>
              <a:rPr lang="en-US" altLang="zh-CN" baseline="0" dirty="0"/>
              <a:t>.</a:t>
            </a:r>
          </a:p>
          <a:p>
            <a:r>
              <a:rPr lang="en-US" altLang="zh-CN" baseline="0" dirty="0"/>
              <a:t>Qualcomm: it should be sub-set of RAN4 defined rather any </a:t>
            </a:r>
            <a:r>
              <a:rPr lang="en-US" altLang="zh-CN" baseline="0" dirty="0" err="1"/>
              <a:t>arbitrual</a:t>
            </a:r>
            <a:r>
              <a:rPr lang="en-US" altLang="zh-CN" baseline="0" dirty="0"/>
              <a:t> value.</a:t>
            </a:r>
          </a:p>
          <a:p>
            <a:r>
              <a:rPr lang="en-US" altLang="zh-CN" baseline="0" dirty="0"/>
              <a:t>Ericsson: it is correct that UE uses the common information for configuration.</a:t>
            </a:r>
          </a:p>
          <a:p>
            <a:r>
              <a:rPr lang="en-US" altLang="zh-CN" baseline="0" dirty="0"/>
              <a:t>CTC: </a:t>
            </a:r>
          </a:p>
          <a:p>
            <a:r>
              <a:rPr lang="en-US" altLang="zh-CN" baseline="0" dirty="0"/>
              <a:t>Apple: There is not requirement for network to generate the dedicated channel bandwidth for UE. We do have to ensure the common bandwidth should be set of RAN4 specified channel bandwidth.</a:t>
            </a:r>
          </a:p>
          <a:p>
            <a:r>
              <a:rPr lang="en-US" altLang="zh-CN" baseline="0" dirty="0"/>
              <a:t>Ericsson: In certain deployment, you have to configure this field to let UE know where to locate the channel bandwidth. </a:t>
            </a:r>
          </a:p>
          <a:p>
            <a:r>
              <a:rPr lang="en-US" altLang="zh-CN" baseline="0" dirty="0"/>
              <a:t>CMCC: there is exact IE for </a:t>
            </a:r>
            <a:r>
              <a:rPr lang="en-US" altLang="zh-CN" baseline="0" dirty="0" err="1"/>
              <a:t>carrierbandwidth</a:t>
            </a:r>
            <a:r>
              <a:rPr lang="en-US" altLang="zh-CN" baseline="0" dirty="0"/>
              <a:t>. If we are talking about the </a:t>
            </a:r>
            <a:r>
              <a:rPr lang="en-US" altLang="zh-CN" baseline="0" dirty="0" err="1"/>
              <a:t>carrierBandwidth</a:t>
            </a:r>
            <a:r>
              <a:rPr lang="en-US" altLang="zh-CN" baseline="0" dirty="0"/>
              <a:t> in SIB1, there is no restriction.</a:t>
            </a:r>
          </a:p>
          <a:p>
            <a:r>
              <a:rPr lang="en-US" altLang="zh-CN" baseline="0" dirty="0"/>
              <a:t>T-Mobile: In RAN4 spec, any RB can be configured. </a:t>
            </a:r>
            <a:r>
              <a:rPr lang="en-US" altLang="zh-CN" baseline="0" dirty="0" err="1"/>
              <a:t>ChannelBandwidth</a:t>
            </a:r>
            <a:r>
              <a:rPr lang="en-US" altLang="zh-CN" baseline="0" dirty="0"/>
              <a:t> in SIB1 is more relevant.</a:t>
            </a:r>
            <a:endParaRPr lang="zh-CN" altLang="en-US" dirty="0"/>
          </a:p>
        </p:txBody>
      </p:sp>
      <p:sp>
        <p:nvSpPr>
          <p:cNvPr id="4" name="灯片编号占位符 3"/>
          <p:cNvSpPr>
            <a:spLocks noGrp="1"/>
          </p:cNvSpPr>
          <p:nvPr>
            <p:ph type="sldNum" sz="quarter" idx="10"/>
          </p:nvPr>
        </p:nvSpPr>
        <p:spPr/>
        <p:txBody>
          <a:bodyPr/>
          <a:lstStyle/>
          <a:p>
            <a:fld id="{616B3993-7B3E-47C8-824A-B09BE5326D84}" type="slidenum">
              <a:rPr lang="zh-CN" altLang="en-US" smtClean="0"/>
              <a:t>4</a:t>
            </a:fld>
            <a:endParaRPr lang="zh-CN" altLang="en-US"/>
          </a:p>
        </p:txBody>
      </p:sp>
    </p:spTree>
    <p:extLst>
      <p:ext uri="{BB962C8B-B14F-4D97-AF65-F5344CB8AC3E}">
        <p14:creationId xmlns:p14="http://schemas.microsoft.com/office/powerpoint/2010/main" val="1164594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E0482-3333-4C40-B7CC-BAED73A7A9A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ED039B0-7142-414D-8C42-391E8DAD19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A7F44-5405-402A-978F-B964B23EA4DF}"/>
              </a:ext>
            </a:extLst>
          </p:cNvPr>
          <p:cNvSpPr>
            <a:spLocks noGrp="1"/>
          </p:cNvSpPr>
          <p:nvPr>
            <p:ph type="dt" sz="half" idx="10"/>
          </p:nvPr>
        </p:nvSpPr>
        <p:spPr/>
        <p:txBody>
          <a:bodyPr/>
          <a:lstStyle/>
          <a:p>
            <a:fld id="{5898C526-EF48-4FB9-B4CB-800CEFA7C7BF}" type="datetimeFigureOut">
              <a:rPr lang="en-US" smtClean="0"/>
              <a:t>19-May-22</a:t>
            </a:fld>
            <a:endParaRPr lang="en-US"/>
          </a:p>
        </p:txBody>
      </p:sp>
      <p:sp>
        <p:nvSpPr>
          <p:cNvPr id="5" name="Footer Placeholder 4">
            <a:extLst>
              <a:ext uri="{FF2B5EF4-FFF2-40B4-BE49-F238E27FC236}">
                <a16:creationId xmlns:a16="http://schemas.microsoft.com/office/drawing/2014/main" id="{10CAEED9-EA59-468A-B486-1785302AFA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1F9937-9E43-476C-A3CD-8B073DC8A839}"/>
              </a:ext>
            </a:extLst>
          </p:cNvPr>
          <p:cNvSpPr>
            <a:spLocks noGrp="1"/>
          </p:cNvSpPr>
          <p:nvPr>
            <p:ph type="sldNum" sz="quarter" idx="12"/>
          </p:nvPr>
        </p:nvSpPr>
        <p:spPr/>
        <p:txBody>
          <a:bodyPr/>
          <a:lstStyle/>
          <a:p>
            <a:fld id="{964D84B0-197E-42AC-8B1D-FE01514CB00F}" type="slidenum">
              <a:rPr lang="en-US" smtClean="0"/>
              <a:t>‹#›</a:t>
            </a:fld>
            <a:endParaRPr lang="en-US"/>
          </a:p>
        </p:txBody>
      </p:sp>
    </p:spTree>
    <p:extLst>
      <p:ext uri="{BB962C8B-B14F-4D97-AF65-F5344CB8AC3E}">
        <p14:creationId xmlns:p14="http://schemas.microsoft.com/office/powerpoint/2010/main" val="3481639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F849A-3BD0-4C2B-BD7E-F3CF67E81E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25A33CD-2BBF-4B28-A966-0EC828B355F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44C7D1-1A79-48D4-929F-78235C757AA0}"/>
              </a:ext>
            </a:extLst>
          </p:cNvPr>
          <p:cNvSpPr>
            <a:spLocks noGrp="1"/>
          </p:cNvSpPr>
          <p:nvPr>
            <p:ph type="dt" sz="half" idx="10"/>
          </p:nvPr>
        </p:nvSpPr>
        <p:spPr/>
        <p:txBody>
          <a:bodyPr/>
          <a:lstStyle/>
          <a:p>
            <a:fld id="{5898C526-EF48-4FB9-B4CB-800CEFA7C7BF}" type="datetimeFigureOut">
              <a:rPr lang="en-US" smtClean="0"/>
              <a:t>19-May-22</a:t>
            </a:fld>
            <a:endParaRPr lang="en-US"/>
          </a:p>
        </p:txBody>
      </p:sp>
      <p:sp>
        <p:nvSpPr>
          <p:cNvPr id="5" name="Footer Placeholder 4">
            <a:extLst>
              <a:ext uri="{FF2B5EF4-FFF2-40B4-BE49-F238E27FC236}">
                <a16:creationId xmlns:a16="http://schemas.microsoft.com/office/drawing/2014/main" id="{AACA2973-AD1B-41BA-BCF4-2F8F685F03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86641B-7A17-4CAC-A46D-1B74E4DA961C}"/>
              </a:ext>
            </a:extLst>
          </p:cNvPr>
          <p:cNvSpPr>
            <a:spLocks noGrp="1"/>
          </p:cNvSpPr>
          <p:nvPr>
            <p:ph type="sldNum" sz="quarter" idx="12"/>
          </p:nvPr>
        </p:nvSpPr>
        <p:spPr/>
        <p:txBody>
          <a:bodyPr/>
          <a:lstStyle/>
          <a:p>
            <a:fld id="{964D84B0-197E-42AC-8B1D-FE01514CB00F}" type="slidenum">
              <a:rPr lang="en-US" smtClean="0"/>
              <a:t>‹#›</a:t>
            </a:fld>
            <a:endParaRPr lang="en-US"/>
          </a:p>
        </p:txBody>
      </p:sp>
    </p:spTree>
    <p:extLst>
      <p:ext uri="{BB962C8B-B14F-4D97-AF65-F5344CB8AC3E}">
        <p14:creationId xmlns:p14="http://schemas.microsoft.com/office/powerpoint/2010/main" val="2432257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F325AA4-6997-471C-A2F6-F9723434279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9DD634F-E2AA-434E-A2B7-7CDAA9577B5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77BC6B-8A47-49B5-B4B6-9E5B68159992}"/>
              </a:ext>
            </a:extLst>
          </p:cNvPr>
          <p:cNvSpPr>
            <a:spLocks noGrp="1"/>
          </p:cNvSpPr>
          <p:nvPr>
            <p:ph type="dt" sz="half" idx="10"/>
          </p:nvPr>
        </p:nvSpPr>
        <p:spPr/>
        <p:txBody>
          <a:bodyPr/>
          <a:lstStyle/>
          <a:p>
            <a:fld id="{5898C526-EF48-4FB9-B4CB-800CEFA7C7BF}" type="datetimeFigureOut">
              <a:rPr lang="en-US" smtClean="0"/>
              <a:t>19-May-22</a:t>
            </a:fld>
            <a:endParaRPr lang="en-US"/>
          </a:p>
        </p:txBody>
      </p:sp>
      <p:sp>
        <p:nvSpPr>
          <p:cNvPr id="5" name="Footer Placeholder 4">
            <a:extLst>
              <a:ext uri="{FF2B5EF4-FFF2-40B4-BE49-F238E27FC236}">
                <a16:creationId xmlns:a16="http://schemas.microsoft.com/office/drawing/2014/main" id="{D44DAE9B-F51C-4785-A945-2FE1A8CBA1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20BBBF-5890-4076-9CBF-4E73E4B2FC67}"/>
              </a:ext>
            </a:extLst>
          </p:cNvPr>
          <p:cNvSpPr>
            <a:spLocks noGrp="1"/>
          </p:cNvSpPr>
          <p:nvPr>
            <p:ph type="sldNum" sz="quarter" idx="12"/>
          </p:nvPr>
        </p:nvSpPr>
        <p:spPr/>
        <p:txBody>
          <a:bodyPr/>
          <a:lstStyle/>
          <a:p>
            <a:fld id="{964D84B0-197E-42AC-8B1D-FE01514CB00F}" type="slidenum">
              <a:rPr lang="en-US" smtClean="0"/>
              <a:t>‹#›</a:t>
            </a:fld>
            <a:endParaRPr lang="en-US"/>
          </a:p>
        </p:txBody>
      </p:sp>
    </p:spTree>
    <p:extLst>
      <p:ext uri="{BB962C8B-B14F-4D97-AF65-F5344CB8AC3E}">
        <p14:creationId xmlns:p14="http://schemas.microsoft.com/office/powerpoint/2010/main" val="4222051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80198-7C9F-4332-9D2D-63FE977AA1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A1D4E0-1A65-4938-AC8E-D72D2DBBF9F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130DA3-28B2-4E1B-816F-50FD936E4436}"/>
              </a:ext>
            </a:extLst>
          </p:cNvPr>
          <p:cNvSpPr>
            <a:spLocks noGrp="1"/>
          </p:cNvSpPr>
          <p:nvPr>
            <p:ph type="dt" sz="half" idx="10"/>
          </p:nvPr>
        </p:nvSpPr>
        <p:spPr/>
        <p:txBody>
          <a:bodyPr/>
          <a:lstStyle/>
          <a:p>
            <a:fld id="{5898C526-EF48-4FB9-B4CB-800CEFA7C7BF}" type="datetimeFigureOut">
              <a:rPr lang="en-US" smtClean="0"/>
              <a:t>19-May-22</a:t>
            </a:fld>
            <a:endParaRPr lang="en-US"/>
          </a:p>
        </p:txBody>
      </p:sp>
      <p:sp>
        <p:nvSpPr>
          <p:cNvPr id="5" name="Footer Placeholder 4">
            <a:extLst>
              <a:ext uri="{FF2B5EF4-FFF2-40B4-BE49-F238E27FC236}">
                <a16:creationId xmlns:a16="http://schemas.microsoft.com/office/drawing/2014/main" id="{15387BD2-9158-4E2F-A782-CC014B8AAB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99B7D4-7782-4B8E-994C-B9584543A905}"/>
              </a:ext>
            </a:extLst>
          </p:cNvPr>
          <p:cNvSpPr>
            <a:spLocks noGrp="1"/>
          </p:cNvSpPr>
          <p:nvPr>
            <p:ph type="sldNum" sz="quarter" idx="12"/>
          </p:nvPr>
        </p:nvSpPr>
        <p:spPr/>
        <p:txBody>
          <a:bodyPr/>
          <a:lstStyle/>
          <a:p>
            <a:fld id="{964D84B0-197E-42AC-8B1D-FE01514CB00F}" type="slidenum">
              <a:rPr lang="en-US" smtClean="0"/>
              <a:t>‹#›</a:t>
            </a:fld>
            <a:endParaRPr lang="en-US"/>
          </a:p>
        </p:txBody>
      </p:sp>
    </p:spTree>
    <p:extLst>
      <p:ext uri="{BB962C8B-B14F-4D97-AF65-F5344CB8AC3E}">
        <p14:creationId xmlns:p14="http://schemas.microsoft.com/office/powerpoint/2010/main" val="1981531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0D681-DC9E-4DBB-83F1-C7EAC98B61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3EAA0B-8FDD-454B-9F92-36D3195169A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C44635-A7C9-45CC-AF28-48BBE272EA78}"/>
              </a:ext>
            </a:extLst>
          </p:cNvPr>
          <p:cNvSpPr>
            <a:spLocks noGrp="1"/>
          </p:cNvSpPr>
          <p:nvPr>
            <p:ph type="dt" sz="half" idx="10"/>
          </p:nvPr>
        </p:nvSpPr>
        <p:spPr/>
        <p:txBody>
          <a:bodyPr/>
          <a:lstStyle/>
          <a:p>
            <a:fld id="{5898C526-EF48-4FB9-B4CB-800CEFA7C7BF}" type="datetimeFigureOut">
              <a:rPr lang="en-US" smtClean="0"/>
              <a:t>19-May-22</a:t>
            </a:fld>
            <a:endParaRPr lang="en-US"/>
          </a:p>
        </p:txBody>
      </p:sp>
      <p:sp>
        <p:nvSpPr>
          <p:cNvPr id="5" name="Footer Placeholder 4">
            <a:extLst>
              <a:ext uri="{FF2B5EF4-FFF2-40B4-BE49-F238E27FC236}">
                <a16:creationId xmlns:a16="http://schemas.microsoft.com/office/drawing/2014/main" id="{7711C26A-23DE-4390-BA3F-08A569E4E3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DB5313-B6E0-477D-9D9C-4AA4EACE552A}"/>
              </a:ext>
            </a:extLst>
          </p:cNvPr>
          <p:cNvSpPr>
            <a:spLocks noGrp="1"/>
          </p:cNvSpPr>
          <p:nvPr>
            <p:ph type="sldNum" sz="quarter" idx="12"/>
          </p:nvPr>
        </p:nvSpPr>
        <p:spPr/>
        <p:txBody>
          <a:bodyPr/>
          <a:lstStyle/>
          <a:p>
            <a:fld id="{964D84B0-197E-42AC-8B1D-FE01514CB00F}" type="slidenum">
              <a:rPr lang="en-US" smtClean="0"/>
              <a:t>‹#›</a:t>
            </a:fld>
            <a:endParaRPr lang="en-US"/>
          </a:p>
        </p:txBody>
      </p:sp>
    </p:spTree>
    <p:extLst>
      <p:ext uri="{BB962C8B-B14F-4D97-AF65-F5344CB8AC3E}">
        <p14:creationId xmlns:p14="http://schemas.microsoft.com/office/powerpoint/2010/main" val="2484503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8FA7D-37C1-47E4-ABBD-9A6B90247F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53261C-CC6A-4071-BC56-634DB6998AA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E61934B-4F30-454C-A4CB-317747BA508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81E1925-57DD-412F-BFB7-A12E9BFF3BE1}"/>
              </a:ext>
            </a:extLst>
          </p:cNvPr>
          <p:cNvSpPr>
            <a:spLocks noGrp="1"/>
          </p:cNvSpPr>
          <p:nvPr>
            <p:ph type="dt" sz="half" idx="10"/>
          </p:nvPr>
        </p:nvSpPr>
        <p:spPr/>
        <p:txBody>
          <a:bodyPr/>
          <a:lstStyle/>
          <a:p>
            <a:fld id="{5898C526-EF48-4FB9-B4CB-800CEFA7C7BF}" type="datetimeFigureOut">
              <a:rPr lang="en-US" smtClean="0"/>
              <a:t>19-May-22</a:t>
            </a:fld>
            <a:endParaRPr lang="en-US"/>
          </a:p>
        </p:txBody>
      </p:sp>
      <p:sp>
        <p:nvSpPr>
          <p:cNvPr id="6" name="Footer Placeholder 5">
            <a:extLst>
              <a:ext uri="{FF2B5EF4-FFF2-40B4-BE49-F238E27FC236}">
                <a16:creationId xmlns:a16="http://schemas.microsoft.com/office/drawing/2014/main" id="{BED3A714-794B-4B87-9ED9-2B77B71C97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6838A1-0E6C-4868-B5E7-9CD17E985496}"/>
              </a:ext>
            </a:extLst>
          </p:cNvPr>
          <p:cNvSpPr>
            <a:spLocks noGrp="1"/>
          </p:cNvSpPr>
          <p:nvPr>
            <p:ph type="sldNum" sz="quarter" idx="12"/>
          </p:nvPr>
        </p:nvSpPr>
        <p:spPr/>
        <p:txBody>
          <a:bodyPr/>
          <a:lstStyle/>
          <a:p>
            <a:fld id="{964D84B0-197E-42AC-8B1D-FE01514CB00F}" type="slidenum">
              <a:rPr lang="en-US" smtClean="0"/>
              <a:t>‹#›</a:t>
            </a:fld>
            <a:endParaRPr lang="en-US"/>
          </a:p>
        </p:txBody>
      </p:sp>
    </p:spTree>
    <p:extLst>
      <p:ext uri="{BB962C8B-B14F-4D97-AF65-F5344CB8AC3E}">
        <p14:creationId xmlns:p14="http://schemas.microsoft.com/office/powerpoint/2010/main" val="20254355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B9681-DEF0-44DD-BE57-833897BA2A2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F0294A0-52E3-4AB2-AC33-AC1F88721B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6CA9F7B-75D5-4C76-852C-7C09908BD8E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DA6BE3-2AE8-4EFB-8281-554B320B585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5865FB7-E8B6-4A4F-B863-E77411354B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FD175F-54AF-4105-8373-B67A1EE64500}"/>
              </a:ext>
            </a:extLst>
          </p:cNvPr>
          <p:cNvSpPr>
            <a:spLocks noGrp="1"/>
          </p:cNvSpPr>
          <p:nvPr>
            <p:ph type="dt" sz="half" idx="10"/>
          </p:nvPr>
        </p:nvSpPr>
        <p:spPr/>
        <p:txBody>
          <a:bodyPr/>
          <a:lstStyle/>
          <a:p>
            <a:fld id="{5898C526-EF48-4FB9-B4CB-800CEFA7C7BF}" type="datetimeFigureOut">
              <a:rPr lang="en-US" smtClean="0"/>
              <a:t>19-May-22</a:t>
            </a:fld>
            <a:endParaRPr lang="en-US"/>
          </a:p>
        </p:txBody>
      </p:sp>
      <p:sp>
        <p:nvSpPr>
          <p:cNvPr id="8" name="Footer Placeholder 7">
            <a:extLst>
              <a:ext uri="{FF2B5EF4-FFF2-40B4-BE49-F238E27FC236}">
                <a16:creationId xmlns:a16="http://schemas.microsoft.com/office/drawing/2014/main" id="{33507CF6-51C7-499B-9CAE-F2C7D10011E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A5A7B5E-2D76-42F6-BAAB-C41D83B7FDA9}"/>
              </a:ext>
            </a:extLst>
          </p:cNvPr>
          <p:cNvSpPr>
            <a:spLocks noGrp="1"/>
          </p:cNvSpPr>
          <p:nvPr>
            <p:ph type="sldNum" sz="quarter" idx="12"/>
          </p:nvPr>
        </p:nvSpPr>
        <p:spPr/>
        <p:txBody>
          <a:bodyPr/>
          <a:lstStyle/>
          <a:p>
            <a:fld id="{964D84B0-197E-42AC-8B1D-FE01514CB00F}" type="slidenum">
              <a:rPr lang="en-US" smtClean="0"/>
              <a:t>‹#›</a:t>
            </a:fld>
            <a:endParaRPr lang="en-US"/>
          </a:p>
        </p:txBody>
      </p:sp>
    </p:spTree>
    <p:extLst>
      <p:ext uri="{BB962C8B-B14F-4D97-AF65-F5344CB8AC3E}">
        <p14:creationId xmlns:p14="http://schemas.microsoft.com/office/powerpoint/2010/main" val="3517351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1C315-A1B2-4BB8-9113-C57E3624B51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0E6E118-F40A-4FF8-A247-A6320534DE71}"/>
              </a:ext>
            </a:extLst>
          </p:cNvPr>
          <p:cNvSpPr>
            <a:spLocks noGrp="1"/>
          </p:cNvSpPr>
          <p:nvPr>
            <p:ph type="dt" sz="half" idx="10"/>
          </p:nvPr>
        </p:nvSpPr>
        <p:spPr/>
        <p:txBody>
          <a:bodyPr/>
          <a:lstStyle/>
          <a:p>
            <a:fld id="{5898C526-EF48-4FB9-B4CB-800CEFA7C7BF}" type="datetimeFigureOut">
              <a:rPr lang="en-US" smtClean="0"/>
              <a:t>19-May-22</a:t>
            </a:fld>
            <a:endParaRPr lang="en-US"/>
          </a:p>
        </p:txBody>
      </p:sp>
      <p:sp>
        <p:nvSpPr>
          <p:cNvPr id="4" name="Footer Placeholder 3">
            <a:extLst>
              <a:ext uri="{FF2B5EF4-FFF2-40B4-BE49-F238E27FC236}">
                <a16:creationId xmlns:a16="http://schemas.microsoft.com/office/drawing/2014/main" id="{BDA7EDB2-6F45-4822-BE5E-F3384C559AC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4F9990A-EF0C-4538-991B-EB86E8E8F62A}"/>
              </a:ext>
            </a:extLst>
          </p:cNvPr>
          <p:cNvSpPr>
            <a:spLocks noGrp="1"/>
          </p:cNvSpPr>
          <p:nvPr>
            <p:ph type="sldNum" sz="quarter" idx="12"/>
          </p:nvPr>
        </p:nvSpPr>
        <p:spPr/>
        <p:txBody>
          <a:bodyPr/>
          <a:lstStyle/>
          <a:p>
            <a:fld id="{964D84B0-197E-42AC-8B1D-FE01514CB00F}" type="slidenum">
              <a:rPr lang="en-US" smtClean="0"/>
              <a:t>‹#›</a:t>
            </a:fld>
            <a:endParaRPr lang="en-US"/>
          </a:p>
        </p:txBody>
      </p:sp>
    </p:spTree>
    <p:extLst>
      <p:ext uri="{BB962C8B-B14F-4D97-AF65-F5344CB8AC3E}">
        <p14:creationId xmlns:p14="http://schemas.microsoft.com/office/powerpoint/2010/main" val="2249786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D30FE90-EB0D-4B34-87DB-869C089D51A7}"/>
              </a:ext>
            </a:extLst>
          </p:cNvPr>
          <p:cNvSpPr>
            <a:spLocks noGrp="1"/>
          </p:cNvSpPr>
          <p:nvPr>
            <p:ph type="dt" sz="half" idx="10"/>
          </p:nvPr>
        </p:nvSpPr>
        <p:spPr/>
        <p:txBody>
          <a:bodyPr/>
          <a:lstStyle/>
          <a:p>
            <a:fld id="{5898C526-EF48-4FB9-B4CB-800CEFA7C7BF}" type="datetimeFigureOut">
              <a:rPr lang="en-US" smtClean="0"/>
              <a:t>19-May-22</a:t>
            </a:fld>
            <a:endParaRPr lang="en-US"/>
          </a:p>
        </p:txBody>
      </p:sp>
      <p:sp>
        <p:nvSpPr>
          <p:cNvPr id="3" name="Footer Placeholder 2">
            <a:extLst>
              <a:ext uri="{FF2B5EF4-FFF2-40B4-BE49-F238E27FC236}">
                <a16:creationId xmlns:a16="http://schemas.microsoft.com/office/drawing/2014/main" id="{F6EA190C-9746-443D-8398-411930F4368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E5093F-48A6-44B9-9912-7811AF4D4A67}"/>
              </a:ext>
            </a:extLst>
          </p:cNvPr>
          <p:cNvSpPr>
            <a:spLocks noGrp="1"/>
          </p:cNvSpPr>
          <p:nvPr>
            <p:ph type="sldNum" sz="quarter" idx="12"/>
          </p:nvPr>
        </p:nvSpPr>
        <p:spPr/>
        <p:txBody>
          <a:bodyPr/>
          <a:lstStyle/>
          <a:p>
            <a:fld id="{964D84B0-197E-42AC-8B1D-FE01514CB00F}" type="slidenum">
              <a:rPr lang="en-US" smtClean="0"/>
              <a:t>‹#›</a:t>
            </a:fld>
            <a:endParaRPr lang="en-US"/>
          </a:p>
        </p:txBody>
      </p:sp>
    </p:spTree>
    <p:extLst>
      <p:ext uri="{BB962C8B-B14F-4D97-AF65-F5344CB8AC3E}">
        <p14:creationId xmlns:p14="http://schemas.microsoft.com/office/powerpoint/2010/main" val="1706706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8EA62-DD0D-477E-9641-27781F7BEE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148F4FC-B802-4272-A1C9-E276A8C4C8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1840B3C-7C97-42B6-B3A5-A9792DBE73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9B29FE-0C2C-47D5-8DE6-0142A1DFABEA}"/>
              </a:ext>
            </a:extLst>
          </p:cNvPr>
          <p:cNvSpPr>
            <a:spLocks noGrp="1"/>
          </p:cNvSpPr>
          <p:nvPr>
            <p:ph type="dt" sz="half" idx="10"/>
          </p:nvPr>
        </p:nvSpPr>
        <p:spPr/>
        <p:txBody>
          <a:bodyPr/>
          <a:lstStyle/>
          <a:p>
            <a:fld id="{5898C526-EF48-4FB9-B4CB-800CEFA7C7BF}" type="datetimeFigureOut">
              <a:rPr lang="en-US" smtClean="0"/>
              <a:t>19-May-22</a:t>
            </a:fld>
            <a:endParaRPr lang="en-US"/>
          </a:p>
        </p:txBody>
      </p:sp>
      <p:sp>
        <p:nvSpPr>
          <p:cNvPr id="6" name="Footer Placeholder 5">
            <a:extLst>
              <a:ext uri="{FF2B5EF4-FFF2-40B4-BE49-F238E27FC236}">
                <a16:creationId xmlns:a16="http://schemas.microsoft.com/office/drawing/2014/main" id="{08338389-7841-4057-88A1-92DD43C241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FB128-258E-42DB-ABDE-9D966F1368A3}"/>
              </a:ext>
            </a:extLst>
          </p:cNvPr>
          <p:cNvSpPr>
            <a:spLocks noGrp="1"/>
          </p:cNvSpPr>
          <p:nvPr>
            <p:ph type="sldNum" sz="quarter" idx="12"/>
          </p:nvPr>
        </p:nvSpPr>
        <p:spPr/>
        <p:txBody>
          <a:bodyPr/>
          <a:lstStyle/>
          <a:p>
            <a:fld id="{964D84B0-197E-42AC-8B1D-FE01514CB00F}" type="slidenum">
              <a:rPr lang="en-US" smtClean="0"/>
              <a:t>‹#›</a:t>
            </a:fld>
            <a:endParaRPr lang="en-US"/>
          </a:p>
        </p:txBody>
      </p:sp>
    </p:spTree>
    <p:extLst>
      <p:ext uri="{BB962C8B-B14F-4D97-AF65-F5344CB8AC3E}">
        <p14:creationId xmlns:p14="http://schemas.microsoft.com/office/powerpoint/2010/main" val="3004473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7A42D-DB04-45E5-8547-DFAA7DBB890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869ACC-58A6-4D7E-ABAC-9F285ED13D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D0EA01F-EFA6-401C-8BF7-8DC3E9F698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9B23E0-96A4-43F1-B46D-00284ED2B1A8}"/>
              </a:ext>
            </a:extLst>
          </p:cNvPr>
          <p:cNvSpPr>
            <a:spLocks noGrp="1"/>
          </p:cNvSpPr>
          <p:nvPr>
            <p:ph type="dt" sz="half" idx="10"/>
          </p:nvPr>
        </p:nvSpPr>
        <p:spPr/>
        <p:txBody>
          <a:bodyPr/>
          <a:lstStyle/>
          <a:p>
            <a:fld id="{5898C526-EF48-4FB9-B4CB-800CEFA7C7BF}" type="datetimeFigureOut">
              <a:rPr lang="en-US" smtClean="0"/>
              <a:t>19-May-22</a:t>
            </a:fld>
            <a:endParaRPr lang="en-US"/>
          </a:p>
        </p:txBody>
      </p:sp>
      <p:sp>
        <p:nvSpPr>
          <p:cNvPr id="6" name="Footer Placeholder 5">
            <a:extLst>
              <a:ext uri="{FF2B5EF4-FFF2-40B4-BE49-F238E27FC236}">
                <a16:creationId xmlns:a16="http://schemas.microsoft.com/office/drawing/2014/main" id="{009D69BC-C34E-4257-961D-E593F66EDF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0C4334-0095-446E-AFB2-26585DBA19F3}"/>
              </a:ext>
            </a:extLst>
          </p:cNvPr>
          <p:cNvSpPr>
            <a:spLocks noGrp="1"/>
          </p:cNvSpPr>
          <p:nvPr>
            <p:ph type="sldNum" sz="quarter" idx="12"/>
          </p:nvPr>
        </p:nvSpPr>
        <p:spPr/>
        <p:txBody>
          <a:bodyPr/>
          <a:lstStyle/>
          <a:p>
            <a:fld id="{964D84B0-197E-42AC-8B1D-FE01514CB00F}" type="slidenum">
              <a:rPr lang="en-US" smtClean="0"/>
              <a:t>‹#›</a:t>
            </a:fld>
            <a:endParaRPr lang="en-US"/>
          </a:p>
        </p:txBody>
      </p:sp>
    </p:spTree>
    <p:extLst>
      <p:ext uri="{BB962C8B-B14F-4D97-AF65-F5344CB8AC3E}">
        <p14:creationId xmlns:p14="http://schemas.microsoft.com/office/powerpoint/2010/main" val="4275862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065C41-1DF9-42E7-AB64-0E349BAF5E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FF789B-6485-4189-AD90-3960192271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F3A2F0-B6A3-4157-9895-59FD59CAB5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98C526-EF48-4FB9-B4CB-800CEFA7C7BF}" type="datetimeFigureOut">
              <a:rPr lang="en-US" smtClean="0"/>
              <a:t>19-May-22</a:t>
            </a:fld>
            <a:endParaRPr lang="en-US"/>
          </a:p>
        </p:txBody>
      </p:sp>
      <p:sp>
        <p:nvSpPr>
          <p:cNvPr id="5" name="Footer Placeholder 4">
            <a:extLst>
              <a:ext uri="{FF2B5EF4-FFF2-40B4-BE49-F238E27FC236}">
                <a16:creationId xmlns:a16="http://schemas.microsoft.com/office/drawing/2014/main" id="{31EBC1DF-99CB-4BE5-BE1D-D6D53C1EE2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3AB0F09-F779-4E63-B04B-B8BA34FE9D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4D84B0-197E-42AC-8B1D-FE01514CB00F}" type="slidenum">
              <a:rPr lang="en-US" smtClean="0"/>
              <a:t>‹#›</a:t>
            </a:fld>
            <a:endParaRPr lang="en-US"/>
          </a:p>
        </p:txBody>
      </p:sp>
    </p:spTree>
    <p:extLst>
      <p:ext uri="{BB962C8B-B14F-4D97-AF65-F5344CB8AC3E}">
        <p14:creationId xmlns:p14="http://schemas.microsoft.com/office/powerpoint/2010/main" val="2451053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AD1D2-D8F1-4C53-B7E7-C87B21906549}"/>
              </a:ext>
            </a:extLst>
          </p:cNvPr>
          <p:cNvSpPr>
            <a:spLocks noGrp="1"/>
          </p:cNvSpPr>
          <p:nvPr>
            <p:ph type="ctrTitle"/>
          </p:nvPr>
        </p:nvSpPr>
        <p:spPr/>
        <p:txBody>
          <a:bodyPr>
            <a:normAutofit fontScale="90000"/>
          </a:bodyPr>
          <a:lstStyle/>
          <a:p>
            <a:br>
              <a:rPr lang="en-US" sz="5400" dirty="0"/>
            </a:br>
            <a:br>
              <a:rPr lang="en-US" sz="5400" dirty="0"/>
            </a:br>
            <a:r>
              <a:rPr lang="en-US" sz="5400" dirty="0"/>
              <a:t>R4-2210579</a:t>
            </a:r>
            <a:br>
              <a:rPr lang="en-US" sz="5400" dirty="0"/>
            </a:br>
            <a:r>
              <a:rPr lang="en-US" sz="5400" dirty="0"/>
              <a:t>WF on </a:t>
            </a:r>
            <a:r>
              <a:rPr lang="en-US" sz="5400" dirty="0" err="1"/>
              <a:t>carrierBandwidth</a:t>
            </a:r>
            <a:r>
              <a:rPr lang="en-US" sz="5400" dirty="0"/>
              <a:t> in SIB1</a:t>
            </a:r>
          </a:p>
        </p:txBody>
      </p:sp>
      <p:sp>
        <p:nvSpPr>
          <p:cNvPr id="3" name="Subtitle 2">
            <a:extLst>
              <a:ext uri="{FF2B5EF4-FFF2-40B4-BE49-F238E27FC236}">
                <a16:creationId xmlns:a16="http://schemas.microsoft.com/office/drawing/2014/main" id="{ED98AE09-CD62-4F7E-9C0E-E54FE5D4A968}"/>
              </a:ext>
            </a:extLst>
          </p:cNvPr>
          <p:cNvSpPr>
            <a:spLocks noGrp="1"/>
          </p:cNvSpPr>
          <p:nvPr>
            <p:ph type="subTitle" idx="1"/>
          </p:nvPr>
        </p:nvSpPr>
        <p:spPr>
          <a:xfrm>
            <a:off x="1524000" y="4195482"/>
            <a:ext cx="9144000" cy="1062318"/>
          </a:xfrm>
        </p:spPr>
        <p:txBody>
          <a:bodyPr/>
          <a:lstStyle/>
          <a:p>
            <a:r>
              <a:rPr lang="en-US" dirty="0"/>
              <a:t>Moderator (Ericsson)</a:t>
            </a:r>
          </a:p>
        </p:txBody>
      </p:sp>
    </p:spTree>
    <p:extLst>
      <p:ext uri="{BB962C8B-B14F-4D97-AF65-F5344CB8AC3E}">
        <p14:creationId xmlns:p14="http://schemas.microsoft.com/office/powerpoint/2010/main" val="2524218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953DE-72B9-4674-B316-5EEFAAEA76E1}"/>
              </a:ext>
            </a:extLst>
          </p:cNvPr>
          <p:cNvSpPr>
            <a:spLocks noGrp="1"/>
          </p:cNvSpPr>
          <p:nvPr>
            <p:ph type="title"/>
          </p:nvPr>
        </p:nvSpPr>
        <p:spPr/>
        <p:txBody>
          <a:bodyPr>
            <a:normAutofit/>
          </a:bodyPr>
          <a:lstStyle/>
          <a:p>
            <a:r>
              <a:rPr lang="en-US" sz="4000" dirty="0"/>
              <a:t>Issue 2-1: Configuration of CBW in SIB1 </a:t>
            </a:r>
            <a:r>
              <a:rPr lang="en-US" sz="4000" dirty="0" err="1"/>
              <a:t>behaviour</a:t>
            </a:r>
            <a:endParaRPr lang="en-US" sz="4000" dirty="0"/>
          </a:p>
        </p:txBody>
      </p:sp>
      <p:sp>
        <p:nvSpPr>
          <p:cNvPr id="3" name="Content Placeholder 2">
            <a:extLst>
              <a:ext uri="{FF2B5EF4-FFF2-40B4-BE49-F238E27FC236}">
                <a16:creationId xmlns:a16="http://schemas.microsoft.com/office/drawing/2014/main" id="{4C4C32C6-32FF-4646-A976-3308C835AFF6}"/>
              </a:ext>
            </a:extLst>
          </p:cNvPr>
          <p:cNvSpPr>
            <a:spLocks noGrp="1"/>
          </p:cNvSpPr>
          <p:nvPr>
            <p:ph idx="1"/>
          </p:nvPr>
        </p:nvSpPr>
        <p:spPr/>
        <p:txBody>
          <a:bodyPr>
            <a:normAutofit fontScale="55000" lnSpcReduction="20000"/>
          </a:bodyPr>
          <a:lstStyle/>
          <a:p>
            <a:pPr marL="0" indent="0">
              <a:buNone/>
            </a:pPr>
            <a:r>
              <a:rPr lang="en-US" dirty="0"/>
              <a:t>The listed observations are not mutual exclusive.  Please comment on each observation point listed below.  If you do not agree with the observation point, please indicate the detail in which the observation cannot be agreeable.  If there is a common understanding, then it shall be captured in a revised TP during second round.  </a:t>
            </a:r>
          </a:p>
          <a:p>
            <a:r>
              <a:rPr lang="en-US" dirty="0"/>
              <a:t>Observation 1: the carrier bandwidth indicated by SIB1 is cell-specific UE channel bandwidth instead of BS channel bandwidth. It is ok to re-configure a UE-specific channel bandwidth wider than the one indicated in SIB1</a:t>
            </a:r>
          </a:p>
          <a:p>
            <a:r>
              <a:rPr lang="en-US" dirty="0"/>
              <a:t>Observation 2: The latest TR 38.844 clause 6.1.2.2 already allows a method to configure larger UE specific carrier bandwidth larger than the one in SIB1</a:t>
            </a:r>
          </a:p>
          <a:p>
            <a:r>
              <a:rPr lang="en-US" dirty="0"/>
              <a:t>Observation 3: The </a:t>
            </a:r>
            <a:r>
              <a:rPr lang="en-US" dirty="0" err="1"/>
              <a:t>carrierBandwidth</a:t>
            </a:r>
            <a:r>
              <a:rPr lang="en-US" dirty="0"/>
              <a:t> in SIB1 must correspond to the maximum transmission bandwidth configuration NRB defined in TS 38.101 so that UE can map it unambiguously to a regular UE channel bandwidth.</a:t>
            </a:r>
          </a:p>
          <a:p>
            <a:r>
              <a:rPr lang="en-US" dirty="0"/>
              <a:t>Observation 4: The channel bandwidth value indicated in dedicated signaling must correspond to the maximum transmission bandwidth configuration NRB defined in TS 38.101 so that UE can map it unambiguously to a regular UE channel bandwidth.</a:t>
            </a:r>
          </a:p>
          <a:p>
            <a:r>
              <a:rPr lang="en-US" dirty="0"/>
              <a:t>Observation 5: The uplink carrier bandwidth in SIB1 shall not exceed the irregular channel bandwidth to maintain the UE unwanted emissions, unless it is guaranteed by 3GPP spec that UE uses a channel filter based on initial BWP bandwidth.</a:t>
            </a:r>
          </a:p>
          <a:p>
            <a:r>
              <a:rPr lang="en-US" dirty="0"/>
              <a:t>Observation 6: Provided that the SIB1 carrier bandwidth for uplink does not exceed the irregular channel bandwidth, a risk of violating regulatory requirement in UE unwanted emissions can be avoided.</a:t>
            </a:r>
          </a:p>
          <a:p>
            <a:endParaRPr lang="en-US" dirty="0"/>
          </a:p>
          <a:p>
            <a:pPr marL="0" indent="0">
              <a:buNone/>
            </a:pPr>
            <a:r>
              <a:rPr lang="en-US" dirty="0"/>
              <a:t>This WF is captured company views and understanding on Observation 3 and 4; with the guidance on how to proceed for next meeting.</a:t>
            </a:r>
          </a:p>
        </p:txBody>
      </p:sp>
    </p:spTree>
    <p:extLst>
      <p:ext uri="{BB962C8B-B14F-4D97-AF65-F5344CB8AC3E}">
        <p14:creationId xmlns:p14="http://schemas.microsoft.com/office/powerpoint/2010/main" val="34539628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A05DC-32C7-4C53-AA08-767B35E42FAF}"/>
              </a:ext>
            </a:extLst>
          </p:cNvPr>
          <p:cNvSpPr>
            <a:spLocks noGrp="1"/>
          </p:cNvSpPr>
          <p:nvPr>
            <p:ph type="title"/>
          </p:nvPr>
        </p:nvSpPr>
        <p:spPr/>
        <p:txBody>
          <a:bodyPr/>
          <a:lstStyle/>
          <a:p>
            <a:r>
              <a:rPr lang="en-US" dirty="0"/>
              <a:t>Companies in support of observations below</a:t>
            </a:r>
          </a:p>
        </p:txBody>
      </p:sp>
      <p:sp>
        <p:nvSpPr>
          <p:cNvPr id="3" name="Content Placeholder 2">
            <a:extLst>
              <a:ext uri="{FF2B5EF4-FFF2-40B4-BE49-F238E27FC236}">
                <a16:creationId xmlns:a16="http://schemas.microsoft.com/office/drawing/2014/main" id="{E1415CCD-ECA3-4F7F-9716-289584D1731D}"/>
              </a:ext>
            </a:extLst>
          </p:cNvPr>
          <p:cNvSpPr>
            <a:spLocks noGrp="1"/>
          </p:cNvSpPr>
          <p:nvPr>
            <p:ph idx="1"/>
          </p:nvPr>
        </p:nvSpPr>
        <p:spPr/>
        <p:txBody>
          <a:bodyPr>
            <a:normAutofit fontScale="85000" lnSpcReduction="20000"/>
          </a:bodyPr>
          <a:lstStyle/>
          <a:p>
            <a:r>
              <a:rPr lang="en-US" dirty="0"/>
              <a:t>Any number of RBs can be indicated in </a:t>
            </a:r>
            <a:r>
              <a:rPr lang="en-US" dirty="0" err="1"/>
              <a:t>carrierBandwidth</a:t>
            </a:r>
            <a:r>
              <a:rPr lang="en-US" dirty="0"/>
              <a:t> in SIB1, there is no restrictions (Huawei, Intel, Ericsson, ZTE)</a:t>
            </a:r>
          </a:p>
          <a:p>
            <a:pPr lvl="1"/>
            <a:r>
              <a:rPr lang="en-US" dirty="0"/>
              <a:t>The original idea of the design was to allow any number of RBs, however, if this is done then there is some ambiguity on the UE side on which channel BW to use. The channel BW that UE has to use needs to be unambiguous so that UE can meet RF requirements (Qualcomm)</a:t>
            </a:r>
          </a:p>
          <a:p>
            <a:pPr lvl="1"/>
            <a:r>
              <a:rPr lang="en-US" dirty="0"/>
              <a:t>It’s unclear how devices would behave in practice if number of RBs signaled in </a:t>
            </a:r>
            <a:r>
              <a:rPr lang="en-US" dirty="0" err="1"/>
              <a:t>carrierBandwidth</a:t>
            </a:r>
            <a:r>
              <a:rPr lang="en-US" dirty="0"/>
              <a:t> SIB1 is undefined in 38.101 (China Telecom, Apple)</a:t>
            </a:r>
          </a:p>
          <a:p>
            <a:pPr lvl="1"/>
            <a:r>
              <a:rPr lang="en-US" dirty="0"/>
              <a:t>UE capability might be required (TMUS)</a:t>
            </a:r>
          </a:p>
          <a:p>
            <a:r>
              <a:rPr lang="en-US" dirty="0"/>
              <a:t>Initial BWP is equal to or smaller than regular channel bandwidth confined in </a:t>
            </a:r>
            <a:r>
              <a:rPr lang="en-US" dirty="0" err="1"/>
              <a:t>carrierBandwidth</a:t>
            </a:r>
            <a:r>
              <a:rPr lang="en-US" dirty="0"/>
              <a:t> in SIB1 (Nokia)</a:t>
            </a:r>
          </a:p>
          <a:p>
            <a:r>
              <a:rPr lang="en-US" dirty="0"/>
              <a:t>UE specific channel bandwidth signaling only defined CBW can be configured (China Telecom, MediaTek, Ericsson)</a:t>
            </a:r>
          </a:p>
          <a:p>
            <a:r>
              <a:rPr lang="en-US" dirty="0"/>
              <a:t>UE-specific channel bandwidth: UE can map maximum transmission bandwidth configuration NRB defined in TS 38.101 unambiguously to a regular UE channel bandwidth (Ericsson, China Telecom, Nokia, ZTE, TMUS)</a:t>
            </a:r>
          </a:p>
          <a:p>
            <a:endParaRPr lang="en-US" dirty="0"/>
          </a:p>
          <a:p>
            <a:endParaRPr lang="en-US" dirty="0"/>
          </a:p>
          <a:p>
            <a:endParaRPr lang="en-US" dirty="0"/>
          </a:p>
        </p:txBody>
      </p:sp>
    </p:spTree>
    <p:extLst>
      <p:ext uri="{BB962C8B-B14F-4D97-AF65-F5344CB8AC3E}">
        <p14:creationId xmlns:p14="http://schemas.microsoft.com/office/powerpoint/2010/main" val="905329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336E9-BFB0-4A33-8F44-4DCDC87639AF}"/>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a16="http://schemas.microsoft.com/office/drawing/2014/main" id="{5D1B3693-F2ED-419B-A569-EC50CA896A7C}"/>
              </a:ext>
            </a:extLst>
          </p:cNvPr>
          <p:cNvSpPr>
            <a:spLocks noGrp="1"/>
          </p:cNvSpPr>
          <p:nvPr>
            <p:ph idx="1"/>
          </p:nvPr>
        </p:nvSpPr>
        <p:spPr/>
        <p:txBody>
          <a:bodyPr/>
          <a:lstStyle/>
          <a:p>
            <a:pPr marL="0" indent="0">
              <a:buNone/>
            </a:pPr>
            <a:r>
              <a:rPr lang="en-US" dirty="0"/>
              <a:t>The following are agreed:</a:t>
            </a:r>
          </a:p>
          <a:p>
            <a:r>
              <a:rPr lang="en-US" dirty="0" err="1"/>
              <a:t>carrierBandwidth</a:t>
            </a:r>
            <a:r>
              <a:rPr lang="en-US" dirty="0"/>
              <a:t> in SIB1 has no restrictions</a:t>
            </a:r>
          </a:p>
          <a:p>
            <a:pPr lvl="1"/>
            <a:r>
              <a:rPr lang="en-US" dirty="0"/>
              <a:t>less than 275 PRB</a:t>
            </a:r>
          </a:p>
          <a:p>
            <a:r>
              <a:rPr lang="en-US" dirty="0" err="1"/>
              <a:t>servingCellConfig</a:t>
            </a:r>
            <a:r>
              <a:rPr lang="en-US" dirty="0"/>
              <a:t> is used to determine channel bandwidth (MHz) and location determination</a:t>
            </a:r>
          </a:p>
          <a:p>
            <a:pPr lvl="1"/>
            <a:r>
              <a:rPr lang="en-US" dirty="0"/>
              <a:t>Location is determined with existing Rel-15</a:t>
            </a:r>
            <a:r>
              <a:rPr lang="en-US" sz="1800" dirty="0">
                <a:effectLst/>
                <a:latin typeface="Times New Roman" panose="02020603050405020304" pitchFamily="18" charset="0"/>
                <a:ea typeface="DengXian" panose="02010600030101010101" pitchFamily="2" charset="-122"/>
              </a:rPr>
              <a:t> </a:t>
            </a:r>
            <a:r>
              <a:rPr lang="en-US" dirty="0"/>
              <a:t>RRC specification</a:t>
            </a:r>
          </a:p>
        </p:txBody>
      </p:sp>
    </p:spTree>
    <p:extLst>
      <p:ext uri="{BB962C8B-B14F-4D97-AF65-F5344CB8AC3E}">
        <p14:creationId xmlns:p14="http://schemas.microsoft.com/office/powerpoint/2010/main" val="28147797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3737</TotalTime>
  <Words>967</Words>
  <Application>Microsoft Office PowerPoint</Application>
  <PresentationFormat>Widescreen</PresentationFormat>
  <Paragraphs>45</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Times New Roman</vt:lpstr>
      <vt:lpstr>Office Theme</vt:lpstr>
      <vt:lpstr>  R4-2210579 WF on carrierBandwidth in SIB1</vt:lpstr>
      <vt:lpstr>Issue 2-1: Configuration of CBW in SIB1 behaviour</vt:lpstr>
      <vt:lpstr>Companies in support of observations below</vt:lpstr>
      <vt:lpstr>Way Forward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dc:title>
  <dc:creator>Ericsson</dc:creator>
  <cp:lastModifiedBy>Ericsson</cp:lastModifiedBy>
  <cp:revision>18</cp:revision>
  <dcterms:created xsi:type="dcterms:W3CDTF">2022-05-13T14:07:05Z</dcterms:created>
  <dcterms:modified xsi:type="dcterms:W3CDTF">2022-05-19T17:25:52Z</dcterms:modified>
</cp:coreProperties>
</file>