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4"/>
  </p:handoutMasterIdLst>
  <p:sldIdLst>
    <p:sldId id="262" r:id="rId5"/>
    <p:sldId id="487" r:id="rId7"/>
    <p:sldId id="495" r:id="rId8"/>
    <p:sldId id="496" r:id="rId9"/>
    <p:sldId id="492" r:id="rId10"/>
    <p:sldId id="494" r:id="rId11"/>
    <p:sldId id="493" r:id="rId12"/>
    <p:sldId id="261" r:id="rId13"/>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emf"/><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emf"/><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the support of CRS-IM for Redcap UE</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10</a:t>
            </a:r>
            <a:r>
              <a:rPr lang="en-US" sz="1600" b="1" dirty="0"/>
              <a:t>2-</a:t>
            </a:r>
            <a:r>
              <a:rPr lang="en-GB" altLang="ja-JP" sz="1600" b="1" dirty="0"/>
              <a:t>e		</a:t>
            </a:r>
            <a:endParaRPr lang="en-GB" altLang="ja-JP" sz="1600" b="1" dirty="0"/>
          </a:p>
          <a:p>
            <a:r>
              <a:rPr lang="en-GB" altLang="ja-JP" sz="1600" b="1" dirty="0"/>
              <a:t>Electronic Meeting, </a:t>
            </a:r>
            <a:r>
              <a:rPr lang="en-US" altLang="en-GB" sz="1600" b="1" dirty="0"/>
              <a:t>Feb</a:t>
            </a:r>
            <a:r>
              <a:rPr lang="en-GB" altLang="ja-JP" sz="1600" b="1" dirty="0"/>
              <a:t> </a:t>
            </a:r>
            <a:r>
              <a:rPr lang="en-US" altLang="en-GB" sz="1600" b="1" dirty="0"/>
              <a:t>21</a:t>
            </a:r>
            <a:r>
              <a:rPr lang="en-GB" altLang="ja-JP" sz="1600" b="1" dirty="0"/>
              <a:t> - </a:t>
            </a:r>
            <a:r>
              <a:rPr lang="en-US" altLang="en-GB" sz="1600" b="1" dirty="0"/>
              <a:t>Mar 3</a:t>
            </a:r>
            <a:r>
              <a:rPr lang="en-GB" altLang="ja-JP" sz="1600" b="1" dirty="0"/>
              <a:t>, 202</a:t>
            </a:r>
            <a:r>
              <a:rPr lang="en-US" altLang="en-GB" sz="1600" b="1" dirty="0"/>
              <a:t>2</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it-IT" sz="1600" dirty="0">
                <a:latin typeface="+mn-lt"/>
                <a:ea typeface="HGP創英角ｺﾞｼｯｸUB"/>
                <a:cs typeface="+mn-lt"/>
              </a:rPr>
              <a:t>14</a:t>
            </a:r>
            <a:r>
              <a:rPr lang="en-US" altLang="ja-JP" sz="1600" dirty="0">
                <a:latin typeface="+mn-lt"/>
                <a:ea typeface="HGP創英角ｺﾞｼｯｸUB"/>
                <a:cs typeface="+mn-lt"/>
              </a:rPr>
              <a:t>.2</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Discussion</a:t>
            </a:r>
            <a:endParaRPr lang="ja-JP" altLang="ja-JP" sz="1600" dirty="0">
              <a:latin typeface="+mn-lt"/>
              <a:ea typeface="HGP創英角ｺﾞｼｯｸUB"/>
              <a:cs typeface="+mn-lt"/>
            </a:endParaRPr>
          </a:p>
        </p:txBody>
      </p:sp>
      <p:sp>
        <p:nvSpPr>
          <p:cNvPr id="9" name="正方形/長方形 8"/>
          <p:cNvSpPr/>
          <p:nvPr/>
        </p:nvSpPr>
        <p:spPr>
          <a:xfrm>
            <a:off x="6311142" y="248965"/>
            <a:ext cx="1182370" cy="337185"/>
          </a:xfrm>
          <a:prstGeom prst="rect">
            <a:avLst/>
          </a:prstGeom>
        </p:spPr>
        <p:txBody>
          <a:bodyPr wrap="none">
            <a:spAutoFit/>
          </a:bodyPr>
          <a:p>
            <a:pPr algn="r" defTabSz="914400">
              <a:defRPr/>
            </a:pPr>
            <a:r>
              <a:rPr lang="en-US" altLang="ja-JP" sz="1600" b="1" dirty="0"/>
              <a:t>R4-2205486</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CRS-IM was well investigated to handle LTE CRS interfering in addition to RAN1 led Rate Matching scheme, however the evaluation scenarios mainly focus on antenna configuration 4x2 or 4x4 which is basically targeted for normal UE.</a:t>
            </a:r>
            <a:endParaRPr lang="en-US" altLang="en-US" sz="1400" dirty="0"/>
          </a:p>
          <a:p>
            <a:pPr marL="285750" indent="-285750">
              <a:buFont typeface="Arial" panose="020B0604020202020204" pitchFamily="34" charset="0"/>
              <a:buChar char="•"/>
            </a:pPr>
            <a:r>
              <a:rPr lang="en-US" altLang="en-US" sz="1400" dirty="0"/>
              <a:t> However for Redcap UE introduced in Rel-17, its receiver number could be relaxaed to be 1Rx for Low band and 2Rx or 1Rx for FR1 high band to reduce the cost.</a:t>
            </a:r>
            <a:endParaRPr lang="en-US" altLang="en-US" sz="1400" dirty="0"/>
          </a:p>
          <a:p>
            <a:pPr marL="285750" indent="-285750">
              <a:buFont typeface="Arial" panose="020B0604020202020204" pitchFamily="34" charset="0"/>
              <a:buChar char="•"/>
            </a:pPr>
            <a:r>
              <a:rPr lang="en-US" altLang="en-US" sz="1400" dirty="0"/>
              <a:t>in Rel-15, RAN4 defined the performance requirement of CRS-IM for LTE Single RX Chain UEs.</a:t>
            </a:r>
            <a:endParaRPr lang="en-US" altLang="en-US" sz="1400" dirty="0"/>
          </a:p>
          <a:p>
            <a:pPr marL="0" indent="0">
              <a:buFont typeface="Arial" panose="020B0604020202020204" pitchFamily="34" charset="0"/>
              <a:buNone/>
            </a:pPr>
            <a:r>
              <a:rPr lang="en-US" altLang="en-US" sz="1400" dirty="0"/>
              <a:t> </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We propose to define CRS-IM Performance Requirements for Redcap UE with single receiver in Rel-17 to ensure that Redcap UE could have the same capability to handle LTE CRS interference similar as normal NR UE.  </a:t>
            </a:r>
            <a:endParaRPr lang="en-US" altLang="en-US" sz="1400" dirty="0"/>
          </a:p>
          <a:p>
            <a:pPr marL="285750" indent="-285750">
              <a:buFont typeface="Arial" panose="020B0604020202020204" pitchFamily="34" charset="0"/>
              <a:buChar char="•"/>
            </a:pPr>
            <a:r>
              <a:rPr lang="en-US" altLang="en-US" sz="1400" dirty="0"/>
              <a:t>If there is no time for Rel-17 Redcap UE demod to support the CRS-IM, then it should be included in Rel-18 Demod package.</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a:lnSpc>
                <a:spcPct val="114000"/>
              </a:lnSpc>
            </a:pPr>
            <a:r>
              <a:rPr lang="en-US" altLang="zh-CN" sz="1400">
                <a:latin typeface="+mn-lt"/>
                <a:sym typeface="+mn-ea"/>
              </a:rPr>
              <a:t>Based on the  simulation results in slide #5 and #6, [</a:t>
            </a:r>
            <a:r>
              <a:rPr lang="en-US" altLang="zh-CN" sz="1400">
                <a:solidFill>
                  <a:srgbClr val="0000FF"/>
                </a:solidFill>
                <a:latin typeface="+mn-lt"/>
                <a:sym typeface="+mn-ea"/>
              </a:rPr>
              <a:t>1 dB ~ 1.8 dB]  </a:t>
            </a:r>
            <a:r>
              <a:rPr lang="en-US" altLang="zh-CN" sz="1400">
                <a:latin typeface="+mn-lt"/>
                <a:sym typeface="+mn-ea"/>
              </a:rPr>
              <a:t>performance gain can achieved by , using the parameters agreed in Rel-17.</a:t>
            </a:r>
            <a:endParaRPr lang="en-US" altLang="zh-CN" sz="1400" dirty="0" smtClean="0">
              <a:latin typeface="+mn-lt"/>
            </a:endParaRPr>
          </a:p>
          <a:p>
            <a:pPr>
              <a:lnSpc>
                <a:spcPct val="114000"/>
              </a:lnSpc>
            </a:pPr>
            <a:r>
              <a:rPr lang="en-US" altLang="zh-CN" sz="1400">
                <a:latin typeface="+mn-lt"/>
                <a:sym typeface="+mn-ea"/>
              </a:rPr>
              <a:t>2 cases are simulated:</a:t>
            </a:r>
            <a:endParaRPr lang="en-US" altLang="zh-CN" sz="1400" dirty="0" smtClean="0">
              <a:latin typeface="+mn-lt"/>
            </a:endParaRPr>
          </a:p>
          <a:p>
            <a:pPr lvl="1">
              <a:lnSpc>
                <a:spcPct val="114000"/>
              </a:lnSpc>
            </a:pPr>
            <a:r>
              <a:rPr lang="en-US" altLang="zh-CN" sz="1400">
                <a:latin typeface="+mn-lt"/>
                <a:sym typeface="+mn-ea"/>
              </a:rPr>
              <a:t>4Tx 1Rx, MCS4 for target PDSCH</a:t>
            </a:r>
            <a:endParaRPr lang="en-US" altLang="zh-CN" sz="1400" smtClean="0">
              <a:latin typeface="+mn-lt"/>
            </a:endParaRPr>
          </a:p>
          <a:p>
            <a:pPr lvl="1">
              <a:lnSpc>
                <a:spcPct val="114000"/>
              </a:lnSpc>
            </a:pPr>
            <a:r>
              <a:rPr lang="en-US" altLang="zh-CN" sz="1400">
                <a:latin typeface="+mn-lt"/>
                <a:sym typeface="+mn-ea"/>
              </a:rPr>
              <a:t>4Tx 1Rx, MCS13 for target PDSCH  </a:t>
            </a:r>
            <a:endParaRPr lang="zh-CN" altLang="en-US" sz="1400" dirty="0">
              <a:solidFill>
                <a:srgbClr val="000000"/>
              </a:solidFill>
              <a:latin typeface="Arial" panose="020B0604020202020204"/>
            </a:endParaRPr>
          </a:p>
          <a:p>
            <a:pPr lvl="1">
              <a:lnSpc>
                <a:spcPct val="114000"/>
              </a:lnSpc>
            </a:pPr>
            <a:endParaRPr lang="en-US" altLang="en-US" sz="1400" dirty="0"/>
          </a:p>
          <a:p>
            <a:pPr marL="285750" indent="-285750">
              <a:buFont typeface="Arial" panose="020B0604020202020204" pitchFamily="34" charset="0"/>
              <a:buChar char="•"/>
            </a:pPr>
            <a:endParaRPr lang="en-US" altLang="en-US" sz="1400" dirty="0"/>
          </a:p>
        </p:txBody>
      </p:sp>
      <p:sp>
        <p:nvSpPr>
          <p:cNvPr id="3" name="Title 2"/>
          <p:cNvSpPr>
            <a:spLocks noGrp="1"/>
          </p:cNvSpPr>
          <p:nvPr>
            <p:ph type="title"/>
          </p:nvPr>
        </p:nvSpPr>
        <p:spPr>
          <a:xfrm>
            <a:off x="66040" y="49530"/>
            <a:ext cx="6737350" cy="329565"/>
          </a:xfrm>
        </p:spPr>
        <p:txBody>
          <a:bodyPr/>
          <a:lstStyle/>
          <a:p>
            <a:r>
              <a:rPr lang="en-US" sz="2000" dirty="0"/>
              <a:t>Performance for CRS-IM on Redcap UE with single Rx</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pic>
        <p:nvPicPr>
          <p:cNvPr id="33" name="图片 6"/>
          <p:cNvPicPr>
            <a:picLocks noChangeAspect="1"/>
          </p:cNvPicPr>
          <p:nvPr>
            <p:ph idx="12"/>
          </p:nvPr>
        </p:nvPicPr>
        <p:blipFill>
          <a:blip r:embed="rId1"/>
          <a:stretch>
            <a:fillRect/>
          </a:stretch>
        </p:blipFill>
        <p:spPr>
          <a:xfrm>
            <a:off x="287020" y="415290"/>
            <a:ext cx="4464000" cy="3348000"/>
          </a:xfrm>
          <a:prstGeom prst="rect">
            <a:avLst/>
          </a:prstGeom>
          <a:noFill/>
          <a:ln>
            <a:noFill/>
          </a:ln>
        </p:spPr>
      </p:pic>
      <p:pic>
        <p:nvPicPr>
          <p:cNvPr id="35" name="图片 8"/>
          <p:cNvPicPr>
            <a:picLocks noChangeAspect="1"/>
          </p:cNvPicPr>
          <p:nvPr/>
        </p:nvPicPr>
        <p:blipFill>
          <a:blip r:embed="rId2"/>
          <a:stretch>
            <a:fillRect/>
          </a:stretch>
        </p:blipFill>
        <p:spPr>
          <a:xfrm>
            <a:off x="4751070" y="415925"/>
            <a:ext cx="4462145" cy="3347085"/>
          </a:xfrm>
          <a:prstGeom prst="rect">
            <a:avLst/>
          </a:prstGeom>
          <a:noFill/>
          <a:ln w="9525">
            <a:noFill/>
            <a:miter lim="800000"/>
            <a:headEnd/>
            <a:tailEnd/>
          </a:ln>
        </p:spPr>
      </p:pic>
      <p:graphicFrame>
        <p:nvGraphicFramePr>
          <p:cNvPr id="7" name="表格 6"/>
          <p:cNvGraphicFramePr>
            <a:graphicFrameLocks noGrp="1"/>
          </p:cNvGraphicFramePr>
          <p:nvPr/>
        </p:nvGraphicFramePr>
        <p:xfrm>
          <a:off x="779145" y="39465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5699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0227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6461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pic>
        <p:nvPicPr>
          <p:cNvPr id="48" name="图片 9"/>
          <p:cNvPicPr>
            <a:picLocks noChangeAspect="1"/>
          </p:cNvPicPr>
          <p:nvPr/>
        </p:nvPicPr>
        <p:blipFill>
          <a:blip r:embed="rId1"/>
          <a:stretch>
            <a:fillRect/>
          </a:stretch>
        </p:blipFill>
        <p:spPr>
          <a:xfrm>
            <a:off x="4276408" y="377190"/>
            <a:ext cx="4464179" cy="3348000"/>
          </a:xfrm>
          <a:prstGeom prst="rect">
            <a:avLst/>
          </a:prstGeom>
          <a:noFill/>
          <a:ln>
            <a:noFill/>
          </a:ln>
        </p:spPr>
      </p:pic>
      <p:graphicFrame>
        <p:nvGraphicFramePr>
          <p:cNvPr id="7" name="表格 6"/>
          <p:cNvGraphicFramePr>
            <a:graphicFrameLocks noGrp="1"/>
          </p:cNvGraphicFramePr>
          <p:nvPr/>
        </p:nvGraphicFramePr>
        <p:xfrm>
          <a:off x="779145" y="40481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1243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7477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1" name="图片 6"/>
          <p:cNvPicPr>
            <a:picLocks noChangeAspect="1"/>
          </p:cNvPicPr>
          <p:nvPr>
            <p:ph idx="12"/>
          </p:nvPr>
        </p:nvPicPr>
        <p:blipFill>
          <a:blip r:embed="rId2"/>
          <a:stretch>
            <a:fillRect/>
          </a:stretch>
        </p:blipFill>
        <p:spPr>
          <a:xfrm>
            <a:off x="72390" y="377190"/>
            <a:ext cx="4462145" cy="33470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assumptions</a:t>
            </a:r>
            <a:endParaRPr lang="en-US" sz="2000" dirty="0"/>
          </a:p>
        </p:txBody>
      </p:sp>
      <p:graphicFrame>
        <p:nvGraphicFramePr>
          <p:cNvPr id="6" name="表格 5"/>
          <p:cNvGraphicFramePr/>
          <p:nvPr/>
        </p:nvGraphicFramePr>
        <p:xfrm>
          <a:off x="2522855" y="410432"/>
          <a:ext cx="4098290" cy="4541520"/>
        </p:xfrm>
        <a:graphic>
          <a:graphicData uri="http://schemas.openxmlformats.org/drawingml/2006/table">
            <a:tbl>
              <a:tblPr firstRow="1" bandRow="1">
                <a:tableStyleId>{5940675A-B579-460E-94D1-54222C63F5DA}</a:tableStyleId>
              </a:tblPr>
              <a:tblGrid>
                <a:gridCol w="2049145"/>
                <a:gridCol w="2049145"/>
              </a:tblGrid>
              <a:tr h="190500">
                <a:tc>
                  <a:txBody>
                    <a:bodyPr/>
                    <a:p>
                      <a:pPr indent="0">
                        <a:buNone/>
                      </a:pPr>
                      <a:r>
                        <a:rPr lang="en-US" altLang="en-US" sz="1200" b="0">
                          <a:solidFill>
                            <a:srgbClr val="000000"/>
                          </a:solidFill>
                          <a:ea typeface="宋体" panose="02010600030101010101" pitchFamily="2" charset="-122"/>
                          <a:cs typeface="+mn-lt"/>
                        </a:rPr>
                        <a:t>Simulation assumptions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en-US" sz="1200" b="0">
                          <a:solidFill>
                            <a:srgbClr val="000000"/>
                          </a:solidFill>
                          <a:ea typeface="宋体" panose="02010600030101010101" pitchFamily="2" charset="-122"/>
                          <a:cs typeface="+mn-lt"/>
                        </a:rPr>
                        <a:t>Configurations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BW_servCell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10MHz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100">
                <a:tc>
                  <a:txBody>
                    <a:bodyPr/>
                    <a:p>
                      <a:pPr indent="0">
                        <a:buNone/>
                      </a:pPr>
                      <a:r>
                        <a:rPr lang="en-US" sz="1200" b="0">
                          <a:solidFill>
                            <a:srgbClr val="000000"/>
                          </a:solidFill>
                          <a:ea typeface="宋体" panose="02010600030101010101" pitchFamily="2" charset="-122"/>
                          <a:cs typeface="+mn-lt"/>
                        </a:rPr>
                        <a:t>SCS_servCell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15kHz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Duplex_servCell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FDD</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Antenna_servCell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4T1R</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ea typeface="宋体" panose="02010600030101010101" pitchFamily="2" charset="-122"/>
                          <a:cs typeface="+mn-lt"/>
                        </a:rPr>
                        <a:t>number of HARQ</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servCell RI</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ea typeface="宋体" panose="02010600030101010101" pitchFamily="2" charset="-122"/>
                          <a:cs typeface="+mn-lt"/>
                        </a:rPr>
                        <a:t>Mapping type</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type A mapping</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p>
                      <a:pPr indent="0">
                        <a:buNone/>
                      </a:pPr>
                      <a:r>
                        <a:rPr lang="en-US" sz="1200" b="0">
                          <a:solidFill>
                            <a:srgbClr val="000000"/>
                          </a:solidFill>
                          <a:ea typeface="宋体" panose="02010600030101010101" pitchFamily="2" charset="-122"/>
                          <a:cs typeface="+mn-lt"/>
                        </a:rPr>
                        <a:t>S</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If Rel-15 or Rel-16 Rate Matching pattern is configured: S = 3, else S =2</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320">
                <a:tc>
                  <a:txBody>
                    <a:bodyPr/>
                    <a:p>
                      <a:pPr indent="0">
                        <a:buNone/>
                      </a:pPr>
                      <a:r>
                        <a:rPr lang="en-US" sz="1200" b="0">
                          <a:solidFill>
                            <a:srgbClr val="000000"/>
                          </a:solidFill>
                          <a:ea typeface="宋体" panose="02010600030101010101" pitchFamily="2" charset="-122"/>
                          <a:cs typeface="+mn-lt"/>
                        </a:rPr>
                        <a:t>L</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For scenario 1: 9For scenario 2: L=9, [11] if RM is configured,         12 otherwise.</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PRB bundle size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2</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PRB bundle type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static</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precoding model</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random</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chemeClr val="tx1"/>
                          </a:solidFill>
                          <a:ea typeface="宋体" panose="02010600030101010101" pitchFamily="2" charset="-122"/>
                          <a:cs typeface="+mn-lt"/>
                        </a:rPr>
                        <a:t>overhead for TBS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18</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type1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number of additional 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nr of DMRS CDM group</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LTE CRS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vshift=0</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SSB</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slot 0 in every 20ms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ea typeface="宋体" panose="02010600030101010101" pitchFamily="2" charset="-122"/>
                          <a:cs typeface="+mn-lt"/>
                        </a:rPr>
                        <a:t>MCS</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4,13</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2211</Words>
  <Application>WPS 演示</Application>
  <PresentationFormat>On-screen Show (16:9)</PresentationFormat>
  <Paragraphs>167</Paragraphs>
  <Slides>8</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8</vt:i4>
      </vt:variant>
    </vt:vector>
  </HeadingPairs>
  <TitlesOfParts>
    <vt:vector size="22" baseType="lpstr">
      <vt:lpstr>Arial</vt:lpstr>
      <vt:lpstr>宋体</vt:lpstr>
      <vt:lpstr>Wingdings</vt:lpstr>
      <vt:lpstr>Calibri</vt:lpstr>
      <vt:lpstr>微软雅黑</vt:lpstr>
      <vt:lpstr>Arial</vt:lpstr>
      <vt:lpstr>Heiti SC Light</vt:lpstr>
      <vt:lpstr>MS PGothic</vt:lpstr>
      <vt:lpstr>HGP創英角ｺﾞｼｯｸUB</vt:lpstr>
      <vt:lpstr>Times New Roman</vt:lpstr>
      <vt:lpstr>Arial Unicode MS</vt:lpstr>
      <vt:lpstr>ZTE-Internal use only-16X9</vt:lpstr>
      <vt:lpstr>1_ZTE-Internal use only-16X9</vt:lpstr>
      <vt:lpstr>正文</vt:lpstr>
      <vt:lpstr>Motivation on the support of CRS-IM for Redcap UE</vt:lpstr>
      <vt:lpstr>Backgroud</vt:lpstr>
      <vt:lpstr>Proposal</vt:lpstr>
      <vt:lpstr>Performance for CRS-IM on Redcap UE with single Rx</vt:lpstr>
      <vt:lpstr>Simulation results-Scenario 1</vt:lpstr>
      <vt:lpstr>Simulation results-Scenario 2</vt:lpstr>
      <vt:lpstr>Simulation assumptions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1359</cp:revision>
  <dcterms:created xsi:type="dcterms:W3CDTF">2015-07-28T09:06:00Z</dcterms:created>
  <dcterms:modified xsi:type="dcterms:W3CDTF">2022-02-14T16:19:03Z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