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2022-02-11</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92200" y="567892"/>
            <a:ext cx="22872685" cy="11249227"/>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US" altLang="zh-CN" b="1" dirty="0" smtClean="0"/>
              <a:t>3GPP TSG-RAN WG4 Meeting #</a:t>
            </a:r>
            <a:r>
              <a:rPr lang="en-US" altLang="zh-CN" dirty="0" smtClean="0"/>
              <a:t> </a:t>
            </a:r>
            <a:r>
              <a:rPr lang="en-US" altLang="zh-CN" b="1" dirty="0" smtClean="0"/>
              <a:t>102-e			                               </a:t>
            </a:r>
            <a:r>
              <a:rPr lang="en-US" altLang="zh-CN" dirty="0" smtClean="0"/>
              <a:t>R4-2203558</a:t>
            </a:r>
            <a:endParaRPr lang="zh-CN" altLang="zh-CN" dirty="0" smtClean="0"/>
          </a:p>
          <a:p>
            <a:pPr algn="l"/>
            <a:r>
              <a:rPr lang="en-US" altLang="zh-CN" b="1" dirty="0" smtClean="0"/>
              <a:t>Electronic Meeting, February 21 – March 3, 2022</a:t>
            </a:r>
            <a:endParaRPr lang="zh-CN" altLang="zh-CN" dirty="0" smtClean="0"/>
          </a:p>
          <a:p>
            <a:pPr algn="l"/>
            <a:endParaRPr lang="zh-CN" altLang="zh-CN" dirty="0" smtClean="0"/>
          </a:p>
          <a:p>
            <a:pPr algn="l" hangingPunct="1"/>
            <a:endParaRPr lang="zh-CN" altLang="zh-CN" dirty="0" smtClean="0"/>
          </a:p>
          <a:p>
            <a:pPr algn="l"/>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4978400"/>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r>
              <a:rPr lang="en-GB" altLang="zh-CN" sz="4000" dirty="0" smtClean="0"/>
              <a:t>The existing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8" name="文本占位符 2"/>
          <p:cNvSpPr>
            <a:spLocks noGrp="1"/>
          </p:cNvSpPr>
          <p:nvPr>
            <p:ph type="body" idx="1"/>
          </p:nvPr>
        </p:nvSpPr>
        <p:spPr>
          <a:xfrm>
            <a:off x="175982" y="1701800"/>
            <a:ext cx="24287037" cy="12954001"/>
          </a:xfrm>
        </p:spPr>
        <p:txBody>
          <a:bodyPr>
            <a:normAutofit lnSpcReduction="10000"/>
          </a:bodyPr>
          <a:lstStyle/>
          <a:p>
            <a:pPr>
              <a:spcBef>
                <a:spcPts val="0"/>
              </a:spcBef>
              <a:spcAft>
                <a:spcPts val="1200"/>
              </a:spcAft>
            </a:pPr>
            <a:r>
              <a:rPr lang="en-US" altLang="zh-CN" sz="4000" b="1" dirty="0" smtClean="0"/>
              <a:t>Working areas with stabilized objectives</a:t>
            </a:r>
          </a:p>
          <a:p>
            <a:pPr lvl="1">
              <a:spcBef>
                <a:spcPts val="0"/>
              </a:spcBef>
              <a:spcAft>
                <a:spcPts val="600"/>
              </a:spcAft>
              <a:buSzPts val="1100"/>
              <a:buFont typeface="Wingdings" panose="05000000000000000000" pitchFamily="2" charset="2"/>
              <a:buChar char="l"/>
              <a:tabLst>
                <a:tab pos="361950" algn="l"/>
              </a:tabLst>
            </a:pPr>
            <a:r>
              <a:rPr lang="en-US" altLang="zh-CN" sz="2800" dirty="0" smtClean="0"/>
              <a:t>Specify features to core specifications of RF requirements for coexistence between ATG and IMT terrestrial network [RAN4]</a:t>
            </a:r>
            <a:endParaRPr lang="zh-CN" altLang="zh-CN" sz="2800" dirty="0" smtClean="0"/>
          </a:p>
          <a:p>
            <a:pPr lvl="2">
              <a:spcBef>
                <a:spcPts val="0"/>
              </a:spcBef>
              <a:spcAft>
                <a:spcPts val="600"/>
              </a:spcAft>
              <a:buSzPts val="1100"/>
              <a:tabLst>
                <a:tab pos="495300" algn="l"/>
              </a:tabLst>
            </a:pPr>
            <a:r>
              <a:rPr lang="en-US" altLang="zh-CN" sz="2800" dirty="0" smtClean="0"/>
              <a:t>Core part: Specify core requirements for coexistence between ATG and IMT terrestrial network [RAN4]</a:t>
            </a:r>
            <a:endParaRPr lang="zh-CN" altLang="zh-CN" sz="2800" dirty="0" smtClean="0"/>
          </a:p>
          <a:p>
            <a:pPr lvl="3">
              <a:spcBef>
                <a:spcPts val="0"/>
              </a:spcBef>
              <a:spcAft>
                <a:spcPts val="600"/>
              </a:spcAft>
              <a:buSzPts val="1100"/>
              <a:tabLst>
                <a:tab pos="952500" algn="l"/>
              </a:tabLst>
            </a:pPr>
            <a:r>
              <a:rPr lang="en-US" altLang="zh-CN" sz="2800" dirty="0" smtClean="0"/>
              <a:t>Example bands include n1, n78 and n79.</a:t>
            </a:r>
            <a:endParaRPr lang="zh-CN" altLang="zh-CN" sz="2800" dirty="0" smtClean="0"/>
          </a:p>
          <a:p>
            <a:pPr lvl="3">
              <a:spcBef>
                <a:spcPts val="0"/>
              </a:spcBef>
              <a:spcAft>
                <a:spcPts val="600"/>
              </a:spcAft>
              <a:buSzPts val="1100"/>
              <a:tabLst>
                <a:tab pos="952500" algn="l"/>
              </a:tabLst>
            </a:pPr>
            <a:r>
              <a:rPr lang="en-US" altLang="zh-CN" sz="2800" dirty="0" smtClean="0"/>
              <a:t>Perform FR1 co-existence evaluation for ATG network (e.g. ACLR, ACS)</a:t>
            </a:r>
            <a:endParaRPr lang="zh-CN" altLang="zh-CN" sz="2800" dirty="0" smtClean="0"/>
          </a:p>
          <a:p>
            <a:pPr lvl="3">
              <a:spcBef>
                <a:spcPts val="0"/>
              </a:spcBef>
              <a:spcAft>
                <a:spcPts val="600"/>
              </a:spcAft>
              <a:buSzPts val="1100"/>
              <a:tabLst>
                <a:tab pos="952500" algn="l"/>
              </a:tabLst>
            </a:pPr>
            <a:r>
              <a:rPr lang="en-US" altLang="zh-CN" sz="2800" dirty="0" smtClean="0"/>
              <a:t>Identify key characteristics where it is necessary to differentiate ATG BS and UEs from ground based BS and UEs</a:t>
            </a:r>
            <a:endParaRPr lang="zh-CN" altLang="zh-CN" sz="2800" dirty="0" smtClean="0"/>
          </a:p>
          <a:p>
            <a:pPr lvl="4">
              <a:spcBef>
                <a:spcPts val="0"/>
              </a:spcBef>
              <a:spcAft>
                <a:spcPts val="600"/>
              </a:spcAft>
              <a:buSzPts val="1100"/>
              <a:tabLst>
                <a:tab pos="1409700" algn="l"/>
              </a:tabLst>
            </a:pPr>
            <a:r>
              <a:rPr lang="en-US" altLang="zh-CN" sz="2800" dirty="0" smtClean="0"/>
              <a:t>Aim to reuse existing requirements for BS and UE where possible.</a:t>
            </a:r>
            <a:endParaRPr lang="zh-CN" altLang="zh-CN" sz="2800" dirty="0" smtClean="0"/>
          </a:p>
          <a:p>
            <a:pPr lvl="3">
              <a:spcBef>
                <a:spcPts val="0"/>
              </a:spcBef>
              <a:spcAft>
                <a:spcPts val="600"/>
              </a:spcAft>
              <a:buSzPts val="1100"/>
              <a:tabLst>
                <a:tab pos="952500" algn="l"/>
              </a:tabLst>
            </a:pPr>
            <a:r>
              <a:rPr lang="en-US" altLang="zh-CN" sz="2800" dirty="0" smtClean="0"/>
              <a:t>Specify RF requirements for ATG UE/BS</a:t>
            </a:r>
            <a:endParaRPr lang="zh-CN" altLang="zh-CN" sz="2800" dirty="0" smtClean="0"/>
          </a:p>
          <a:p>
            <a:pPr lvl="4">
              <a:spcBef>
                <a:spcPts val="0"/>
              </a:spcBef>
              <a:spcAft>
                <a:spcPts val="600"/>
              </a:spcAft>
              <a:buSzPts val="1100"/>
              <a:tabLst>
                <a:tab pos="1409700" algn="l"/>
              </a:tabLst>
            </a:pPr>
            <a:r>
              <a:rPr lang="en-US" altLang="zh-CN" sz="2800" dirty="0" smtClean="0"/>
              <a:t>Considering the results of co-existence simulations in terms of impact on emissions and RX requirements, cell sizes and link budgets, technology capabilities, likely BS and UE architectures and other relevant aspects.</a:t>
            </a:r>
            <a:endParaRPr lang="zh-CN" altLang="zh-CN" sz="2800" dirty="0" smtClean="0"/>
          </a:p>
          <a:p>
            <a:pPr lvl="4">
              <a:spcBef>
                <a:spcPts val="0"/>
              </a:spcBef>
              <a:spcAft>
                <a:spcPts val="600"/>
              </a:spcAft>
              <a:buSzPts val="1100"/>
              <a:tabLst>
                <a:tab pos="1409700" algn="l"/>
              </a:tabLst>
            </a:pPr>
            <a:r>
              <a:rPr lang="en-US" altLang="zh-CN" sz="2800" dirty="0" smtClean="0"/>
              <a:t>Taking into account </a:t>
            </a:r>
            <a:r>
              <a:rPr lang="en-US" altLang="zh-CN" sz="2800" dirty="0" err="1" smtClean="0"/>
              <a:t>iConsider</a:t>
            </a:r>
            <a:r>
              <a:rPr lang="en-US" altLang="zh-CN" sz="2800" dirty="0" smtClean="0"/>
              <a:t> BS type 1-C/1-H/1-O and specify the requirements </a:t>
            </a:r>
            <a:endParaRPr lang="zh-CN" altLang="zh-CN" sz="2800" dirty="0" smtClean="0"/>
          </a:p>
          <a:p>
            <a:pPr lvl="4">
              <a:spcBef>
                <a:spcPts val="0"/>
              </a:spcBef>
              <a:spcAft>
                <a:spcPts val="600"/>
              </a:spcAft>
              <a:buSzPts val="1100"/>
              <a:tabLst>
                <a:tab pos="1409700" algn="l"/>
              </a:tabLst>
            </a:pPr>
            <a:r>
              <a:rPr lang="en-US" altLang="zh-CN" sz="2800" dirty="0" smtClean="0"/>
              <a:t>Consider conductive requirements for UE</a:t>
            </a:r>
            <a:endParaRPr lang="zh-CN" altLang="zh-CN" sz="2800" dirty="0" smtClean="0"/>
          </a:p>
          <a:p>
            <a:pPr lvl="4">
              <a:spcBef>
                <a:spcPts val="0"/>
              </a:spcBef>
              <a:spcAft>
                <a:spcPts val="600"/>
              </a:spcAft>
              <a:buSzPts val="1100"/>
              <a:tabLst>
                <a:tab pos="1409700" algn="l"/>
              </a:tabLst>
            </a:pPr>
            <a:r>
              <a:rPr lang="en-US" altLang="zh-CN" sz="2800" dirty="0" err="1" smtClean="0"/>
              <a:t>dentified</a:t>
            </a:r>
            <a:r>
              <a:rPr lang="en-US" altLang="zh-CN" sz="2800" dirty="0" smtClean="0"/>
              <a:t> differences between ATG and ground based systems</a:t>
            </a:r>
            <a:endParaRPr lang="zh-CN" altLang="zh-CN" sz="2800" dirty="0" smtClean="0"/>
          </a:p>
          <a:p>
            <a:pPr lvl="3">
              <a:spcBef>
                <a:spcPts val="0"/>
              </a:spcBef>
              <a:spcAft>
                <a:spcPts val="600"/>
              </a:spcAft>
              <a:buSzPts val="1100"/>
              <a:tabLst>
                <a:tab pos="952500" algn="l"/>
              </a:tabLst>
            </a:pPr>
            <a:r>
              <a:rPr lang="en-US" altLang="zh-CN" sz="2800" dirty="0" smtClean="0"/>
              <a:t>Specify RRM core requirements for ATG UE</a:t>
            </a:r>
            <a:endParaRPr lang="zh-CN" altLang="zh-CN" sz="2800" dirty="0" smtClean="0"/>
          </a:p>
          <a:p>
            <a:pPr lvl="4">
              <a:spcBef>
                <a:spcPts val="0"/>
              </a:spcBef>
              <a:spcAft>
                <a:spcPts val="600"/>
              </a:spcAft>
              <a:buSzPts val="1100"/>
              <a:tabLst>
                <a:tab pos="1409700" algn="l"/>
              </a:tabLst>
            </a:pPr>
            <a:r>
              <a:rPr lang="en-US" altLang="zh-CN" sz="2800" dirty="0" smtClean="0"/>
              <a:t>Taking into account identified differences between ATG and ground based systems</a:t>
            </a:r>
            <a:endParaRPr lang="zh-CN" altLang="zh-CN" sz="2800" dirty="0" smtClean="0"/>
          </a:p>
          <a:p>
            <a:pPr lvl="4">
              <a:spcBef>
                <a:spcPts val="0"/>
              </a:spcBef>
              <a:spcAft>
                <a:spcPts val="600"/>
              </a:spcAft>
              <a:buSzPts val="1100"/>
              <a:tabLst>
                <a:tab pos="1409700" algn="l"/>
              </a:tabLst>
            </a:pPr>
            <a:r>
              <a:rPr lang="en-US" altLang="zh-CN" sz="2800" dirty="0" smtClean="0"/>
              <a:t>Considering the different nature of ATG UEs and their view of the network, increased cell sizes and other relevant aspects</a:t>
            </a:r>
            <a:endParaRPr lang="zh-CN" altLang="zh-CN" sz="2800" dirty="0" smtClean="0"/>
          </a:p>
          <a:p>
            <a:pPr lvl="3">
              <a:spcBef>
                <a:spcPts val="0"/>
              </a:spcBef>
              <a:spcAft>
                <a:spcPts val="600"/>
              </a:spcAft>
              <a:buSzPts val="1100"/>
              <a:tabLst>
                <a:tab pos="952500" algn="l"/>
              </a:tabLst>
            </a:pPr>
            <a:r>
              <a:rPr lang="en-US" altLang="zh-CN" sz="2800" dirty="0" smtClean="0"/>
              <a:t>Specify new UE/BS type(s) for ATG network if necessary</a:t>
            </a:r>
            <a:endParaRPr lang="zh-CN" altLang="zh-CN" sz="2800" dirty="0" smtClean="0"/>
          </a:p>
          <a:p>
            <a:pPr lvl="2">
              <a:spcBef>
                <a:spcPts val="0"/>
              </a:spcBef>
              <a:spcAft>
                <a:spcPts val="600"/>
              </a:spcAft>
              <a:buSzPts val="1100"/>
              <a:tabLst>
                <a:tab pos="495300" algn="l"/>
              </a:tabLst>
            </a:pPr>
            <a:r>
              <a:rPr lang="en-US" altLang="zh-CN" sz="2800" dirty="0" err="1" smtClean="0"/>
              <a:t>Perf</a:t>
            </a:r>
            <a:r>
              <a:rPr lang="en-US" altLang="zh-CN" sz="2800" dirty="0" smtClean="0"/>
              <a:t> part: Identify and specify RRM/demodulation performance requirements for ATG, taking into account the decisions/outcome of Rel-17 NTN work item. [RAN4]</a:t>
            </a:r>
            <a:endParaRPr lang="zh-CN" altLang="zh-CN" sz="2800" dirty="0" smtClean="0"/>
          </a:p>
          <a:p>
            <a:pPr lvl="3">
              <a:spcBef>
                <a:spcPts val="0"/>
              </a:spcBef>
              <a:spcAft>
                <a:spcPts val="600"/>
              </a:spcAft>
              <a:buSzPts val="1100"/>
              <a:tabLst>
                <a:tab pos="952500" algn="l"/>
              </a:tabLst>
            </a:pPr>
            <a:r>
              <a:rPr lang="en-US" altLang="zh-CN" sz="2800" dirty="0" smtClean="0"/>
              <a:t>Specify test procedures for ATG BS conformance testing</a:t>
            </a:r>
            <a:endParaRPr lang="zh-CN" altLang="zh-CN" sz="2800" dirty="0" smtClean="0"/>
          </a:p>
          <a:p>
            <a:pPr lvl="3">
              <a:spcBef>
                <a:spcPts val="0"/>
              </a:spcBef>
              <a:spcAft>
                <a:spcPts val="600"/>
              </a:spcAft>
              <a:buSzPts val="1100"/>
              <a:tabLst>
                <a:tab pos="952500" algn="l"/>
              </a:tabLst>
            </a:pPr>
            <a:r>
              <a:rPr lang="en-US" altLang="zh-CN" sz="2800" dirty="0" smtClean="0"/>
              <a:t>RRM performance requirements and test cases for ATG UE type. [RAN4]</a:t>
            </a:r>
            <a:endParaRPr lang="zh-CN" altLang="zh-CN" sz="2800" dirty="0" smtClean="0"/>
          </a:p>
          <a:p>
            <a:pPr lvl="3">
              <a:spcBef>
                <a:spcPts val="0"/>
              </a:spcBef>
              <a:spcAft>
                <a:spcPts val="600"/>
              </a:spcAft>
              <a:buSzPts val="1100"/>
              <a:tabLst>
                <a:tab pos="952500" algn="l"/>
              </a:tabLst>
            </a:pPr>
            <a:r>
              <a:rPr lang="en-US" altLang="zh-CN" sz="2800" dirty="0" smtClean="0"/>
              <a:t>Demodulation performance requirements and test cases for ATG UE/BS. [RAN4]</a:t>
            </a:r>
            <a:endParaRPr lang="zh-CN" altLang="zh-CN" sz="2800"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TotalTime>
  <Words>601</Words>
  <Application>Microsoft Office PowerPoint</Application>
  <PresentationFormat>自定义</PresentationFormat>
  <Paragraphs>97</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25</cp:revision>
  <dcterms:modified xsi:type="dcterms:W3CDTF">2022-02-11T02:57:42Z</dcterms:modified>
  <cp:category/>
</cp:coreProperties>
</file>