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7"/>
  </p:notesMasterIdLst>
  <p:sldIdLst>
    <p:sldId id="256" r:id="rId7"/>
    <p:sldId id="267" r:id="rId8"/>
    <p:sldId id="304" r:id="rId9"/>
    <p:sldId id="305" r:id="rId10"/>
    <p:sldId id="306" r:id="rId11"/>
    <p:sldId id="298" r:id="rId12"/>
    <p:sldId id="299" r:id="rId13"/>
    <p:sldId id="30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Kinnunen, Pasi Et. (Nokia - FI/Oulu)" initials="KPE(-F" lastIdx="1" clrIdx="1">
    <p:extLst>
      <p:ext uri="{19B8F6BF-5375-455C-9EA6-DF929625EA0E}">
        <p15:presenceInfo xmlns:p15="http://schemas.microsoft.com/office/powerpoint/2012/main" userId="S::pasi.et.kinnunen@nokia-bell-labs.com::42aaaa74-d45c-46e3-b414-24ca86dd62d8" providerId="AD"/>
      </p:ext>
    </p:extLst>
  </p:cmAuthor>
  <p:cmAuthor id="3" name="Peruga, Ismael (EXT - FI/Tampere)" initials="PF" lastIdx="4"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 id="5" name="Tiirola, Esa (Nokia - FI/Oulu)" initials="TE(-F" lastIdx="2" clrIdx="4">
    <p:extLst>
      <p:ext uri="{19B8F6BF-5375-455C-9EA6-DF929625EA0E}">
        <p15:presenceInfo xmlns:p15="http://schemas.microsoft.com/office/powerpoint/2012/main" userId="S::esa.tiirola@nokia-bell-labs.com::3689de1c-2474-40d6-8849-4d2e4576f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146" d="100"/>
          <a:sy n="146" d="100"/>
        </p:scale>
        <p:origin x="744" y="1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2021/10/21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10/21/21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10/21/21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10/21/21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10/21/21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sz="4800" dirty="0"/>
              <a:t>Title: Shaping filter characteristics including transmitter and link performance</a:t>
            </a:r>
          </a:p>
        </p:txBody>
      </p:sp>
      <p:sp>
        <p:nvSpPr>
          <p:cNvPr id="4" name="Rectangle 3">
            <a:extLst>
              <a:ext uri="{FF2B5EF4-FFF2-40B4-BE49-F238E27FC236}">
                <a16:creationId xmlns:a16="http://schemas.microsoft.com/office/drawing/2014/main" id="{CAF91B6E-D88F-4F97-BE53-717C36EF5AED}"/>
              </a:ext>
            </a:extLst>
          </p:cNvPr>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#101</a:t>
            </a:r>
            <a:r>
              <a:rPr lang="en-US" altLang="zh-CN" sz="2400" b="1" dirty="0"/>
              <a:t>-e</a:t>
            </a:r>
            <a:r>
              <a:rPr lang="en-US" altLang="sv-SE" sz="2400" b="1" dirty="0">
                <a:cs typeface="Arial" panose="020B0604020202020204" pitchFamily="34" charset="0"/>
              </a:rPr>
              <a:t> Meeting                                                             R4- 2117472</a:t>
            </a:r>
            <a:endParaRPr lang="sv-SE" altLang="sv-SE" sz="2400" b="1" dirty="0">
              <a:highlight>
                <a:srgbClr val="FFFF00"/>
              </a:highlight>
              <a:cs typeface="Arial" panose="020B0604020202020204" pitchFamily="34" charset="0"/>
            </a:endParaRPr>
          </a:p>
          <a:p>
            <a:pPr>
              <a:buNone/>
            </a:pPr>
            <a:r>
              <a:rPr lang="en-US" altLang="zh-CN" sz="2400" b="1" dirty="0"/>
              <a:t>Electronic Meeting, 1</a:t>
            </a:r>
            <a:r>
              <a:rPr lang="en-US" altLang="zh-CN" sz="2400" b="1" baseline="30000" dirty="0"/>
              <a:t>st</a:t>
            </a:r>
            <a:r>
              <a:rPr lang="en-US" altLang="zh-CN" sz="2400" b="1" dirty="0"/>
              <a:t> –12</a:t>
            </a:r>
            <a:r>
              <a:rPr lang="en-US" altLang="zh-CN" sz="2400" b="1" baseline="30000" dirty="0"/>
              <a:t>th</a:t>
            </a:r>
            <a:r>
              <a:rPr lang="en-US" altLang="zh-CN" sz="2400" b="1" dirty="0"/>
              <a:t> November 2021</a:t>
            </a:r>
            <a:endParaRPr lang="sv-SE" altLang="sv-SE" sz="2400" b="1" dirty="0">
              <a:cs typeface="Arial" panose="020B0604020202020204" pitchFamily="34" charset="0"/>
            </a:endParaRPr>
          </a:p>
        </p:txBody>
      </p:sp>
      <p:sp>
        <p:nvSpPr>
          <p:cNvPr id="5" name="Subtitle 2">
            <a:extLst>
              <a:ext uri="{FF2B5EF4-FFF2-40B4-BE49-F238E27FC236}">
                <a16:creationId xmlns:a16="http://schemas.microsoft.com/office/drawing/2014/main" id="{753DEC2C-A7F8-4C98-8E7E-7F9F9D747CF4}"/>
              </a:ext>
            </a:extLst>
          </p:cNvPr>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ea typeface="宋体"/>
              </a:rPr>
              <a:t>Source:		Nokia, Nokia Shanghai Bell</a:t>
            </a:r>
          </a:p>
          <a:p>
            <a:pPr algn="l"/>
            <a:r>
              <a:rPr lang="en-US" sz="2800" dirty="0"/>
              <a:t>Agenda item:		9.4.3 Shaping filter characteristics</a:t>
            </a:r>
            <a:endParaRPr lang="en-US" sz="2800" dirty="0">
              <a:cs typeface="Calibri"/>
            </a:endParaRPr>
          </a:p>
          <a:p>
            <a:pPr algn="l"/>
            <a:r>
              <a:rPr lang="en-US" sz="2800" dirty="0"/>
              <a:t>Document for:	Approval</a:t>
            </a:r>
            <a:endParaRPr lang="en-US" sz="2800" dirty="0">
              <a:cs typeface="Calibri"/>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vert="horz" lIns="91440" tIns="45720" rIns="91440" bIns="45720" rtlCol="0" anchor="t">
            <a:normAutofit fontScale="92500" lnSpcReduction="20000"/>
          </a:bodyPr>
          <a:lstStyle/>
          <a:p>
            <a:pPr marL="0" marR="0" indent="0">
              <a:spcBef>
                <a:spcPts val="0"/>
              </a:spcBef>
              <a:spcAft>
                <a:spcPts val="0"/>
              </a:spcAft>
              <a:buNone/>
            </a:pPr>
            <a:r>
              <a:rPr lang="en-US" dirty="0"/>
              <a:t>[1] RP-210910, Optimizations of pi/2 BPSK uplink power in NR, Moderator (Huawei)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[3] R4- 2117473, Transmitter performance for pi/2 BPSK with spectral shaping, Nokia, Nokia Shanghai Bell</a:t>
            </a:r>
          </a:p>
          <a:p>
            <a:pPr marL="0" marR="0" indent="0">
              <a:spcBef>
                <a:spcPts val="0"/>
              </a:spcBef>
              <a:spcAft>
                <a:spcPts val="0"/>
              </a:spcAft>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r>
              <a:rPr lang="en-US" dirty="0"/>
              <a:t>[4] R4-2112805, </a:t>
            </a:r>
            <a:r>
              <a:rPr lang="en-GB" dirty="0"/>
              <a:t>Receiver performance for pi/2 BPSK with spectral shaping,</a:t>
            </a:r>
            <a:r>
              <a:rPr lang="en-GB" b="1" dirty="0"/>
              <a:t> </a:t>
            </a:r>
            <a:r>
              <a:rPr lang="en-US" dirty="0"/>
              <a:t>Nokia, Nokia Shanghai Bell</a:t>
            </a:r>
          </a:p>
          <a:p>
            <a:pPr marL="0" indent="0">
              <a:spcBef>
                <a:spcPts val="0"/>
              </a:spcBef>
              <a:buNone/>
            </a:pPr>
            <a:endParaRPr lang="en-US" dirty="0"/>
          </a:p>
          <a:p>
            <a:pPr marL="0" indent="0">
              <a:spcBef>
                <a:spcPts val="0"/>
              </a:spcBef>
              <a:buNone/>
            </a:pPr>
            <a:r>
              <a:rPr lang="en-US" dirty="0"/>
              <a:t>[5] R4-2115064, WF on ’Optimizations of pi/2 BPSK uplink power in NR’ in Rel-17</a:t>
            </a:r>
          </a:p>
          <a:p>
            <a:pPr marL="0" indent="0">
              <a:spcBef>
                <a:spcPts val="0"/>
              </a:spcBef>
              <a:buNone/>
            </a:pPr>
            <a:endParaRPr lang="en-US" dirty="0"/>
          </a:p>
          <a:p>
            <a:pPr marL="0" indent="0">
              <a:spcBef>
                <a:spcPts val="0"/>
              </a:spcBef>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endParaRPr lang="en-US" b="1" dirty="0"/>
          </a:p>
          <a:p>
            <a:pPr marL="0" indent="0">
              <a:spcBef>
                <a:spcPts val="0"/>
              </a:spcBef>
              <a:buNone/>
            </a:pPr>
            <a:endParaRPr lang="en-US" sz="2000" dirty="0"/>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4150634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1- Introduction</a:t>
            </a:r>
          </a:p>
        </p:txBody>
      </p:sp>
      <p:sp>
        <p:nvSpPr>
          <p:cNvPr id="4" name="Content Placeholder 3"/>
          <p:cNvSpPr>
            <a:spLocks noGrp="1"/>
          </p:cNvSpPr>
          <p:nvPr>
            <p:ph idx="1"/>
          </p:nvPr>
        </p:nvSpPr>
        <p:spPr>
          <a:xfrm>
            <a:off x="112559" y="1163768"/>
            <a:ext cx="11435276" cy="5369007"/>
          </a:xfrm>
        </p:spPr>
        <p:txBody>
          <a:bodyPr>
            <a:normAutofit/>
          </a:bodyPr>
          <a:lstStyle/>
          <a:p>
            <a:pPr marL="0" indent="0" algn="just" fontAlgn="base">
              <a:buNone/>
            </a:pPr>
            <a:r>
              <a:rPr lang="en-US" dirty="0"/>
              <a:t>This contribution relates to a study item agreed in RAN#91-e, namely “optimizations of pi/2 BPSK uplink power in NR” [1]. In this paper we characterize the net gain of different shaping filters considering transmitter and link level performance. This work is related to the following study item objective: </a:t>
            </a:r>
          </a:p>
          <a:p>
            <a:pPr algn="just" fontAlgn="base"/>
            <a:r>
              <a:rPr lang="en-US" dirty="0"/>
              <a:t>Identify shaping filter characteristics necessary to enable the new power capability while ensuring good and robust BS receiver performance. </a:t>
            </a:r>
          </a:p>
          <a:p>
            <a:pPr lvl="1" algn="just" fontAlgn="base"/>
            <a:r>
              <a:rPr lang="en-US" dirty="0"/>
              <a:t>Justify specification of a pulse shaping filter for this new identified UE power capability if it differs from filter impulse response specification in TS38.101-1 clause 6.4.2.4.1.E </a:t>
            </a:r>
          </a:p>
          <a:p>
            <a:pPr lvl="1" algn="just" fontAlgn="base"/>
            <a:r>
              <a:rPr lang="en-US" dirty="0"/>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11352599" cy="5001058"/>
          </a:xfrm>
        </p:spPr>
        <p:txBody>
          <a:bodyPr vert="horz" lIns="91440" tIns="45720" rIns="91440" bIns="45720" rtlCol="0" anchor="t">
            <a:normAutofit/>
          </a:bodyPr>
          <a:lstStyle/>
          <a:p>
            <a:pPr marL="0" indent="0" algn="just">
              <a:buNone/>
            </a:pPr>
            <a:endParaRPr lang="en-US" sz="1800" dirty="0">
              <a:ea typeface="+mn-lt"/>
              <a:cs typeface="+mn-lt"/>
            </a:endParaRPr>
          </a:p>
          <a:p>
            <a:pPr algn="just">
              <a:buNone/>
            </a:pPr>
            <a:r>
              <a:rPr lang="en-US" sz="1800" dirty="0">
                <a:cs typeface="Calibri"/>
              </a:rPr>
              <a:t>In this paper we characterize the net gain of different shaping filters considering transmitter and link level performance.</a:t>
            </a:r>
            <a:endParaRPr lang="en-US" sz="1800" dirty="0">
              <a:ea typeface="+mn-lt"/>
              <a:cs typeface="+mn-lt"/>
            </a:endParaRPr>
          </a:p>
          <a:p>
            <a:pPr algn="just">
              <a:buFont typeface="Arial"/>
              <a:buChar char="•"/>
            </a:pPr>
            <a:r>
              <a:rPr lang="en-US" sz="1800" dirty="0">
                <a:cs typeface="Calibri"/>
              </a:rPr>
              <a:t>Transmitter performance results used in this contribution are shown in [3]. </a:t>
            </a:r>
            <a:endParaRPr lang="en-US" sz="1800" dirty="0">
              <a:ea typeface="+mn-lt"/>
              <a:cs typeface="+mn-lt"/>
            </a:endParaRPr>
          </a:p>
          <a:p>
            <a:pPr algn="just">
              <a:buFont typeface="Arial"/>
              <a:buChar char="•"/>
            </a:pPr>
            <a:r>
              <a:rPr lang="en-US" sz="1800" dirty="0">
                <a:cs typeface="Calibri"/>
              </a:rPr>
              <a:t>Receiver performance results used in this contribution as shown in [4]. </a:t>
            </a:r>
            <a:endParaRPr lang="en-US" dirty="0"/>
          </a:p>
          <a:p>
            <a:pPr marL="0" indent="0" algn="just">
              <a:buNone/>
            </a:pPr>
            <a:endParaRPr lang="en-US" sz="1800" dirty="0"/>
          </a:p>
          <a:p>
            <a:pPr marL="0" indent="0" algn="just">
              <a:buNone/>
            </a:pPr>
            <a:r>
              <a:rPr lang="en-US" sz="1800" dirty="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dirty="0" err="1"/>
              <a:t>gNB</a:t>
            </a:r>
            <a:r>
              <a:rPr lang="en-US" sz="1800" dirty="0"/>
              <a:t> receiver.</a:t>
            </a:r>
            <a:endParaRPr lang="en-US" sz="1800" dirty="0">
              <a:cs typeface="Calibri"/>
            </a:endParaRPr>
          </a:p>
          <a:p>
            <a:pPr marL="0" indent="0" algn="just">
              <a:buNone/>
            </a:pPr>
            <a:endParaRPr lang="en-US" sz="1800" dirty="0">
              <a:cs typeface="Calibri"/>
            </a:endParaRPr>
          </a:p>
          <a:p>
            <a:pPr marL="0" indent="0" algn="just">
              <a:buNone/>
            </a:pPr>
            <a:endParaRPr lang="en-US" sz="1800" dirty="0">
              <a:cs typeface="Calibri"/>
            </a:endParaRPr>
          </a:p>
          <a:p>
            <a:pPr algn="just"/>
            <a:endParaRPr lang="en-US" sz="1800" dirty="0">
              <a:cs typeface="Calibri"/>
            </a:endParaRPr>
          </a:p>
          <a:p>
            <a:pPr algn="just"/>
            <a:endParaRPr lang="en-US" sz="1800" dirty="0">
              <a:cs typeface="Calibri"/>
            </a:endParaRPr>
          </a:p>
          <a:p>
            <a:pPr marL="0" indent="0" algn="just" fontAlgn="base">
              <a:buNone/>
            </a:pPr>
            <a:endParaRPr lang="en-US" sz="1800" dirty="0">
              <a:cs typeface="Calibri"/>
            </a:endParaRPr>
          </a:p>
          <a:p>
            <a:pPr marL="457200" lvl="1" indent="0" algn="just" fontAlgn="base">
              <a:buNone/>
            </a:pPr>
            <a:endParaRPr lang="en-US" sz="1800" dirty="0">
              <a:cs typeface="Calibri"/>
            </a:endParaRP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dirty="0"/>
              <a:t>The figure shows the tested filters. The triangular filters are generated in such a way that the slope is the maximum slope that fits the maximum attenuation in the two frequency ranges that separate one half of the allocation (same frequency ranges as the EVM equalizer spectrum flatness mask). For the evaluations, the number in brackets corresponds to the attenuation (in dB) of the first and second frequency range. </a:t>
            </a:r>
          </a:p>
          <a:p>
            <a:pPr marL="0" indent="0" algn="just" fontAlgn="base">
              <a:buNone/>
            </a:pPr>
            <a:endParaRPr lang="en-US" sz="1800" dirty="0"/>
          </a:p>
          <a:p>
            <a:pPr marL="0" indent="0" algn="just" fontAlgn="base">
              <a:buNone/>
            </a:pPr>
            <a:r>
              <a:rPr lang="en-US" sz="1800" dirty="0"/>
              <a:t>In the continuation, the filters are referred as:</a:t>
            </a:r>
          </a:p>
          <a:p>
            <a:pPr marL="0" indent="0" algn="just" fontAlgn="base">
              <a:buNone/>
            </a:pPr>
            <a:r>
              <a:rPr lang="en-US" sz="1800" dirty="0"/>
              <a:t>[-0.2 1 -0.2] </a:t>
            </a:r>
            <a:r>
              <a:rPr lang="en-US" sz="1800" dirty="0">
                <a:sym typeface="Wingdings" panose="05000000000000000000" pitchFamily="2" charset="2"/>
              </a:rPr>
              <a:t> 0.2</a:t>
            </a:r>
            <a:endParaRPr lang="en-US" sz="1800" dirty="0"/>
          </a:p>
          <a:p>
            <a:pPr marL="0" indent="0" algn="just" fontAlgn="base">
              <a:buNone/>
            </a:pPr>
            <a:r>
              <a:rPr lang="en-US" sz="1800" dirty="0"/>
              <a:t>[-0.28 1 -0.28]  </a:t>
            </a:r>
            <a:r>
              <a:rPr lang="en-US" sz="1800" dirty="0">
                <a:sym typeface="Wingdings" panose="05000000000000000000" pitchFamily="2" charset="2"/>
              </a:rPr>
              <a:t> 0.28 </a:t>
            </a:r>
          </a:p>
          <a:p>
            <a:pPr marL="0" indent="0" algn="just" fontAlgn="base">
              <a:buNone/>
            </a:pPr>
            <a:r>
              <a:rPr lang="en-US" sz="1800" dirty="0"/>
              <a:t>[-0.335 1 -0.335] </a:t>
            </a:r>
            <a:r>
              <a:rPr lang="en-US" sz="1800" dirty="0">
                <a:sym typeface="Wingdings" panose="05000000000000000000" pitchFamily="2" charset="2"/>
              </a:rPr>
              <a:t> 0.335</a:t>
            </a:r>
          </a:p>
          <a:p>
            <a:pPr marL="0" indent="0" algn="just" fontAlgn="base">
              <a:buNone/>
            </a:pPr>
            <a:r>
              <a:rPr lang="en-US" sz="1800" dirty="0">
                <a:sym typeface="Wingdings" panose="05000000000000000000" pitchFamily="2" charset="2"/>
              </a:rPr>
              <a:t>Triangular window [6 14]  Triang A</a:t>
            </a:r>
          </a:p>
          <a:p>
            <a:pPr marL="0" indent="0" algn="just" fontAlgn="base">
              <a:buNone/>
            </a:pPr>
            <a:r>
              <a:rPr lang="en-US" sz="1800" dirty="0">
                <a:sym typeface="Wingdings" panose="05000000000000000000" pitchFamily="2" charset="2"/>
              </a:rPr>
              <a:t>Triangular window [6 8]  Triang B</a:t>
            </a: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600" dirty="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308324"/>
          </a:xfrm>
          <a:prstGeom prst="rect">
            <a:avLst/>
          </a:prstGeom>
          <a:noFill/>
        </p:spPr>
        <p:txBody>
          <a:bodyPr wrap="square" rtlCol="0">
            <a:spAutoFit/>
          </a:bodyPr>
          <a:lstStyle/>
          <a:p>
            <a:r>
              <a:rPr lang="en-US"/>
              <a:t>0.335 is the most aggressive 3-tap filter that meets the current spectral flatness requirements, less aggressive 3-tap filters are included too (0.2 and 0.28).</a:t>
            </a:r>
          </a:p>
          <a:p>
            <a:endParaRPr lang="en-US"/>
          </a:p>
          <a:p>
            <a:r>
              <a:rPr lang="en-US"/>
              <a:t>Triang A is the most aggressive triangular window that meets the current spectral flatness requirements, and Triang B is a less aggressive triangular window, with similar frequency shape as the 0.2 3-tap filter.</a:t>
            </a:r>
          </a:p>
        </p:txBody>
      </p:sp>
      <p:pic>
        <p:nvPicPr>
          <p:cNvPr id="3" name="Picture 2">
            <a:extLst>
              <a:ext uri="{FF2B5EF4-FFF2-40B4-BE49-F238E27FC236}">
                <a16:creationId xmlns:a16="http://schemas.microsoft.com/office/drawing/2014/main" id="{2D44AA00-48CF-4955-800B-FA6D0D4AE277}"/>
              </a:ext>
            </a:extLst>
          </p:cNvPr>
          <p:cNvPicPr>
            <a:picLocks noChangeAspect="1"/>
          </p:cNvPicPr>
          <p:nvPr/>
        </p:nvPicPr>
        <p:blipFill>
          <a:blip r:embed="rId2"/>
          <a:stretch>
            <a:fillRect/>
          </a:stretch>
        </p:blipFill>
        <p:spPr>
          <a:xfrm>
            <a:off x="5769110" y="149661"/>
            <a:ext cx="5334000" cy="4000500"/>
          </a:xfrm>
          <a:prstGeom prst="rect">
            <a:avLst/>
          </a:prstGeom>
        </p:spPr>
      </p:pic>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2- Discussion</a:t>
            </a:r>
          </a:p>
        </p:txBody>
      </p:sp>
      <mc:AlternateContent xmlns:mc="http://schemas.openxmlformats.org/markup-compatibility/2006" xmlns:a14="http://schemas.microsoft.com/office/drawing/2010/main">
        <mc:Choice Requires="a14">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24377" y="843257"/>
                <a:ext cx="11681543" cy="5369007"/>
              </a:xfrm>
            </p:spPr>
            <p:txBody>
              <a:bodyPr>
                <a:noAutofit/>
              </a:bodyPr>
              <a:lstStyle/>
              <a:p>
                <a:pPr marL="0" indent="0" algn="just" fontAlgn="base">
                  <a:buNone/>
                </a:pPr>
                <a:r>
                  <a:rPr lang="en-US" sz="1800" dirty="0"/>
                  <a:t>In order to characterize the filters, it is needed to consider both the transmitter performance (i.e., the achievable output power) from our paper [3], and the link level performance obtained in [4]. </a:t>
                </a:r>
                <a:r>
                  <a:rPr lang="en-GB" sz="1800" dirty="0"/>
                  <a:t>The link simulations assume that the</a:t>
                </a:r>
                <a:r>
                  <a:rPr lang="en-GB" sz="1800" dirty="0">
                    <a:effectLst/>
                    <a:ea typeface="Times New Roman" panose="02020603050405020304" pitchFamily="18" charset="0"/>
                  </a:rPr>
                  <a:t> receiver is not aware of the used shaping filter [4].</a:t>
                </a:r>
                <a:r>
                  <a:rPr lang="en-GB" sz="1800" dirty="0">
                    <a:effectLst/>
                    <a:latin typeface="Times New Roman" panose="02020603050405020304" pitchFamily="18" charset="0"/>
                    <a:ea typeface="Times New Roman" panose="02020603050405020304" pitchFamily="18" charset="0"/>
                  </a:rPr>
                  <a:t> </a:t>
                </a:r>
                <a:r>
                  <a:rPr lang="en-US" sz="1800" dirty="0"/>
                  <a:t>With Tx and Rx results, it is possible to compute the net gain with respect to a reference filter as:</a:t>
                </a:r>
                <a:endParaRPr lang="en-US" sz="1800" b="0" i="1" dirty="0">
                  <a:latin typeface="Cambria Math" panose="02040503050406030204" pitchFamily="18" charset="0"/>
                </a:endParaRPr>
              </a:p>
              <a:p>
                <a:pPr marL="0" indent="0" algn="just" fontAlgn="base">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𝑁𝑒𝑡</m:t>
                      </m:r>
                      <m:r>
                        <a:rPr lang="en-US" sz="1800" b="0" i="1" smtClean="0">
                          <a:latin typeface="Cambria Math" panose="02040503050406030204" pitchFamily="18" charset="0"/>
                        </a:rPr>
                        <m:t> </m:t>
                      </m:r>
                      <m:r>
                        <a:rPr lang="en-US" sz="1800" b="0" i="1" smtClean="0">
                          <a:latin typeface="Cambria Math" panose="02040503050406030204" pitchFamily="18" charset="0"/>
                        </a:rPr>
                        <m:t>𝐺𝑎𝑖𝑛</m:t>
                      </m:r>
                      <m:r>
                        <a:rPr lang="en-US" sz="1800" b="0" i="1" smtClean="0">
                          <a:latin typeface="Cambria Math" panose="02040503050406030204" pitchFamily="18" charset="0"/>
                        </a:rPr>
                        <m:t> </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𝑑𝐵</m:t>
                          </m:r>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r>
                            <a:rPr lang="en-US" sz="1800" b="0" i="1" smtClean="0">
                              <a:latin typeface="Cambria Math" panose="02040503050406030204" pitchFamily="18" charset="0"/>
                            </a:rPr>
                            <m:t>−</m:t>
                          </m:r>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r>
                            <a:rPr lang="en-US" sz="1800" b="0" i="1" smtClean="0">
                              <a:latin typeface="Cambria Math" panose="02040503050406030204" pitchFamily="18" charset="0"/>
                            </a:rPr>
                            <m:t>−</m:t>
                          </m:r>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e>
                      </m:d>
                      <m:r>
                        <a:rPr lang="en-US" sz="1800" b="0" i="1" smtClean="0">
                          <a:latin typeface="Cambria Math" panose="02040503050406030204" pitchFamily="18" charset="0"/>
                        </a:rPr>
                        <m:t> </m:t>
                      </m:r>
                    </m:oMath>
                  </m:oMathPara>
                </a14:m>
                <a:endParaRPr lang="en-US" sz="1800" dirty="0"/>
              </a:p>
              <a:p>
                <a:pPr marL="0" indent="0" algn="just" fontAlgn="base">
                  <a:buNone/>
                </a:pPr>
                <a:r>
                  <a:rPr lang="en-US" sz="1800" dirty="0"/>
                  <a:t>Where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output power of the filter being compared against the reference filter,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output power of the reference filter,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required SNR to achieve 10% BLER of the reference filter, and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required SNR to achieve 10% BLER of the filter being compared against the reference filter.</a:t>
                </a:r>
              </a:p>
              <a:p>
                <a:pPr marL="0" indent="0" algn="just">
                  <a:buNone/>
                </a:pPr>
                <a:r>
                  <a:rPr lang="en-US" sz="1800" dirty="0"/>
                  <a:t>The following slides show the net gain of the filters with respect to the [-0.2 1 -0.2] filter with DMRS shaped, for pi/2 BPSK considering the transmitter [3] and link level [4] performance for the following allocations and channels:</a:t>
                </a:r>
              </a:p>
              <a:p>
                <a:pPr marL="0" indent="0" algn="just">
                  <a:buNone/>
                </a:pPr>
                <a:r>
                  <a:rPr lang="en-US" sz="1800" dirty="0"/>
                  <a:t>	2, 4, 8, 16 and 64 PRB</a:t>
                </a:r>
              </a:p>
              <a:p>
                <a:pPr marL="0" indent="0" algn="just">
                  <a:buNone/>
                </a:pPr>
                <a:r>
                  <a:rPr lang="en-US" sz="1800" dirty="0"/>
                  <a:t>	TDL-C 300 ns, TDL-A 30 ns and TDL-D 30 ns</a:t>
                </a:r>
              </a:p>
              <a:p>
                <a:pPr marL="0" indent="0" algn="just">
                  <a:buNone/>
                </a:pPr>
                <a:r>
                  <a:rPr lang="en-US" sz="1800" dirty="0"/>
                  <a:t>Filters tested:</a:t>
                </a:r>
              </a:p>
              <a:p>
                <a:pPr marL="0" indent="0" algn="just">
                  <a:buNone/>
                </a:pPr>
                <a:r>
                  <a:rPr lang="en-US" sz="1800" dirty="0"/>
                  <a:t>	</a:t>
                </a:r>
                <a:r>
                  <a:rPr lang="en-US" sz="1800" b="1" dirty="0"/>
                  <a:t>[-0.2 1 -0.2], </a:t>
                </a:r>
                <a:r>
                  <a:rPr lang="en-US" sz="1800" dirty="0"/>
                  <a:t>[-0.28 1 -0.28], [-0.335 1 -0.335], Triang A [6 14] and Triang B [6 8]</a:t>
                </a:r>
              </a:p>
              <a:p>
                <a:pPr marL="0" indent="0" algn="just">
                  <a:buNone/>
                </a:pPr>
                <a:r>
                  <a:rPr lang="en-US" sz="1800" dirty="0">
                    <a:cs typeface="Calibri"/>
                  </a:rPr>
                  <a:t>The tested filters assume that the filter is transparent to the </a:t>
                </a:r>
                <a:r>
                  <a:rPr lang="en-US" sz="1800" dirty="0" err="1">
                    <a:cs typeface="Calibri"/>
                  </a:rPr>
                  <a:t>gNB</a:t>
                </a:r>
                <a:r>
                  <a:rPr lang="en-US" sz="1800" dirty="0">
                    <a:cs typeface="Calibri"/>
                  </a:rPr>
                  <a:t>, and the DMRS are shaped. </a:t>
                </a:r>
              </a:p>
              <a:p>
                <a:pPr marL="0" indent="0" algn="just">
                  <a:buNone/>
                </a:pPr>
                <a:r>
                  <a:rPr lang="en-US" sz="1800" dirty="0">
                    <a:cs typeface="Calibri"/>
                  </a:rPr>
                  <a:t>The net gain is illustrated </a:t>
                </a:r>
                <a:r>
                  <a:rPr lang="en-US" sz="1800" dirty="0" err="1">
                    <a:cs typeface="Calibri"/>
                  </a:rPr>
                  <a:t>w.r.t.</a:t>
                </a:r>
                <a:r>
                  <a:rPr lang="en-US" sz="1800" dirty="0">
                    <a:cs typeface="Calibri"/>
                  </a:rPr>
                  <a:t> </a:t>
                </a:r>
                <a:r>
                  <a:rPr lang="en-US" sz="1800" dirty="0"/>
                  <a:t>[-0.2 1 -0.2] </a:t>
                </a:r>
                <a:r>
                  <a:rPr lang="en-US" sz="1800" dirty="0">
                    <a:cs typeface="Calibri"/>
                  </a:rPr>
                  <a:t>filter</a:t>
                </a:r>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800" dirty="0"/>
              </a:p>
            </p:txBody>
          </p:sp>
        </mc:Choice>
        <mc:Fallback xmlns="">
          <p:sp>
            <p:nvSpPr>
              <p:cNvPr id="7" name="Content Placeholder 3">
                <a:extLst>
                  <a:ext uri="{FF2B5EF4-FFF2-40B4-BE49-F238E27FC236}">
                    <a16:creationId xmlns:a16="http://schemas.microsoft.com/office/drawing/2014/main" id="{E5B172B9-0DBE-49EE-A72E-5B95047CEA3B}"/>
                  </a:ext>
                </a:extLst>
              </p:cNvPr>
              <p:cNvSpPr>
                <a:spLocks noGrp="1" noRot="1" noChangeAspect="1" noMove="1" noResize="1" noEditPoints="1" noAdjustHandles="1" noChangeArrowheads="1" noChangeShapeType="1" noTextEdit="1"/>
              </p:cNvSpPr>
              <p:nvPr>
                <p:ph idx="1"/>
              </p:nvPr>
            </p:nvSpPr>
            <p:spPr>
              <a:xfrm>
                <a:off x="124377" y="843257"/>
                <a:ext cx="11681543" cy="5369007"/>
              </a:xfrm>
              <a:blipFill>
                <a:blip r:embed="rId2"/>
                <a:stretch>
                  <a:fillRect l="-417" t="-1022" r="-417"/>
                </a:stretch>
              </a:blipFill>
            </p:spPr>
            <p:txBody>
              <a:bodyPr/>
              <a:lstStyle/>
              <a:p>
                <a:r>
                  <a:rPr lang="en-US">
                    <a:noFill/>
                  </a:rPr>
                  <a:t> </a:t>
                </a:r>
              </a:p>
            </p:txBody>
          </p:sp>
        </mc:Fallback>
      </mc:AlternateContent>
    </p:spTree>
    <p:extLst>
      <p:ext uri="{BB962C8B-B14F-4D97-AF65-F5344CB8AC3E}">
        <p14:creationId xmlns:p14="http://schemas.microsoft.com/office/powerpoint/2010/main" val="209367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266700" y="91794"/>
            <a:ext cx="10238740" cy="434975"/>
          </a:xfrm>
        </p:spPr>
        <p:txBody>
          <a:bodyPr>
            <a:normAutofit fontScale="90000"/>
          </a:bodyPr>
          <a:lstStyle/>
          <a:p>
            <a:r>
              <a:rPr lang="en-US"/>
              <a:t>2.1- Discussion. Net gain. TDL-C 300 ns</a:t>
            </a:r>
          </a:p>
        </p:txBody>
      </p:sp>
      <p:sp>
        <p:nvSpPr>
          <p:cNvPr id="10" name="TextBox 9">
            <a:extLst>
              <a:ext uri="{FF2B5EF4-FFF2-40B4-BE49-F238E27FC236}">
                <a16:creationId xmlns:a16="http://schemas.microsoft.com/office/drawing/2014/main" id="{C24AC37A-1A4D-41CE-B014-BA7A86E81507}"/>
              </a:ext>
            </a:extLst>
          </p:cNvPr>
          <p:cNvSpPr txBox="1"/>
          <p:nvPr/>
        </p:nvSpPr>
        <p:spPr>
          <a:xfrm>
            <a:off x="63948" y="957313"/>
            <a:ext cx="5783580" cy="2585323"/>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allocations, where more aggressive filters offer gains of up to 1 </a:t>
            </a:r>
            <a:r>
              <a:rPr lang="en-US" dirty="0" err="1"/>
              <a:t>dB.</a:t>
            </a:r>
            <a:endParaRPr lang="en-US" dirty="0"/>
          </a:p>
          <a:p>
            <a:pPr algn="just"/>
            <a:endParaRPr lang="en-US" dirty="0"/>
          </a:p>
        </p:txBody>
      </p:sp>
      <p:sp>
        <p:nvSpPr>
          <p:cNvPr id="13" name="Rectangle 12">
            <a:extLst>
              <a:ext uri="{FF2B5EF4-FFF2-40B4-BE49-F238E27FC236}">
                <a16:creationId xmlns:a16="http://schemas.microsoft.com/office/drawing/2014/main" id="{B51A48D7-30D0-464C-9E40-CB9F2BBED502}"/>
              </a:ext>
            </a:extLst>
          </p:cNvPr>
          <p:cNvSpPr/>
          <p:nvPr/>
        </p:nvSpPr>
        <p:spPr>
          <a:xfrm>
            <a:off x="7061" y="3190307"/>
            <a:ext cx="2948677" cy="3139321"/>
          </a:xfrm>
          <a:prstGeom prst="rect">
            <a:avLst/>
          </a:prstGeom>
        </p:spPr>
        <p:txBody>
          <a:bodyPr wrap="square">
            <a:spAutoFit/>
          </a:bodyPr>
          <a:lstStyle/>
          <a:p>
            <a:pPr algn="just"/>
            <a:r>
              <a:rPr lang="en-US" dirty="0"/>
              <a:t>For 64 PRB, in central allocations, the performance is the best for Triang B. In edge band allocations, the 0.335 filter provides up to 1 dB gain.</a:t>
            </a:r>
          </a:p>
          <a:p>
            <a:pPr algn="just"/>
            <a:endParaRPr lang="en-US" dirty="0"/>
          </a:p>
          <a:p>
            <a:pPr algn="just"/>
            <a:r>
              <a:rPr lang="en-US" dirty="0"/>
              <a:t>For small allocation sizes, it must be noted that less aggressive filters perform better than aggressive filters.</a:t>
            </a:r>
          </a:p>
        </p:txBody>
      </p:sp>
      <p:sp>
        <p:nvSpPr>
          <p:cNvPr id="7" name="Rectangle 6">
            <a:extLst>
              <a:ext uri="{FF2B5EF4-FFF2-40B4-BE49-F238E27FC236}">
                <a16:creationId xmlns:a16="http://schemas.microsoft.com/office/drawing/2014/main" id="{01C6643D-4E7C-4487-91CB-AE82079800C7}"/>
              </a:ext>
            </a:extLst>
          </p:cNvPr>
          <p:cNvSpPr/>
          <p:nvPr/>
        </p:nvSpPr>
        <p:spPr>
          <a:xfrm>
            <a:off x="3511549" y="6049270"/>
            <a:ext cx="8046669" cy="646331"/>
          </a:xfrm>
          <a:prstGeom prst="rect">
            <a:avLst/>
          </a:prstGeom>
        </p:spPr>
        <p:txBody>
          <a:bodyPr wrap="square" lIns="91440" tIns="45720" rIns="91440" bIns="45720" anchor="t">
            <a:spAutoFit/>
          </a:bodyPr>
          <a:lstStyle/>
          <a:p>
            <a:pPr algn="just"/>
            <a:r>
              <a:rPr lang="en-US" b="1" i="1" dirty="0"/>
              <a:t>Observation</a:t>
            </a:r>
            <a:r>
              <a:rPr lang="en-US" i="1" dirty="0"/>
              <a:t>: For allocation sizes ≤ 16 PRB, less aggressive filters perform better than aggressive filters </a:t>
            </a:r>
            <a:r>
              <a:rPr lang="en-GB" sz="1800" i="1" dirty="0">
                <a:effectLst/>
                <a:ea typeface="Times New Roman" panose="02020603050405020304" pitchFamily="18" charset="0"/>
              </a:rPr>
              <a:t>in terms of achievable output power and link performance.</a:t>
            </a:r>
            <a:r>
              <a:rPr lang="en-US" dirty="0"/>
              <a:t>.</a:t>
            </a:r>
          </a:p>
        </p:txBody>
      </p:sp>
      <p:pic>
        <p:nvPicPr>
          <p:cNvPr id="12" name="Picture 11">
            <a:extLst>
              <a:ext uri="{FF2B5EF4-FFF2-40B4-BE49-F238E27FC236}">
                <a16:creationId xmlns:a16="http://schemas.microsoft.com/office/drawing/2014/main" id="{521501EA-B800-453A-8CC8-1130981F1987}"/>
              </a:ext>
            </a:extLst>
          </p:cNvPr>
          <p:cNvPicPr>
            <a:picLocks noChangeAspect="1"/>
          </p:cNvPicPr>
          <p:nvPr/>
        </p:nvPicPr>
        <p:blipFill>
          <a:blip r:embed="rId2"/>
          <a:stretch>
            <a:fillRect/>
          </a:stretch>
        </p:blipFill>
        <p:spPr>
          <a:xfrm>
            <a:off x="5685181" y="1123484"/>
            <a:ext cx="3291840" cy="2468880"/>
          </a:xfrm>
          <a:prstGeom prst="rect">
            <a:avLst/>
          </a:prstGeom>
        </p:spPr>
      </p:pic>
      <p:pic>
        <p:nvPicPr>
          <p:cNvPr id="15" name="Picture 14">
            <a:extLst>
              <a:ext uri="{FF2B5EF4-FFF2-40B4-BE49-F238E27FC236}">
                <a16:creationId xmlns:a16="http://schemas.microsoft.com/office/drawing/2014/main" id="{0FBFD1F8-7DFF-425B-A486-880FBC902DD6}"/>
              </a:ext>
            </a:extLst>
          </p:cNvPr>
          <p:cNvPicPr>
            <a:picLocks noChangeAspect="1"/>
          </p:cNvPicPr>
          <p:nvPr/>
        </p:nvPicPr>
        <p:blipFill>
          <a:blip r:embed="rId3"/>
          <a:stretch>
            <a:fillRect/>
          </a:stretch>
        </p:blipFill>
        <p:spPr>
          <a:xfrm>
            <a:off x="8814673" y="1041400"/>
            <a:ext cx="3291840" cy="2468880"/>
          </a:xfrm>
          <a:prstGeom prst="rect">
            <a:avLst/>
          </a:prstGeom>
        </p:spPr>
      </p:pic>
      <p:pic>
        <p:nvPicPr>
          <p:cNvPr id="16" name="Picture 15">
            <a:extLst>
              <a:ext uri="{FF2B5EF4-FFF2-40B4-BE49-F238E27FC236}">
                <a16:creationId xmlns:a16="http://schemas.microsoft.com/office/drawing/2014/main" id="{9A3E28C5-B590-454C-ABF9-1DD7158289E7}"/>
              </a:ext>
            </a:extLst>
          </p:cNvPr>
          <p:cNvPicPr>
            <a:picLocks noChangeAspect="1"/>
          </p:cNvPicPr>
          <p:nvPr/>
        </p:nvPicPr>
        <p:blipFill>
          <a:blip r:embed="rId4"/>
          <a:stretch>
            <a:fillRect/>
          </a:stretch>
        </p:blipFill>
        <p:spPr>
          <a:xfrm>
            <a:off x="2712217" y="3586377"/>
            <a:ext cx="3291840" cy="2468880"/>
          </a:xfrm>
          <a:prstGeom prst="rect">
            <a:avLst/>
          </a:prstGeom>
        </p:spPr>
      </p:pic>
      <p:pic>
        <p:nvPicPr>
          <p:cNvPr id="17" name="Picture 16">
            <a:extLst>
              <a:ext uri="{FF2B5EF4-FFF2-40B4-BE49-F238E27FC236}">
                <a16:creationId xmlns:a16="http://schemas.microsoft.com/office/drawing/2014/main" id="{E5937BAA-C3B8-4126-AAD1-B57B025C344B}"/>
              </a:ext>
            </a:extLst>
          </p:cNvPr>
          <p:cNvPicPr>
            <a:picLocks noChangeAspect="1"/>
          </p:cNvPicPr>
          <p:nvPr/>
        </p:nvPicPr>
        <p:blipFill>
          <a:blip r:embed="rId5"/>
          <a:stretch>
            <a:fillRect/>
          </a:stretch>
        </p:blipFill>
        <p:spPr>
          <a:xfrm>
            <a:off x="5685181" y="3543628"/>
            <a:ext cx="3291840" cy="2468880"/>
          </a:xfrm>
          <a:prstGeom prst="rect">
            <a:avLst/>
          </a:prstGeom>
        </p:spPr>
      </p:pic>
      <p:pic>
        <p:nvPicPr>
          <p:cNvPr id="18" name="Picture 17">
            <a:extLst>
              <a:ext uri="{FF2B5EF4-FFF2-40B4-BE49-F238E27FC236}">
                <a16:creationId xmlns:a16="http://schemas.microsoft.com/office/drawing/2014/main" id="{67B07F5A-5A59-4F2E-9DD2-2AAAD3B38BF1}"/>
              </a:ext>
            </a:extLst>
          </p:cNvPr>
          <p:cNvPicPr>
            <a:picLocks noChangeAspect="1"/>
          </p:cNvPicPr>
          <p:nvPr/>
        </p:nvPicPr>
        <p:blipFill>
          <a:blip r:embed="rId6"/>
          <a:stretch>
            <a:fillRect/>
          </a:stretch>
        </p:blipFill>
        <p:spPr>
          <a:xfrm>
            <a:off x="8814673" y="3562009"/>
            <a:ext cx="3291840" cy="2468880"/>
          </a:xfrm>
          <a:prstGeom prst="rect">
            <a:avLst/>
          </a:prstGeom>
        </p:spPr>
      </p:pic>
    </p:spTree>
    <p:extLst>
      <p:ext uri="{BB962C8B-B14F-4D97-AF65-F5344CB8AC3E}">
        <p14:creationId xmlns:p14="http://schemas.microsoft.com/office/powerpoint/2010/main" val="107601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65847" y="129803"/>
            <a:ext cx="9858686" cy="529104"/>
          </a:xfrm>
        </p:spPr>
        <p:txBody>
          <a:bodyPr>
            <a:normAutofit fontScale="90000"/>
          </a:bodyPr>
          <a:lstStyle/>
          <a:p>
            <a:r>
              <a:rPr lang="en-US"/>
              <a:t>2.1- Discussion. Net gain. TDL-A 30 ns</a:t>
            </a:r>
          </a:p>
        </p:txBody>
      </p:sp>
      <p:sp>
        <p:nvSpPr>
          <p:cNvPr id="11" name="TextBox 10">
            <a:extLst>
              <a:ext uri="{FF2B5EF4-FFF2-40B4-BE49-F238E27FC236}">
                <a16:creationId xmlns:a16="http://schemas.microsoft.com/office/drawing/2014/main" id="{4D57B223-E798-4FEB-B472-FADFB2036B4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1.3 </a:t>
            </a:r>
            <a:r>
              <a:rPr lang="en-US" dirty="0" err="1"/>
              <a:t>dB.</a:t>
            </a:r>
            <a:endParaRPr lang="en-US" dirty="0"/>
          </a:p>
          <a:p>
            <a:endParaRPr lang="en-US" dirty="0"/>
          </a:p>
          <a:p>
            <a:endParaRPr lang="en-US" dirty="0"/>
          </a:p>
        </p:txBody>
      </p:sp>
      <p:sp>
        <p:nvSpPr>
          <p:cNvPr id="12" name="Rectangle 11">
            <a:extLst>
              <a:ext uri="{FF2B5EF4-FFF2-40B4-BE49-F238E27FC236}">
                <a16:creationId xmlns:a16="http://schemas.microsoft.com/office/drawing/2014/main" id="{AF443088-EADD-45A7-A874-7FD264A56159}"/>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0.8-1.1 dB gain.</a:t>
            </a:r>
          </a:p>
        </p:txBody>
      </p:sp>
      <p:sp>
        <p:nvSpPr>
          <p:cNvPr id="3" name="Rectangle 2">
            <a:extLst>
              <a:ext uri="{FF2B5EF4-FFF2-40B4-BE49-F238E27FC236}">
                <a16:creationId xmlns:a16="http://schemas.microsoft.com/office/drawing/2014/main" id="{1B20EEFA-06D7-4522-AC6D-B3758CA41B9F}"/>
              </a:ext>
            </a:extLst>
          </p:cNvPr>
          <p:cNvSpPr/>
          <p:nvPr/>
        </p:nvSpPr>
        <p:spPr>
          <a:xfrm>
            <a:off x="160294" y="4285586"/>
            <a:ext cx="2784621"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6" name="Picture 15">
            <a:extLst>
              <a:ext uri="{FF2B5EF4-FFF2-40B4-BE49-F238E27FC236}">
                <a16:creationId xmlns:a16="http://schemas.microsoft.com/office/drawing/2014/main" id="{DD4109BD-F5E6-4D52-92A7-752BFA16A55D}"/>
              </a:ext>
            </a:extLst>
          </p:cNvPr>
          <p:cNvPicPr>
            <a:picLocks noChangeAspect="1"/>
          </p:cNvPicPr>
          <p:nvPr/>
        </p:nvPicPr>
        <p:blipFill>
          <a:blip r:embed="rId2"/>
          <a:stretch>
            <a:fillRect/>
          </a:stretch>
        </p:blipFill>
        <p:spPr>
          <a:xfrm>
            <a:off x="5683860" y="1079514"/>
            <a:ext cx="3291840" cy="2468880"/>
          </a:xfrm>
          <a:prstGeom prst="rect">
            <a:avLst/>
          </a:prstGeom>
        </p:spPr>
      </p:pic>
      <p:pic>
        <p:nvPicPr>
          <p:cNvPr id="17" name="Picture 16">
            <a:extLst>
              <a:ext uri="{FF2B5EF4-FFF2-40B4-BE49-F238E27FC236}">
                <a16:creationId xmlns:a16="http://schemas.microsoft.com/office/drawing/2014/main" id="{D5B9004D-23FC-4EB8-A698-9ABD43F79A25}"/>
              </a:ext>
            </a:extLst>
          </p:cNvPr>
          <p:cNvPicPr>
            <a:picLocks noChangeAspect="1"/>
          </p:cNvPicPr>
          <p:nvPr/>
        </p:nvPicPr>
        <p:blipFill>
          <a:blip r:embed="rId3"/>
          <a:stretch>
            <a:fillRect/>
          </a:stretch>
        </p:blipFill>
        <p:spPr>
          <a:xfrm>
            <a:off x="8739866" y="1079514"/>
            <a:ext cx="3291840" cy="2468880"/>
          </a:xfrm>
          <a:prstGeom prst="rect">
            <a:avLst/>
          </a:prstGeom>
        </p:spPr>
      </p:pic>
      <p:pic>
        <p:nvPicPr>
          <p:cNvPr id="18" name="Picture 17">
            <a:extLst>
              <a:ext uri="{FF2B5EF4-FFF2-40B4-BE49-F238E27FC236}">
                <a16:creationId xmlns:a16="http://schemas.microsoft.com/office/drawing/2014/main" id="{FDEDD80A-4B7F-4EB3-BD64-1070E6B00840}"/>
              </a:ext>
            </a:extLst>
          </p:cNvPr>
          <p:cNvPicPr>
            <a:picLocks noChangeAspect="1"/>
          </p:cNvPicPr>
          <p:nvPr/>
        </p:nvPicPr>
        <p:blipFill>
          <a:blip r:embed="rId4"/>
          <a:stretch>
            <a:fillRect/>
          </a:stretch>
        </p:blipFill>
        <p:spPr>
          <a:xfrm>
            <a:off x="2853203" y="4120479"/>
            <a:ext cx="3291840" cy="2468880"/>
          </a:xfrm>
          <a:prstGeom prst="rect">
            <a:avLst/>
          </a:prstGeom>
        </p:spPr>
      </p:pic>
      <p:pic>
        <p:nvPicPr>
          <p:cNvPr id="19" name="Picture 18">
            <a:extLst>
              <a:ext uri="{FF2B5EF4-FFF2-40B4-BE49-F238E27FC236}">
                <a16:creationId xmlns:a16="http://schemas.microsoft.com/office/drawing/2014/main" id="{D0CBAC9B-B744-4B73-BD63-7A8F93285F74}"/>
              </a:ext>
            </a:extLst>
          </p:cNvPr>
          <p:cNvPicPr>
            <a:picLocks noChangeAspect="1"/>
          </p:cNvPicPr>
          <p:nvPr/>
        </p:nvPicPr>
        <p:blipFill>
          <a:blip r:embed="rId5"/>
          <a:stretch>
            <a:fillRect/>
          </a:stretch>
        </p:blipFill>
        <p:spPr>
          <a:xfrm>
            <a:off x="5758939" y="4073815"/>
            <a:ext cx="3291840" cy="2468880"/>
          </a:xfrm>
          <a:prstGeom prst="rect">
            <a:avLst/>
          </a:prstGeom>
        </p:spPr>
      </p:pic>
      <p:pic>
        <p:nvPicPr>
          <p:cNvPr id="20" name="Picture 19">
            <a:extLst>
              <a:ext uri="{FF2B5EF4-FFF2-40B4-BE49-F238E27FC236}">
                <a16:creationId xmlns:a16="http://schemas.microsoft.com/office/drawing/2014/main" id="{876DF41E-4099-4E38-8832-D01B08F6459C}"/>
              </a:ext>
            </a:extLst>
          </p:cNvPr>
          <p:cNvPicPr>
            <a:picLocks noChangeAspect="1"/>
          </p:cNvPicPr>
          <p:nvPr/>
        </p:nvPicPr>
        <p:blipFill>
          <a:blip r:embed="rId6"/>
          <a:stretch>
            <a:fillRect/>
          </a:stretch>
        </p:blipFill>
        <p:spPr>
          <a:xfrm>
            <a:off x="8802855" y="4073815"/>
            <a:ext cx="3291840" cy="2468880"/>
          </a:xfrm>
          <a:prstGeom prst="rect">
            <a:avLst/>
          </a:prstGeom>
        </p:spPr>
      </p:pic>
    </p:spTree>
    <p:extLst>
      <p:ext uri="{BB962C8B-B14F-4D97-AF65-F5344CB8AC3E}">
        <p14:creationId xmlns:p14="http://schemas.microsoft.com/office/powerpoint/2010/main" val="224895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54093" y="23950"/>
            <a:ext cx="8630920" cy="454448"/>
          </a:xfrm>
        </p:spPr>
        <p:txBody>
          <a:bodyPr>
            <a:normAutofit fontScale="90000"/>
          </a:bodyPr>
          <a:lstStyle/>
          <a:p>
            <a:r>
              <a:rPr lang="en-US"/>
              <a:t>2.1- Discussion. Net gain. TDL-D 30 ns</a:t>
            </a:r>
          </a:p>
        </p:txBody>
      </p:sp>
      <p:sp>
        <p:nvSpPr>
          <p:cNvPr id="3" name="Rectangle 2">
            <a:extLst>
              <a:ext uri="{FF2B5EF4-FFF2-40B4-BE49-F238E27FC236}">
                <a16:creationId xmlns:a16="http://schemas.microsoft.com/office/drawing/2014/main" id="{2ADE6B39-4974-4F5C-830B-1D3B165BE933}"/>
              </a:ext>
            </a:extLst>
          </p:cNvPr>
          <p:cNvSpPr/>
          <p:nvPr/>
        </p:nvSpPr>
        <p:spPr>
          <a:xfrm>
            <a:off x="110716" y="4326939"/>
            <a:ext cx="2756548"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0" name="Picture 9">
            <a:extLst>
              <a:ext uri="{FF2B5EF4-FFF2-40B4-BE49-F238E27FC236}">
                <a16:creationId xmlns:a16="http://schemas.microsoft.com/office/drawing/2014/main" id="{BAE0EDD5-7506-4EE9-A834-824DBB8003C9}"/>
              </a:ext>
            </a:extLst>
          </p:cNvPr>
          <p:cNvPicPr>
            <a:picLocks noChangeAspect="1"/>
          </p:cNvPicPr>
          <p:nvPr/>
        </p:nvPicPr>
        <p:blipFill>
          <a:blip r:embed="rId2"/>
          <a:stretch>
            <a:fillRect/>
          </a:stretch>
        </p:blipFill>
        <p:spPr>
          <a:xfrm>
            <a:off x="5718524" y="904996"/>
            <a:ext cx="3291840" cy="2468880"/>
          </a:xfrm>
          <a:prstGeom prst="rect">
            <a:avLst/>
          </a:prstGeom>
        </p:spPr>
      </p:pic>
      <p:pic>
        <p:nvPicPr>
          <p:cNvPr id="12" name="Picture 11">
            <a:extLst>
              <a:ext uri="{FF2B5EF4-FFF2-40B4-BE49-F238E27FC236}">
                <a16:creationId xmlns:a16="http://schemas.microsoft.com/office/drawing/2014/main" id="{6C392E3D-8A3D-4204-A40F-80ABEA5E3CE6}"/>
              </a:ext>
            </a:extLst>
          </p:cNvPr>
          <p:cNvPicPr>
            <a:picLocks noChangeAspect="1"/>
          </p:cNvPicPr>
          <p:nvPr/>
        </p:nvPicPr>
        <p:blipFill>
          <a:blip r:embed="rId3"/>
          <a:stretch>
            <a:fillRect/>
          </a:stretch>
        </p:blipFill>
        <p:spPr>
          <a:xfrm>
            <a:off x="8785013" y="904996"/>
            <a:ext cx="3291840" cy="2468880"/>
          </a:xfrm>
          <a:prstGeom prst="rect">
            <a:avLst/>
          </a:prstGeom>
        </p:spPr>
      </p:pic>
      <p:pic>
        <p:nvPicPr>
          <p:cNvPr id="16" name="Picture 15">
            <a:extLst>
              <a:ext uri="{FF2B5EF4-FFF2-40B4-BE49-F238E27FC236}">
                <a16:creationId xmlns:a16="http://schemas.microsoft.com/office/drawing/2014/main" id="{B163B450-76CB-4382-8EEB-BEA74325F140}"/>
              </a:ext>
            </a:extLst>
          </p:cNvPr>
          <p:cNvPicPr>
            <a:picLocks noChangeAspect="1"/>
          </p:cNvPicPr>
          <p:nvPr/>
        </p:nvPicPr>
        <p:blipFill>
          <a:blip r:embed="rId4"/>
          <a:stretch>
            <a:fillRect/>
          </a:stretch>
        </p:blipFill>
        <p:spPr>
          <a:xfrm>
            <a:off x="2952067" y="4106731"/>
            <a:ext cx="3291840" cy="2468880"/>
          </a:xfrm>
          <a:prstGeom prst="rect">
            <a:avLst/>
          </a:prstGeom>
        </p:spPr>
      </p:pic>
      <p:pic>
        <p:nvPicPr>
          <p:cNvPr id="17" name="Picture 16">
            <a:extLst>
              <a:ext uri="{FF2B5EF4-FFF2-40B4-BE49-F238E27FC236}">
                <a16:creationId xmlns:a16="http://schemas.microsoft.com/office/drawing/2014/main" id="{D44BBCE3-6524-44C3-9674-FA9128B42B6E}"/>
              </a:ext>
            </a:extLst>
          </p:cNvPr>
          <p:cNvPicPr>
            <a:picLocks noChangeAspect="1"/>
          </p:cNvPicPr>
          <p:nvPr/>
        </p:nvPicPr>
        <p:blipFill>
          <a:blip r:embed="rId5"/>
          <a:stretch>
            <a:fillRect/>
          </a:stretch>
        </p:blipFill>
        <p:spPr>
          <a:xfrm>
            <a:off x="5937673" y="4078478"/>
            <a:ext cx="3291840" cy="2468880"/>
          </a:xfrm>
          <a:prstGeom prst="rect">
            <a:avLst/>
          </a:prstGeom>
        </p:spPr>
      </p:pic>
      <p:pic>
        <p:nvPicPr>
          <p:cNvPr id="18" name="Picture 17">
            <a:extLst>
              <a:ext uri="{FF2B5EF4-FFF2-40B4-BE49-F238E27FC236}">
                <a16:creationId xmlns:a16="http://schemas.microsoft.com/office/drawing/2014/main" id="{B2D2AB50-4C50-4C2E-BD47-A69C053594DE}"/>
              </a:ext>
            </a:extLst>
          </p:cNvPr>
          <p:cNvPicPr>
            <a:picLocks noChangeAspect="1"/>
          </p:cNvPicPr>
          <p:nvPr/>
        </p:nvPicPr>
        <p:blipFill>
          <a:blip r:embed="rId6"/>
          <a:stretch>
            <a:fillRect/>
          </a:stretch>
        </p:blipFill>
        <p:spPr>
          <a:xfrm>
            <a:off x="8881425" y="4106731"/>
            <a:ext cx="3291840" cy="2468880"/>
          </a:xfrm>
          <a:prstGeom prst="rect">
            <a:avLst/>
          </a:prstGeom>
        </p:spPr>
      </p:pic>
      <p:sp>
        <p:nvSpPr>
          <p:cNvPr id="19" name="TextBox 18">
            <a:extLst>
              <a:ext uri="{FF2B5EF4-FFF2-40B4-BE49-F238E27FC236}">
                <a16:creationId xmlns:a16="http://schemas.microsoft.com/office/drawing/2014/main" id="{80608BD4-3A23-4306-904C-019C1C1D806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1.4 </a:t>
            </a:r>
            <a:r>
              <a:rPr lang="en-US" dirty="0" err="1"/>
              <a:t>dB.</a:t>
            </a:r>
            <a:endParaRPr lang="en-US" dirty="0"/>
          </a:p>
          <a:p>
            <a:endParaRPr lang="en-US" dirty="0"/>
          </a:p>
          <a:p>
            <a:endParaRPr lang="en-US" dirty="0"/>
          </a:p>
        </p:txBody>
      </p:sp>
      <p:sp>
        <p:nvSpPr>
          <p:cNvPr id="20" name="Rectangle 19">
            <a:extLst>
              <a:ext uri="{FF2B5EF4-FFF2-40B4-BE49-F238E27FC236}">
                <a16:creationId xmlns:a16="http://schemas.microsoft.com/office/drawing/2014/main" id="{C33E6A8E-9E6A-44D8-9651-21D854386D8E}"/>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0.7-1 dB gain.</a:t>
            </a:r>
          </a:p>
        </p:txBody>
      </p:sp>
    </p:spTree>
    <p:extLst>
      <p:ext uri="{BB962C8B-B14F-4D97-AF65-F5344CB8AC3E}">
        <p14:creationId xmlns:p14="http://schemas.microsoft.com/office/powerpoint/2010/main" val="117671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312843" y="277950"/>
            <a:ext cx="8630920" cy="454448"/>
          </a:xfrm>
        </p:spPr>
        <p:txBody>
          <a:bodyPr>
            <a:normAutofit fontScale="90000"/>
          </a:bodyPr>
          <a:lstStyle/>
          <a:p>
            <a:r>
              <a:rPr lang="en-US"/>
              <a:t>3- Conclusions</a:t>
            </a:r>
          </a:p>
        </p:txBody>
      </p:sp>
      <p:sp>
        <p:nvSpPr>
          <p:cNvPr id="9" name="TextBox 8">
            <a:extLst>
              <a:ext uri="{FF2B5EF4-FFF2-40B4-BE49-F238E27FC236}">
                <a16:creationId xmlns:a16="http://schemas.microsoft.com/office/drawing/2014/main" id="{02135347-995D-42E9-A80F-FC16AF2184B9}"/>
              </a:ext>
            </a:extLst>
          </p:cNvPr>
          <p:cNvSpPr txBox="1"/>
          <p:nvPr/>
        </p:nvSpPr>
        <p:spPr>
          <a:xfrm>
            <a:off x="312843" y="1204259"/>
            <a:ext cx="11197814" cy="4401205"/>
          </a:xfrm>
          <a:prstGeom prst="rect">
            <a:avLst/>
          </a:prstGeom>
          <a:noFill/>
        </p:spPr>
        <p:txBody>
          <a:bodyPr wrap="square" lIns="91440" tIns="45720" rIns="91440" bIns="45720" rtlCol="0" anchor="t">
            <a:spAutoFit/>
          </a:bodyPr>
          <a:lstStyle/>
          <a:p>
            <a:r>
              <a:rPr lang="en-US" sz="1600" dirty="0">
                <a:cs typeface="Calibri"/>
              </a:rPr>
              <a:t>The most aggressive filters have up to 0.6-0.8 dB loss with respect to the less aggressive filters in the small allocations (2, 4, 8 PRB in the evaluation) and central band allocations. </a:t>
            </a:r>
            <a:r>
              <a:rPr lang="en-US" sz="1600" dirty="0">
                <a:ea typeface="+mn-lt"/>
                <a:cs typeface="+mn-lt"/>
              </a:rPr>
              <a:t>These results suggest that following the agreements on the WF after RAN4#100e [5], there should be different spectral flatness requirements for the filters based on the allocation within the channel band. </a:t>
            </a:r>
            <a:r>
              <a:rPr lang="en-US" sz="1600" dirty="0">
                <a:cs typeface="Calibri"/>
              </a:rPr>
              <a:t>It would be beneficial to have tighter spectral flatness requirements for small allocations band to optimize the net gain.</a:t>
            </a:r>
          </a:p>
          <a:p>
            <a:endParaRPr lang="en-US" sz="1600" dirty="0">
              <a:cs typeface="Calibri"/>
            </a:endParaRPr>
          </a:p>
          <a:p>
            <a:r>
              <a:rPr lang="en-US" sz="1600" b="1" i="1" dirty="0">
                <a:ea typeface="+mn-lt"/>
                <a:cs typeface="+mn-lt"/>
              </a:rPr>
              <a:t>Observation 1</a:t>
            </a:r>
            <a:r>
              <a:rPr lang="en-US" sz="1600" dirty="0">
                <a:ea typeface="+mn-lt"/>
                <a:cs typeface="+mn-lt"/>
              </a:rPr>
              <a:t>: </a:t>
            </a:r>
            <a:r>
              <a:rPr lang="en-US" sz="1600" dirty="0">
                <a:cs typeface="Calibri"/>
              </a:rPr>
              <a:t> The most aggressive filters have up to 0.6-0.8 dB loss with respect to the less aggressive filters in the small allocations </a:t>
            </a:r>
            <a:r>
              <a:rPr lang="en-US" sz="1600" b="1" i="1" dirty="0"/>
              <a:t>Observation 2</a:t>
            </a:r>
            <a:r>
              <a:rPr lang="en-US" sz="1600" dirty="0"/>
              <a:t>: </a:t>
            </a:r>
            <a:r>
              <a:rPr lang="en-US" sz="1600" i="1" dirty="0">
                <a:ea typeface="+mn-lt"/>
                <a:cs typeface="+mn-lt"/>
              </a:rPr>
              <a:t>For allocation sizes ≤ 16 PRB, less aggressive filters perform better than aggressive filters </a:t>
            </a:r>
            <a:r>
              <a:rPr lang="en-GB" sz="1600" i="1" dirty="0">
                <a:effectLst/>
                <a:ea typeface="Times New Roman" panose="02020603050405020304" pitchFamily="18" charset="0"/>
              </a:rPr>
              <a:t>in terms of achievable output power and link performance.</a:t>
            </a:r>
            <a:endParaRPr lang="en-US" sz="1600" i="1" dirty="0">
              <a:cs typeface="Calibri"/>
            </a:endParaRPr>
          </a:p>
          <a:p>
            <a:r>
              <a:rPr lang="en-US" sz="1600" b="1" i="1" dirty="0">
                <a:ea typeface="+mn-lt"/>
                <a:cs typeface="+mn-lt"/>
              </a:rPr>
              <a:t>Observation 3</a:t>
            </a:r>
            <a:r>
              <a:rPr lang="en-US" sz="1600" dirty="0">
                <a:ea typeface="+mn-lt"/>
                <a:cs typeface="+mn-lt"/>
              </a:rPr>
              <a:t>: </a:t>
            </a:r>
            <a:r>
              <a:rPr lang="en-US" sz="1600" i="1" dirty="0">
                <a:ea typeface="+mn-lt"/>
                <a:cs typeface="+mn-lt"/>
              </a:rPr>
              <a:t>There is not a single solution for all the evaluated cases. Depending on the allocation configuration, different filters (i.e., more or less aggressive) perform differently.</a:t>
            </a:r>
          </a:p>
          <a:p>
            <a:endParaRPr lang="en-US" sz="1600" dirty="0">
              <a:cs typeface="Calibri"/>
            </a:endParaRPr>
          </a:p>
          <a:p>
            <a:pPr lvl="0"/>
            <a:r>
              <a:rPr lang="en-GB" sz="1600" b="1" i="1" dirty="0"/>
              <a:t>Proposal 1: </a:t>
            </a:r>
            <a:r>
              <a:rPr lang="en-GB" sz="1600" i="1" dirty="0"/>
              <a:t>Keep the Rel-15 approach (i.e. transparent spectral shaping to </a:t>
            </a:r>
            <a:r>
              <a:rPr lang="en-GB" sz="1600" i="1" dirty="0" err="1"/>
              <a:t>gNB</a:t>
            </a:r>
            <a:r>
              <a:rPr lang="en-GB" sz="1600" i="1" dirty="0"/>
              <a:t> receiver) in Rel-17 where both DMRS and data are shaped and the actual pulse shaping filter is left for UE implementation</a:t>
            </a:r>
            <a:endParaRPr lang="en-US" sz="1600" dirty="0">
              <a:cs typeface="Calibri"/>
            </a:endParaRPr>
          </a:p>
          <a:p>
            <a:pPr lvl="0"/>
            <a:r>
              <a:rPr lang="en-GB" sz="1600" b="1" i="1" dirty="0"/>
              <a:t>Proposal 2: </a:t>
            </a:r>
            <a:r>
              <a:rPr lang="en-GB" sz="1600" i="1" dirty="0"/>
              <a:t>Keep the current spectral flatness requirements for large PRB allocations (e.g. ≥ 16 PRBs)</a:t>
            </a:r>
            <a:endParaRPr lang="en-US" sz="1600" dirty="0">
              <a:cs typeface="Calibri"/>
            </a:endParaRPr>
          </a:p>
          <a:p>
            <a:r>
              <a:rPr lang="en-GB" sz="1600" b="1" i="1" dirty="0"/>
              <a:t>Proposal 3: </a:t>
            </a:r>
            <a:r>
              <a:rPr lang="en-GB" sz="1600" i="1" dirty="0"/>
              <a:t>Consider tighter spectral flatness requirements for small PRB allocations (e.g. &lt;16 PRBs) to optimize the net gain</a:t>
            </a:r>
            <a:endParaRPr lang="en-US" sz="1600" dirty="0">
              <a:cs typeface="Calibri"/>
            </a:endParaRPr>
          </a:p>
          <a:p>
            <a:endParaRPr lang="en-US" dirty="0"/>
          </a:p>
          <a:p>
            <a:endParaRPr lang="en-US" dirty="0"/>
          </a:p>
        </p:txBody>
      </p:sp>
    </p:spTree>
    <p:extLst>
      <p:ext uri="{BB962C8B-B14F-4D97-AF65-F5344CB8AC3E}">
        <p14:creationId xmlns:p14="http://schemas.microsoft.com/office/powerpoint/2010/main" val="2122005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5AIRPNAIUNRU-1328258698-7465</_dlc_DocId>
    <_dlc_DocIdUrl xmlns="71c5aaf6-e6ce-465b-b873-5148d2a4c105">
      <Url>https://nokia.sharepoint.com/sites/c5g/5gradio/_layouts/15/DocIdRedir.aspx?ID=5AIRPNAIUNRU-1328258698-7465</Url>
      <Description>5AIRPNAIUNRU-1328258698-7465</Description>
    </_dlc_DocIdUrl>
    <Information xmlns="3b34c8f0-1ef5-4d1e-bb66-517ce7fe7356" xsi:nil="true"/>
    <Associated_x0020_Task xmlns="3b34c8f0-1ef5-4d1e-bb66-517ce7fe735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03890521-FF2A-4C09-BE8E-6D0D576D3702}">
  <ds:schemaRefs>
    <ds:schemaRef ds:uri="http://schemas.microsoft.com/office/2006/metadata/properties"/>
    <ds:schemaRef ds:uri="71c5aaf6-e6ce-465b-b873-5148d2a4c10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b6aed8e-0313-4d17-80ff-d0e5da4931c5"/>
    <ds:schemaRef ds:uri="http://purl.org/dc/elements/1.1/"/>
    <ds:schemaRef ds:uri="3b34c8f0-1ef5-4d1e-bb66-517ce7fe7356"/>
    <ds:schemaRef ds:uri="http://www.w3.org/XML/1998/namespace"/>
    <ds:schemaRef ds:uri="http://purl.org/dc/dcmitype/"/>
  </ds:schemaRefs>
</ds:datastoreItem>
</file>

<file path=customXml/itemProps2.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3.xml><?xml version="1.0" encoding="utf-8"?>
<ds:datastoreItem xmlns:ds="http://schemas.openxmlformats.org/officeDocument/2006/customXml" ds:itemID="{7159E7B1-C3DF-44CF-9CB0-E0AF023C9F89}">
  <ds:schemaRefs>
    <ds:schemaRef ds:uri="http://schemas.microsoft.com/sharepoint/events"/>
  </ds:schemaRefs>
</ds:datastoreItem>
</file>

<file path=customXml/itemProps4.xml><?xml version="1.0" encoding="utf-8"?>
<ds:datastoreItem xmlns:ds="http://schemas.openxmlformats.org/officeDocument/2006/customXml" ds:itemID="{B9FD81CE-EB4C-4351-979C-A42F016B8750}">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CDE3713A-4CC8-4243-B1B8-C9845289F5E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2623</TotalTime>
  <Words>1679</Words>
  <Application>Microsoft Office PowerPoint</Application>
  <PresentationFormat>Widescreen</PresentationFormat>
  <Paragraphs>92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Cambria Math</vt:lpstr>
      <vt:lpstr>Times New Roman</vt:lpstr>
      <vt:lpstr>Office Theme</vt:lpstr>
      <vt:lpstr>Title: Shaping filter characteristics including transmitter and link performance</vt:lpstr>
      <vt:lpstr>1- Introduction</vt:lpstr>
      <vt:lpstr>2- Discussion</vt:lpstr>
      <vt:lpstr>2- Discussion</vt:lpstr>
      <vt:lpstr>2- Discussion</vt:lpstr>
      <vt:lpstr>2.1- Discussion. Net gain. TDL-C 300 ns</vt:lpstr>
      <vt:lpstr>2.1- Discussion. Net gain. TDL-A 30 ns</vt:lpstr>
      <vt:lpstr>2.1- Discussion. Net gain. TDL-D 30 ns</vt:lpstr>
      <vt:lpstr>3- Conclusions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Peruga, Ismael (EXT - FI/Tampere)</cp:lastModifiedBy>
  <cp:revision>16</cp:revision>
  <dcterms:created xsi:type="dcterms:W3CDTF">2017-01-18T06:26:21Z</dcterms:created>
  <dcterms:modified xsi:type="dcterms:W3CDTF">2021-10-21T06:51:59Z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a06eac47-4350-442e-8b5d-32d0ade90dac</vt:lpwstr>
  </property>
</Properties>
</file>