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1" r:id="rId3"/>
    <p:sldId id="343" r:id="rId4"/>
    <p:sldId id="334" r:id="rId5"/>
    <p:sldId id="345" r:id="rId6"/>
    <p:sldId id="344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5"/>
            <p14:sldId id="344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97" d="100"/>
          <a:sy n="97" d="100"/>
        </p:scale>
        <p:origin x="15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2021/10/21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42 and n77/n78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b="1" dirty="0"/>
              <a:t>3GPP TSG RAN WG4 Meeting #101-e		</a:t>
            </a:r>
          </a:p>
          <a:p>
            <a:r>
              <a:rPr lang="en-GB" altLang="ja-JP" b="1" dirty="0"/>
              <a:t>Electronic Meeting, November 1 - 12, 2021</a:t>
            </a:r>
          </a:p>
          <a:p>
            <a:r>
              <a:rPr lang="es-ES" altLang="ja-JP" dirty="0">
                <a:cs typeface="HGP創英角ｺﾞｼｯｸUB"/>
              </a:rPr>
              <a:t> </a:t>
            </a:r>
            <a:endParaRPr lang="en-US" altLang="ja-JP" dirty="0">
              <a:cs typeface="HGP創英角ｺﾞｼｯｸUB"/>
            </a:endParaRPr>
          </a:p>
          <a:p>
            <a:r>
              <a:rPr lang="it-IT" altLang="ja-JP" dirty="0">
                <a:cs typeface="HGP創英角ｺﾞｼｯｸUB"/>
              </a:rPr>
              <a:t>Agenda Item:	</a:t>
            </a:r>
            <a:r>
              <a:rPr lang="en-US" altLang="ja-JP" dirty="0">
                <a:cs typeface="HGP創英角ｺﾞｼｯｸUB"/>
              </a:rPr>
              <a:t>	12.2.3</a:t>
            </a:r>
          </a:p>
          <a:p>
            <a:r>
              <a:rPr lang="en-US" altLang="ja-JP" dirty="0">
                <a:cs typeface="HGP創英角ｺﾞｼｯｸUB"/>
              </a:rPr>
              <a:t>Document for:	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05461" y="188640"/>
            <a:ext cx="14750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R4-2117306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apply.</a:t>
                </a:r>
              </a:p>
              <a:p>
                <a:pPr algn="ctr"/>
                <a:r>
                  <a:rPr lang="en-US" altLang="ja-JP" sz="2400" dirty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As 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1</a:t>
              </a:r>
              <a:r>
                <a:rPr lang="en-US" altLang="ja-JP" sz="1100" baseline="30000" dirty="0">
                  <a:latin typeface="+mj-lt"/>
                </a:rPr>
                <a:t>st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2</a:t>
              </a:r>
              <a:r>
                <a:rPr lang="en-US" altLang="ja-JP" sz="1100" baseline="30000" dirty="0">
                  <a:latin typeface="+mj-lt"/>
                </a:rPr>
                <a:t>nd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3</a:t>
              </a:r>
              <a:r>
                <a:rPr lang="en-US" altLang="ja-JP" sz="1100" baseline="30000" dirty="0">
                  <a:latin typeface="+mj-lt"/>
                </a:rPr>
                <a:t>rd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6dB</a:t>
            </a:r>
          </a:p>
          <a:p>
            <a:pPr lvl="1"/>
            <a:r>
              <a:rPr lang="en-US" altLang="ja-JP" dirty="0"/>
              <a:t>It was decided in RAN#92e not to specify MRTD and MTTD requirements in Rel-16 and Rel-17 due to RAN4 overload</a:t>
            </a:r>
          </a:p>
          <a:p>
            <a:pPr lvl="1"/>
            <a:r>
              <a:rPr lang="en-US" altLang="ja-JP" dirty="0"/>
              <a:t>The discussion on Type-2 UE for EN-DC is still ongoing</a:t>
            </a:r>
          </a:p>
          <a:p>
            <a:pPr lvl="2"/>
            <a:r>
              <a:rPr lang="en-US" altLang="ja-JP" dirty="0"/>
              <a:t>The target power imbalance value will be specified, while no discussion on MRTD and MTTD was held so far</a:t>
            </a:r>
          </a:p>
          <a:p>
            <a:pPr lvl="2"/>
            <a:r>
              <a:rPr lang="en-US" altLang="ja-JP" dirty="0"/>
              <a:t>No discussion on NR-CA as well</a:t>
            </a:r>
          </a:p>
          <a:p>
            <a:pPr lvl="2"/>
            <a:r>
              <a:rPr lang="en-US" altLang="ja-JP" dirty="0"/>
              <a:t>The behavior for Type-1 UE (normal UE) will be left as “undefined” anyway 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>
                  <a:latin typeface="+mj-lt"/>
                </a:rPr>
                <a:t>colocated</a:t>
              </a:r>
              <a:r>
                <a:rPr kumimoji="1" lang="en-US" altLang="ja-JP" sz="1200" dirty="0">
                  <a:latin typeface="+mj-lt"/>
                </a:rPr>
                <a:t> (at maximum 3 </a:t>
              </a:r>
              <a:r>
                <a:rPr kumimoji="1" lang="en-US" altLang="ja-JP" sz="1200" dirty="0" err="1">
                  <a:latin typeface="+mj-lt"/>
                </a:rPr>
                <a:t>Tx</a:t>
              </a:r>
              <a:r>
                <a:rPr kumimoji="1" lang="en-US" altLang="ja-JP" sz="1200" dirty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DD4C87-0D84-3F4F-9CCE-5B1C7E89A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0A89FFB-7A15-A347-A974-738AC4454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Given the continuous overload situation in RAN4, it is not expected to have a surprising progress on this matter</a:t>
            </a:r>
          </a:p>
          <a:p>
            <a:r>
              <a:rPr lang="en-US" altLang="ja-JP" dirty="0">
                <a:solidFill>
                  <a:schemeClr val="tx1"/>
                </a:solidFill>
              </a:rPr>
              <a:t>Therefore, it is proposed to approve a follow-up RAN4 WI </a:t>
            </a:r>
            <a:r>
              <a:rPr lang="en-US" altLang="ja-JP" u="sng" dirty="0">
                <a:solidFill>
                  <a:srgbClr val="FF0000"/>
                </a:solidFill>
              </a:rPr>
              <a:t>in Rel-18 </a:t>
            </a:r>
            <a:r>
              <a:rPr lang="en-US" altLang="ja-JP" dirty="0">
                <a:solidFill>
                  <a:schemeClr val="tx1"/>
                </a:solidFill>
              </a:rPr>
              <a:t>to complete the work on intra-band non-contiguous scenario</a:t>
            </a:r>
          </a:p>
          <a:p>
            <a:pPr lvl="1"/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potential scope of the WI is given in the next slide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7292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727348"/>
            <a:ext cx="8226669" cy="3794051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Potential scope of the new WI to support </a:t>
            </a:r>
            <a:r>
              <a:rPr lang="en-GB" altLang="ja-JP" sz="2000" dirty="0"/>
              <a:t>non-</a:t>
            </a:r>
            <a:r>
              <a:rPr lang="en-GB" altLang="ja-JP" sz="2000" dirty="0" err="1"/>
              <a:t>colocated</a:t>
            </a:r>
            <a:r>
              <a:rPr lang="en-GB" altLang="ja-JP" sz="2000" dirty="0"/>
              <a:t> scenario for intra-band non-contiguous EN-DC/NR-CA</a:t>
            </a:r>
            <a:endParaRPr lang="en-US" altLang="ja-JP" sz="800" dirty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marL="361950" lvl="1" indent="0">
              <a:buNone/>
            </a:pPr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marL="361950" lvl="1" indent="0">
              <a:buNone/>
            </a:pPr>
            <a:endParaRPr kumimoji="1" lang="en-US" altLang="ja-JP" sz="1800" dirty="0"/>
          </a:p>
          <a:p>
            <a:pPr lvl="1"/>
            <a:r>
              <a:rPr lang="en-GB" altLang="ja-JP" sz="1800" dirty="0" err="1"/>
              <a:t>Demod</a:t>
            </a:r>
            <a:r>
              <a:rPr lang="en-GB" altLang="ja-JP" sz="1800" dirty="0"/>
              <a:t> part</a:t>
            </a:r>
            <a:endParaRPr kumimoji="1" lang="ja-JP" altLang="en-US" sz="1800" dirty="0"/>
          </a:p>
        </p:txBody>
      </p:sp>
      <p:sp>
        <p:nvSpPr>
          <p:cNvPr id="6" name="正方形/長方形 5"/>
          <p:cNvSpPr/>
          <p:nvPr/>
        </p:nvSpPr>
        <p:spPr>
          <a:xfrm>
            <a:off x="345617" y="1620464"/>
            <a:ext cx="8508931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altLang="ja-JP" sz="1200" dirty="0"/>
              <a:t>Support of non-co-located scenario for FR1 intra-band non-contiguous EN-DC/NR-CA</a:t>
            </a:r>
          </a:p>
          <a:p>
            <a:pPr marL="285750" lvl="0" indent="-285750">
              <a:buFont typeface="Arial"/>
              <a:buChar char="•"/>
            </a:pPr>
            <a:r>
              <a:rPr lang="en-GB" altLang="ja-JP" sz="1200" dirty="0"/>
              <a:t>RRM part</a:t>
            </a:r>
          </a:p>
          <a:p>
            <a:pPr marL="742950" lvl="1" indent="-285750">
              <a:buFont typeface="Arial"/>
              <a:buChar char="•"/>
            </a:pPr>
            <a:r>
              <a:rPr lang="en-GB" altLang="ja-JP" sz="1200" dirty="0"/>
              <a:t>Study and, if feasible, define requirements for </a:t>
            </a:r>
            <a:r>
              <a:rPr lang="en-GB" altLang="ja-JP" sz="1200" dirty="0">
                <a:solidFill>
                  <a:srgbClr val="FF0000"/>
                </a:solidFill>
              </a:rPr>
              <a:t>UE other than </a:t>
            </a:r>
            <a:r>
              <a:rPr lang="en-US" altLang="ja-JP" sz="1200" dirty="0">
                <a:solidFill>
                  <a:srgbClr val="FF0000"/>
                </a:solidFill>
              </a:rPr>
              <a:t>FG 2-19 Type 2 </a:t>
            </a:r>
            <a:r>
              <a:rPr lang="en-GB" altLang="ja-JP" sz="1200" dirty="0">
                <a:solidFill>
                  <a:srgbClr val="FF0000"/>
                </a:solidFill>
              </a:rPr>
              <a:t>operation </a:t>
            </a:r>
            <a:r>
              <a:rPr lang="en-GB" altLang="ja-JP" sz="1200" dirty="0"/>
              <a:t>in non-co-located deployment for FR1 intra-band non-contiguous NR-CA/EN-DC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Study the following aspects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Feasibility of UE RF architecture to support both DL and UL operation 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Feasible value of the power imbalance 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Feasible value of MRTD and MTTD in non-collocated deployment.</a:t>
            </a:r>
            <a:r>
              <a:rPr lang="ja-JP" altLang="ja-JP" sz="1200" dirty="0"/>
              <a:t> </a:t>
            </a:r>
            <a:endParaRPr lang="en-US" altLang="ja-JP" sz="1200" dirty="0"/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Define MRTD and MTTD requirements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Note: MTTD requirements are subject to the decision whether </a:t>
            </a:r>
            <a:r>
              <a:rPr lang="en-US" altLang="ja-JP" sz="1200" dirty="0"/>
              <a:t>UL Tx is needed for both (or all) carriers</a:t>
            </a:r>
            <a:endParaRPr lang="ja-JP" altLang="ja-JP" sz="1200" dirty="0"/>
          </a:p>
          <a:p>
            <a:pPr marL="742950" lvl="1" indent="-285750">
              <a:buFont typeface="Arial"/>
              <a:buChar char="•"/>
            </a:pPr>
            <a:r>
              <a:rPr lang="en-US" altLang="ja-JP" sz="1200" dirty="0">
                <a:solidFill>
                  <a:schemeClr val="tx1"/>
                </a:solidFill>
              </a:rPr>
              <a:t>Define requirements applicable to UEs capable of FG 2-19 Type 2</a:t>
            </a:r>
            <a:endParaRPr lang="ja-JP" altLang="en-US" sz="1200" dirty="0">
              <a:solidFill>
                <a:schemeClr val="tx1"/>
              </a:solidFill>
            </a:endParaRP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First investigate the applicable MRTD and power imbalance level, considering the network deployment scenario and UE implementation feasibility.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Specify MRTD Requirements for FR1 intra-band non-contiguous EN-DC applied for non-co-located scenario (including power imbalance limitation)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Specify MRTD Requirements for FR1 intra-band non-contiguous NR-CA applied for non-co-located scenario (including power imbalance limitation)</a:t>
            </a:r>
          </a:p>
          <a:p>
            <a:pPr marL="285750" lvl="0" indent="-285750">
              <a:buFont typeface="Arial"/>
              <a:buChar char="•"/>
            </a:pPr>
            <a:r>
              <a:rPr lang="en-GB" altLang="ja-JP" sz="1200" dirty="0" err="1"/>
              <a:t>Demod</a:t>
            </a:r>
            <a:r>
              <a:rPr lang="en-GB" altLang="ja-JP" sz="1200" dirty="0"/>
              <a:t> part</a:t>
            </a:r>
          </a:p>
          <a:p>
            <a:pPr marL="742950" lvl="1" indent="-285750">
              <a:buFont typeface="Arial"/>
              <a:buChar char="•"/>
            </a:pPr>
            <a:r>
              <a:rPr lang="en-GB" altLang="ja-JP" sz="1200" dirty="0"/>
              <a:t>Define PDSCH Requirements for non-</a:t>
            </a:r>
            <a:r>
              <a:rPr lang="en-GB" altLang="ja-JP" sz="1200" dirty="0" err="1"/>
              <a:t>colocated</a:t>
            </a:r>
            <a:r>
              <a:rPr lang="en-GB" altLang="ja-JP" sz="1200" dirty="0"/>
              <a:t> scenario for intra-band non-contiguous EN-DC and NR-CA 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Define PDSCH demodulation performance requirement based on the applicable MRTD and power imbalance values.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Power imbalance between the carriers is limited to [X]dB 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[Work is limited to CA/EN-DC for EN-DC/NR-CA for bands 42, n77/n78]</a:t>
            </a:r>
          </a:p>
        </p:txBody>
      </p:sp>
    </p:spTree>
    <p:extLst>
      <p:ext uri="{BB962C8B-B14F-4D97-AF65-F5344CB8AC3E}">
        <p14:creationId xmlns:p14="http://schemas.microsoft.com/office/powerpoint/2010/main" val="153445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21315</TotalTime>
  <Words>635</Words>
  <Application>Microsoft Office PowerPoint</Application>
  <PresentationFormat>画面に合わせる (4:3)</PresentationFormat>
  <Paragraphs>113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HGP創英角ｺﾞｼｯｸUB</vt:lpstr>
      <vt:lpstr>ＭＳ Ｐゴシック</vt:lpstr>
      <vt:lpstr>Arial</vt:lpstr>
      <vt:lpstr>Calibri</vt:lpstr>
      <vt:lpstr>Helvetica</vt:lpstr>
      <vt:lpstr>Verdana</vt:lpstr>
      <vt:lpstr>Wingdings</vt:lpstr>
      <vt:lpstr>4_SB PPT B</vt:lpstr>
      <vt:lpstr>Image</vt:lpstr>
      <vt:lpstr>Motivation for supporting non-colocated scenarios for band 42 and n77/n78</vt:lpstr>
      <vt:lpstr>Background – Spectrum point of view</vt:lpstr>
      <vt:lpstr>Background – 3GPP point of view</vt:lpstr>
      <vt:lpstr>Scenario and target value for new perf. Req.</vt:lpstr>
      <vt:lpstr>Proposals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渉外本部)</cp:lastModifiedBy>
  <cp:revision>948</cp:revision>
  <cp:lastPrinted>2016-03-03T23:05:15Z</cp:lastPrinted>
  <dcterms:created xsi:type="dcterms:W3CDTF">2015-10-29T23:05:14Z</dcterms:created>
  <dcterms:modified xsi:type="dcterms:W3CDTF">2021-10-21T01:52:50Z</dcterms:modified>
  <cp:category/>
</cp:coreProperties>
</file>