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2021-10-18</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736600" y="947352"/>
            <a:ext cx="22872685" cy="8940903"/>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GB" altLang="zh-CN" b="1" dirty="0" smtClean="0"/>
              <a:t>3GPP TSG-RAN WG4 Meeting # 101-e                                                </a:t>
            </a:r>
            <a:r>
              <a:rPr lang="en-GB" altLang="zh-CN" b="1" dirty="0" smtClean="0"/>
              <a:t>R4-2117078</a:t>
            </a:r>
            <a:endParaRPr lang="zh-CN" altLang="zh-CN" b="1" dirty="0" smtClean="0"/>
          </a:p>
          <a:p>
            <a:pPr algn="l"/>
            <a:r>
              <a:rPr lang="en-GB" altLang="zh-CN" b="1" dirty="0" smtClean="0"/>
              <a:t>Electronic Meeting, November 01-12, 2021</a:t>
            </a:r>
            <a:endParaRPr lang="zh-CN" altLang="zh-CN" b="1" dirty="0" smtClean="0"/>
          </a:p>
          <a:p>
            <a:pPr algn="l"/>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a16="http://schemas.microsoft.com/office/drawing/2014/main" xmlns=""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4400" dirty="0" smtClean="0">
              <a:solidFill>
                <a:srgbClr val="FF0000"/>
              </a:solidFill>
            </a:endParaRPr>
          </a:p>
          <a:p>
            <a:pPr hangingPunct="0"/>
            <a:endParaRPr lang="zh-CN" altLang="zh-CN" sz="4000" dirty="0" smtClean="0"/>
          </a:p>
          <a:p>
            <a:pPr hangingPunct="0"/>
            <a:r>
              <a:rPr lang="en-GB" altLang="zh-CN" sz="4400" dirty="0" smtClean="0"/>
              <a:t>In RAN#86 meeting, the Rel-17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565484" y="4704522"/>
            <a:ext cx="23514446"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2400" dirty="0" smtClean="0"/>
          </a:p>
          <a:p>
            <a:pPr hangingPunct="0"/>
            <a:endParaRPr lang="en-US" altLang="zh-CN" sz="2400" dirty="0" smtClean="0"/>
          </a:p>
          <a:p>
            <a:pPr hangingPunct="0"/>
            <a:endParaRPr lang="en-GB" altLang="zh-CN" sz="2400" dirty="0" smtClean="0">
              <a:latin typeface="+mj-lt"/>
            </a:endParaRPr>
          </a:p>
          <a:p>
            <a:pPr hangingPunct="0"/>
            <a:endParaRPr lang="en-GB" altLang="zh-CN" sz="2400" dirty="0" smtClean="0">
              <a:latin typeface="+mj-lt"/>
            </a:endParaRPr>
          </a:p>
          <a:p>
            <a:pPr hangingPunct="0"/>
            <a:endParaRPr lang="en-GB" altLang="zh-CN" sz="2400" dirty="0" smtClean="0">
              <a:latin typeface="+mj-lt"/>
            </a:endParaRPr>
          </a:p>
          <a:p>
            <a:pPr hangingPunct="0"/>
            <a:endParaRPr lang="en-GB" altLang="zh-CN" sz="2400" dirty="0" smtClean="0">
              <a:latin typeface="+mj-lt"/>
            </a:endParaRPr>
          </a:p>
          <a:p>
            <a:pPr hangingPunct="0"/>
            <a:endParaRPr lang="en-US" altLang="zh-CN" sz="4000" dirty="0" smtClean="0"/>
          </a:p>
          <a:p>
            <a:pPr hangingPunct="0"/>
            <a:endParaRPr lang="en-US" altLang="zh-CN" sz="4000" dirty="0" smtClean="0"/>
          </a:p>
          <a:p>
            <a:pPr hangingPunct="0"/>
            <a:endParaRPr lang="en-US" altLang="zh-CN" sz="4000" dirty="0" smtClean="0"/>
          </a:p>
          <a:p>
            <a:pPr hangingPunct="0"/>
            <a:endParaRPr lang="en-US" altLang="zh-CN" sz="4000" dirty="0" smtClean="0"/>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spcBef>
                <a:spcPts val="2000"/>
              </a:spcBef>
            </a:pPr>
            <a:r>
              <a:rPr lang="en-US" altLang="zh-CN" sz="40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a:t>
            </a:r>
          </a:p>
          <a:p>
            <a:pPr hangingPunct="0">
              <a:spcBef>
                <a:spcPts val="2000"/>
              </a:spcBef>
            </a:pPr>
            <a:r>
              <a:rPr lang="en-GB" altLang="zh-CN" sz="4000" dirty="0" smtClean="0"/>
              <a:t>The Rel-17 NTN WI does not specify the RF requirements of ATG, in order to</a:t>
            </a:r>
            <a:r>
              <a:rPr lang="en-US" altLang="zh-CN" sz="4000" dirty="0" smtClean="0"/>
              <a:t> avoid confusion and overloading of the NTN WI and the low dependency between RAN1-3 work and RAN4 work for ATG, it is proposed that the ATG RAN4 work is performed within the context of this ATG WI. The proposal to split off RAN4 work is exceptional for the NTN work due to the large and complex scope of covering quite different types of system and low dependency on RAN1-3.</a:t>
            </a:r>
          </a:p>
          <a:p>
            <a:pPr hangingPunct="0">
              <a:spcBef>
                <a:spcPts val="2000"/>
              </a:spcBef>
            </a:pPr>
            <a:r>
              <a:rPr lang="en-US" altLang="zh-CN" sz="4800" b="1" dirty="0" smtClean="0"/>
              <a:t> Proposal: A separate ATG WI led by RAN4 in Rel-18</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293549" y="8171021"/>
            <a:ext cx="24384000" cy="4416588"/>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3700" b="1" dirty="0" smtClean="0">
                <a:latin typeface="微软雅黑" panose="020B0503020204020204" charset="-122"/>
                <a:ea typeface="微软雅黑" panose="020B0503020204020204" charset="-122"/>
                <a:cs typeface="微软雅黑" panose="020B0503020204020204" charset="-122"/>
              </a:rPr>
              <a:t>Objectives: </a:t>
            </a:r>
            <a:r>
              <a:rPr lang="en-US" altLang="zh-CN" sz="3700" b="1" dirty="0" smtClean="0">
                <a:latin typeface="微软雅黑" panose="020B0503020204020204" charset="-122"/>
                <a:ea typeface="微软雅黑" panose="020B0503020204020204" charset="-122"/>
                <a:cs typeface="微软雅黑" panose="020B0503020204020204" charset="-122"/>
              </a:rPr>
              <a:t>RRM/</a:t>
            </a:r>
            <a:r>
              <a:rPr lang="en-US" altLang="zh-CN" sz="3700" b="1" dirty="0" err="1" smtClean="0">
                <a:latin typeface="微软雅黑" panose="020B0503020204020204" charset="-122"/>
                <a:ea typeface="微软雅黑" panose="020B0503020204020204" charset="-122"/>
                <a:cs typeface="微软雅黑" panose="020B0503020204020204" charset="-122"/>
              </a:rPr>
              <a:t>Demod</a:t>
            </a:r>
            <a:r>
              <a:rPr lang="en-US" altLang="zh-CN" sz="3700" b="1" dirty="0" smtClean="0">
                <a:latin typeface="微软雅黑" panose="020B0503020204020204" charset="-122"/>
                <a:ea typeface="微软雅黑" panose="020B0503020204020204" charset="-122"/>
                <a:cs typeface="微软雅黑" panose="020B0503020204020204" charset="-122"/>
              </a:rPr>
              <a:t> requirements</a:t>
            </a: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3200" dirty="0" smtClean="0">
                <a:solidFill>
                  <a:schemeClr val="tx1"/>
                </a:solidFill>
                <a:latin typeface="Gill Sans Light (正文)"/>
                <a:ea typeface="宋体" pitchFamily="2" charset="-122"/>
                <a:cs typeface="Arial" pitchFamily="34" charset="0"/>
              </a:rPr>
              <a:t>Indentify and specify RRM/</a:t>
            </a:r>
            <a:r>
              <a:rPr lang="en-GB" altLang="zh-CN" sz="3200" dirty="0" err="1" smtClean="0">
                <a:solidFill>
                  <a:schemeClr val="tx1"/>
                </a:solidFill>
                <a:latin typeface="Gill Sans Light (正文)"/>
                <a:ea typeface="宋体" pitchFamily="2" charset="-122"/>
                <a:cs typeface="Arial" pitchFamily="34" charset="0"/>
              </a:rPr>
              <a:t>Demod</a:t>
            </a:r>
            <a:r>
              <a:rPr lang="en-GB" altLang="zh-CN" sz="3200" dirty="0" smtClean="0">
                <a:solidFill>
                  <a:schemeClr val="tx1"/>
                </a:solidFill>
                <a:latin typeface="Gill Sans Light (正文)"/>
                <a:ea typeface="宋体" pitchFamily="2" charset="-122"/>
                <a:cs typeface="Arial" pitchFamily="34" charset="0"/>
              </a:rPr>
              <a:t> requirements for ATG, taking into account the decisions/outcome of Rel-17 NTN work item.</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core requirements for ATG UE. [RAN4]</a:t>
            </a:r>
            <a:endParaRPr lang="en-GB" altLang="zh-CN" sz="3200" dirty="0" smtClean="0">
              <a:solidFill>
                <a:schemeClr val="tx1"/>
              </a:solidFill>
              <a:latin typeface="Gill Sans Light (正文)"/>
              <a:ea typeface="宋体" pitchFamily="2" charset="-122"/>
              <a:cs typeface="宋体" pitchFamily="2" charset="-122"/>
            </a:endParaRPr>
          </a:p>
          <a:p>
            <a:pPr marL="1219170" lvl="7"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Considering the different nature of ATG UEs and their view of the network, increased cell sizes and other relevant aspects.</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performance requirements and test cases for ATG UE type. [RAN4]</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Demodulation performance requirements and test cases for ATG UE/BS. [RAN4]</a:t>
            </a:r>
            <a:endParaRPr lang="en-GB" altLang="zh-CN" sz="3200" dirty="0" smtClean="0">
              <a:solidFill>
                <a:schemeClr val="tx1"/>
              </a:solidFill>
              <a:latin typeface="Gill Sans Light (正文)"/>
              <a:ea typeface="宋体" pitchFamily="2" charset="-122"/>
              <a:cs typeface="宋体" pitchFamily="2" charset="-122"/>
            </a:endParaRPr>
          </a:p>
        </p:txBody>
      </p:sp>
      <p:sp>
        <p:nvSpPr>
          <p:cNvPr id="8" name="文本占位符 2"/>
          <p:cNvSpPr>
            <a:spLocks noGrp="1"/>
          </p:cNvSpPr>
          <p:nvPr>
            <p:ph type="body" idx="1"/>
          </p:nvPr>
        </p:nvSpPr>
        <p:spPr>
          <a:xfrm>
            <a:off x="175982" y="559776"/>
            <a:ext cx="24287037" cy="9519139"/>
          </a:xfrm>
        </p:spPr>
        <p:txBody>
          <a:bodyPr>
            <a:normAutofit fontScale="47500" lnSpcReduction="20000"/>
          </a:bodyPr>
          <a:lstStyle/>
          <a:p>
            <a:pPr hangingPunct="0">
              <a:spcBef>
                <a:spcPts val="0"/>
              </a:spcBef>
              <a:buNone/>
            </a:pPr>
            <a:endParaRPr lang="en-GB"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sz="7800" b="1" dirty="0" smtClean="0">
                <a:latin typeface="微软雅黑" panose="020B0503020204020204" charset="-122"/>
                <a:ea typeface="微软雅黑" panose="020B0503020204020204" charset="-122"/>
                <a:cs typeface="微软雅黑" panose="020B0503020204020204" charset="-122"/>
              </a:rPr>
              <a:t>Objectives: </a:t>
            </a:r>
            <a:r>
              <a:rPr lang="en-US" altLang="zh-CN" sz="7800" b="1" dirty="0" smtClean="0">
                <a:latin typeface="微软雅黑" panose="020B0503020204020204" charset="-122"/>
                <a:ea typeface="微软雅黑" panose="020B0503020204020204" charset="-122"/>
                <a:cs typeface="微软雅黑" panose="020B0503020204020204" charset="-122"/>
              </a:rPr>
              <a:t>ATG scenarios and RF requirements</a:t>
            </a:r>
          </a:p>
          <a:p>
            <a:pPr>
              <a:spcBef>
                <a:spcPts val="0"/>
              </a:spcBef>
              <a:buNone/>
            </a:pPr>
            <a:endParaRPr lang="zh-CN"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dirty="0" smtClean="0"/>
              <a:t>Specify features to core specifications of RF requirements for coexistence between ATG and IMT terrestrial network [RAN4]</a:t>
            </a:r>
            <a:endParaRPr lang="zh-CN" altLang="zh-CN" sz="2000" dirty="0" smtClean="0"/>
          </a:p>
          <a:p>
            <a:pPr lvl="0">
              <a:spcBef>
                <a:spcPts val="0"/>
              </a:spcBef>
            </a:pPr>
            <a:r>
              <a:rPr lang="en-GB" altLang="zh-CN" dirty="0" smtClean="0"/>
              <a:t>Identify key characteristics where it is absolutely necessary to differentiate ATG BS and UEs from ground based BS and UEs</a:t>
            </a:r>
            <a:endParaRPr lang="zh-CN" altLang="zh-CN" sz="2000" dirty="0" smtClean="0"/>
          </a:p>
          <a:p>
            <a:pPr lvl="1">
              <a:spcBef>
                <a:spcPts val="0"/>
              </a:spcBef>
            </a:pPr>
            <a:r>
              <a:rPr lang="en-GB" altLang="zh-CN" dirty="0" smtClean="0"/>
              <a:t>Aim to reuse existing requirements for BS and UE where possible. </a:t>
            </a:r>
            <a:endParaRPr lang="zh-CN" altLang="zh-CN" sz="2000" dirty="0" smtClean="0"/>
          </a:p>
          <a:p>
            <a:pPr lvl="0">
              <a:spcBef>
                <a:spcPts val="0"/>
              </a:spcBef>
            </a:pPr>
            <a:r>
              <a:rPr lang="en-GB" altLang="zh-CN" dirty="0" smtClean="0"/>
              <a:t>Study and specify the framework how ATG core requirements are defined.</a:t>
            </a:r>
            <a:endParaRPr lang="zh-CN" altLang="zh-CN" sz="2000" dirty="0" smtClean="0"/>
          </a:p>
          <a:p>
            <a:pPr lvl="1">
              <a:spcBef>
                <a:spcPts val="0"/>
              </a:spcBef>
            </a:pPr>
            <a:r>
              <a:rPr lang="en-GB" altLang="zh-CN" dirty="0" smtClean="0"/>
              <a:t>This includes identifying whether the requirements are captured within the existing specifications or new specifications are created.</a:t>
            </a:r>
            <a:endParaRPr lang="zh-CN" altLang="zh-CN" sz="2000" dirty="0" smtClean="0"/>
          </a:p>
          <a:p>
            <a:pPr lvl="1">
              <a:spcBef>
                <a:spcPts val="0"/>
              </a:spcBef>
            </a:pPr>
            <a:r>
              <a:rPr lang="en-GB" altLang="zh-CN" dirty="0" smtClean="0"/>
              <a:t>Determine whether conducted, OTA or both types of requirement are required for both the BS and UE</a:t>
            </a:r>
          </a:p>
          <a:p>
            <a:pPr lvl="0">
              <a:spcBef>
                <a:spcPts val="0"/>
              </a:spcBef>
            </a:pPr>
            <a:r>
              <a:rPr lang="en-GB" altLang="zh-CN" dirty="0" smtClean="0"/>
              <a:t>Identify the FR1 potential band(s) to be used as example for ATG</a:t>
            </a:r>
            <a:endParaRPr lang="zh-CN" altLang="zh-CN" sz="2000" dirty="0" smtClean="0"/>
          </a:p>
          <a:p>
            <a:pPr lvl="0">
              <a:spcBef>
                <a:spcPts val="0"/>
              </a:spcBef>
            </a:pPr>
            <a:r>
              <a:rPr lang="en-GB" altLang="zh-CN" dirty="0" smtClean="0"/>
              <a:t>Perform FR1 co-existence evaluation for ATG network (e.g. ACLR, ACS)</a:t>
            </a:r>
            <a:endParaRPr lang="zh-CN" altLang="zh-CN" sz="2000" dirty="0" smtClean="0"/>
          </a:p>
          <a:p>
            <a:pPr lvl="0">
              <a:spcBef>
                <a:spcPts val="0"/>
              </a:spcBef>
            </a:pPr>
            <a:r>
              <a:rPr lang="en-GB" altLang="zh-CN" dirty="0" smtClean="0"/>
              <a:t>Specify new UE/BS type(s) for ATG network if necessary</a:t>
            </a:r>
            <a:endParaRPr lang="zh-CN" altLang="zh-CN" sz="2000" dirty="0" smtClean="0"/>
          </a:p>
          <a:p>
            <a:pPr lvl="1">
              <a:spcBef>
                <a:spcPts val="0"/>
              </a:spcBef>
            </a:pPr>
            <a:r>
              <a:rPr lang="en-GB" altLang="zh-CN" dirty="0" smtClean="0"/>
              <a:t>Taking into account identified differences between ATG and ground based systems</a:t>
            </a:r>
            <a:endParaRPr lang="zh-CN" altLang="zh-CN" sz="2000" dirty="0" smtClean="0"/>
          </a:p>
          <a:p>
            <a:pPr lvl="0">
              <a:spcBef>
                <a:spcPts val="0"/>
              </a:spcBef>
            </a:pPr>
            <a:r>
              <a:rPr lang="en-GB" altLang="zh-CN" dirty="0" smtClean="0"/>
              <a:t>Specify RF requirements for ATG UE/BS</a:t>
            </a:r>
            <a:endParaRPr lang="zh-CN" altLang="zh-CN" dirty="0" smtClean="0"/>
          </a:p>
          <a:p>
            <a:pPr lvl="1">
              <a:spcBef>
                <a:spcPts val="0"/>
              </a:spcBef>
            </a:pPr>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dirty="0" smtClean="0"/>
          </a:p>
          <a:p>
            <a:pPr lvl="0">
              <a:spcBef>
                <a:spcPts val="0"/>
              </a:spcBef>
            </a:pPr>
            <a:r>
              <a:rPr lang="en-GB" altLang="zh-CN" dirty="0" smtClean="0"/>
              <a:t>Specify test procedures for ATG BS conformance testing</a:t>
            </a:r>
            <a:endParaRPr lang="zh-CN" altLang="zh-CN" dirty="0" smtClean="0"/>
          </a:p>
          <a:p>
            <a:pPr lvl="1">
              <a:spcBef>
                <a:spcPts val="0"/>
              </a:spcBef>
            </a:pPr>
            <a:r>
              <a:rPr lang="en-GB" altLang="zh-CN" dirty="0" smtClean="0"/>
              <a:t>Determine at an early phase whether conducted, OTA or both types of testing are needed</a:t>
            </a:r>
            <a:endParaRPr lang="zh-CN" altLang="zh-CN"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55</TotalTime>
  <Words>643</Words>
  <Application>Microsoft Office PowerPoint</Application>
  <PresentationFormat>自定义</PresentationFormat>
  <Paragraphs>103</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shaozhe</dc:creator>
  <cp:keywords/>
  <dc:description/>
  <cp:lastModifiedBy>cmcc</cp:lastModifiedBy>
  <cp:revision>4</cp:revision>
  <dcterms:modified xsi:type="dcterms:W3CDTF">2021-10-18T09:35:12Z</dcterms:modified>
  <cp:category/>
</cp:coreProperties>
</file>