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10"/>
  </p:notesMasterIdLst>
  <p:handoutMasterIdLst>
    <p:handoutMasterId r:id="rId11"/>
  </p:handoutMasterIdLst>
  <p:sldIdLst>
    <p:sldId id="986" r:id="rId5"/>
    <p:sldId id="987" r:id="rId6"/>
    <p:sldId id="988" r:id="rId7"/>
    <p:sldId id="989" r:id="rId8"/>
    <p:sldId id="982" r:id="rId9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4F81BD"/>
    <a:srgbClr val="CC00CC"/>
    <a:srgbClr val="0000FF"/>
    <a:srgbClr val="FFCC00"/>
    <a:srgbClr val="72AF2F"/>
    <a:srgbClr val="B1D254"/>
    <a:srgbClr val="72732F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16" autoAdjust="0"/>
    <p:restoredTop sz="95801" autoAdjust="0"/>
  </p:normalViewPr>
  <p:slideViewPr>
    <p:cSldViewPr snapToGrid="0">
      <p:cViewPr>
        <p:scale>
          <a:sx n="125" d="100"/>
          <a:sy n="125" d="100"/>
        </p:scale>
        <p:origin x="-18" y="-32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/>
              <a:t>RAN4#101-e RRM session GTW schedule</a:t>
            </a:r>
            <a:r>
              <a:rPr lang="en-US" dirty="0"/>
              <a:t> </a:t>
            </a:r>
            <a:endParaRPr lang="ru-RU" dirty="0"/>
          </a:p>
        </p:txBody>
      </p:sp>
      <p:graphicFrame>
        <p:nvGraphicFramePr>
          <p:cNvPr id="4" name="表格 5">
            <a:extLst>
              <a:ext uri="{FF2B5EF4-FFF2-40B4-BE49-F238E27FC236}">
                <a16:creationId xmlns:a16="http://schemas.microsoft.com/office/drawing/2014/main" id="{1B307421-C5C1-435B-A1AE-7B1017B6CB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240043"/>
              </p:ext>
            </p:extLst>
          </p:nvPr>
        </p:nvGraphicFramePr>
        <p:xfrm>
          <a:off x="401652" y="1273320"/>
          <a:ext cx="11116432" cy="40037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8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1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59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2602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Week 1 </a:t>
                      </a:r>
                      <a:endParaRPr lang="zh-CN" sz="1200" b="1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446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1" dirty="0">
                          <a:effectLst/>
                          <a:latin typeface="+mn-lt"/>
                          <a:ea typeface="+mj-ea"/>
                        </a:rPr>
                        <a:t>Meeting</a:t>
                      </a:r>
                      <a:r>
                        <a:rPr lang="en-US" altLang="zh-CN" sz="1100" b="1" baseline="0" dirty="0">
                          <a:effectLst/>
                          <a:latin typeface="+mn-lt"/>
                          <a:ea typeface="+mj-ea"/>
                        </a:rPr>
                        <a:t> day</a:t>
                      </a:r>
                      <a:endParaRPr lang="zh-CN" sz="1100" b="1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846">
                <a:tc rowSpan="3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2nd / Tuesday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RedCap (234, 232)</a:t>
                      </a:r>
                      <a:endParaRPr lang="en-US" altLang="zh-CN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787127252"/>
                  </a:ext>
                </a:extLst>
              </a:tr>
              <a:tr h="326438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IIOT/URLLC (238)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45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386938280"/>
                  </a:ext>
                </a:extLst>
              </a:tr>
              <a:tr h="324846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MUSIM (242)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45</a:t>
                      </a: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709254711"/>
                  </a:ext>
                </a:extLst>
              </a:tr>
              <a:tr h="336520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3rd / Wednesday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feRRM (218, 219, 220)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8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ePos (235, 236)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924680622"/>
                  </a:ext>
                </a:extLst>
              </a:tr>
              <a:tr h="324846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4th / Thursday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MG Enh (221, 222, 223)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190889863"/>
                  </a:ext>
                </a:extLst>
              </a:tr>
              <a:tr h="324846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feMIMO (231)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294813806"/>
                  </a:ext>
                </a:extLst>
              </a:tr>
              <a:tr h="324846">
                <a:tc rowSpan="3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5th / Friday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52.6-71GHz (228, 229)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12345203"/>
                  </a:ext>
                </a:extLst>
              </a:tr>
              <a:tr h="324846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NTN (224, 225)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75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503294280"/>
                  </a:ext>
                </a:extLst>
              </a:tr>
              <a:tr h="324846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Checking point for [234], [238], [242]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15min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787396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310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7714BDAF-DD75-44A2-A6D2-EA55E72509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413321"/>
              </p:ext>
            </p:extLst>
          </p:nvPr>
        </p:nvGraphicFramePr>
        <p:xfrm>
          <a:off x="401653" y="1273319"/>
          <a:ext cx="11116431" cy="39199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6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99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04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4794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Week 2</a:t>
                      </a:r>
                      <a:endParaRPr lang="zh-CN" sz="1200" b="1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909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1" dirty="0">
                          <a:effectLst/>
                          <a:latin typeface="+mn-lt"/>
                          <a:ea typeface="+mj-ea"/>
                        </a:rPr>
                        <a:t>Meeting</a:t>
                      </a:r>
                      <a:r>
                        <a:rPr lang="en-US" altLang="zh-CN" sz="1100" b="1" baseline="0" dirty="0">
                          <a:effectLst/>
                          <a:latin typeface="+mn-lt"/>
                          <a:ea typeface="+mj-ea"/>
                        </a:rPr>
                        <a:t> day</a:t>
                      </a:r>
                      <a:endParaRPr lang="zh-CN" sz="1100" b="1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55733"/>
                  </a:ext>
                </a:extLst>
              </a:tr>
              <a:tr h="109967">
                <a:tc rowSpan="2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</a:t>
                      </a:r>
                      <a:r>
                        <a:rPr lang="en-US" sz="1100" b="1" dirty="0">
                          <a:effectLst/>
                          <a:latin typeface="+mn-lt"/>
                          <a:ea typeface="+mj-ea"/>
                        </a:rPr>
                        <a:t> 8</a:t>
                      </a:r>
                      <a:r>
                        <a:rPr lang="en-US" sz="1100" b="1" baseline="30000" dirty="0">
                          <a:effectLst/>
                          <a:latin typeface="+mn-lt"/>
                          <a:ea typeface="+mj-ea"/>
                        </a:rPr>
                        <a:t>th</a:t>
                      </a:r>
                      <a:r>
                        <a:rPr lang="en-US" sz="1100" b="1" dirty="0">
                          <a:effectLst/>
                          <a:latin typeface="+mn-lt"/>
                          <a:ea typeface="+mj-ea"/>
                        </a:rPr>
                        <a:t> / Monday</a:t>
                      </a:r>
                      <a:endParaRPr lang="zh-CN" sz="1100" b="1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FR2 HST: [216], [217]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9967">
                <a:tc vMerge="1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FR1 HST: [215]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</a:t>
                      </a: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0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886541823"/>
                  </a:ext>
                </a:extLst>
              </a:tr>
              <a:tr h="109967">
                <a:tc rowSpan="4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9</a:t>
                      </a:r>
                      <a:r>
                        <a:rPr lang="en-US" sz="11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Tuesday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RedCap: [234] Topic #1</a:t>
                      </a:r>
                      <a:endParaRPr lang="en-US" altLang="zh-CN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30</a:t>
                      </a: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99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FR2 RF: [214]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41566731"/>
                  </a:ext>
                </a:extLst>
              </a:tr>
              <a:tr h="1099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MR-DC Enh: [237]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45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5821025"/>
                  </a:ext>
                </a:extLst>
              </a:tr>
              <a:tr h="1099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SL Enh: [227]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45</a:t>
                      </a: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907736055"/>
                  </a:ext>
                </a:extLst>
              </a:tr>
              <a:tr h="144265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10</a:t>
                      </a:r>
                      <a:r>
                        <a:rPr lang="en-US" sz="11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Wednesday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Power Saving Enh [226]: Issue 3-1, Issue 1-1-A</a:t>
                      </a:r>
                      <a:endParaRPr lang="en-US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FR1 RF [213]: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Issue 2</a:t>
                      </a:r>
                      <a:endParaRPr lang="pt-BR" altLang="zh-CN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</a:t>
                      </a: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NBIOT/MTC [241]: Issue 1-2-2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eIAB [230] Topic #2</a:t>
                      </a:r>
                      <a:endParaRPr lang="en-US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121308964"/>
                  </a:ext>
                </a:extLst>
              </a:tr>
              <a:tr h="2699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2</a:t>
                      </a:r>
                      <a:r>
                        <a:rPr lang="en-US" altLang="zh-CN" sz="1100" b="0" kern="1200" baseline="300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nd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round for Rel-17 (</a:t>
                      </a:r>
                      <a:r>
                        <a:rPr lang="en-US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note: see slide 3)</a:t>
                      </a:r>
                      <a:endParaRPr lang="en-US" altLang="zh-CN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05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05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124912064"/>
                  </a:ext>
                </a:extLst>
              </a:tr>
              <a:tr h="144265">
                <a:tc rowSpan="2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11</a:t>
                      </a:r>
                      <a:r>
                        <a:rPr lang="en-US" sz="11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1" dirty="0">
                          <a:effectLst/>
                          <a:latin typeface="+mn-lt"/>
                          <a:ea typeface="+mj-ea"/>
                        </a:rPr>
                        <a:t>Thursday</a:t>
                      </a:r>
                      <a:endParaRPr lang="zh-CN" altLang="en-US" sz="1100" b="1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R15/R16 maintenance </a:t>
                      </a:r>
                    </a:p>
                    <a:p>
                      <a:pPr marL="171450" marR="0" lvl="0" indent="-17145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[202] </a:t>
                      </a: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Sub-topic 1-1 (NE-DC test cases)</a:t>
                      </a:r>
                      <a:endParaRPr lang="en-US" sz="1100" b="0" strike="sngStrike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171450" marR="0" lvl="0" indent="-17145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[203] Topic #1 (Frequency bands for testing of A-GNSS)</a:t>
                      </a:r>
                    </a:p>
                    <a:p>
                      <a:pPr marL="171450" marR="0" lvl="0" indent="-17145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strike="noStrike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[207] Issue 1-1-1 (applicability of MRTD requirements for Multi-</a:t>
                      </a:r>
                      <a:r>
                        <a:rPr lang="en-US" sz="1100" b="0" strike="noStrike" kern="1200" dirty="0" err="1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TRxP</a:t>
                      </a:r>
                      <a:r>
                        <a:rPr lang="en-US" sz="1100" b="0" strike="noStrike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), TBC: </a:t>
                      </a:r>
                      <a:r>
                        <a:rPr lang="en-US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Issue 2-1 (PL RS test case)</a:t>
                      </a:r>
                      <a:endParaRPr lang="en-US" sz="1100" b="0" strike="noStrike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171450" marR="0" lvl="0" indent="-17145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[210] Issue 1-1-1 (UE behavior when the timing offset exceeds the threshold)</a:t>
                      </a:r>
                    </a:p>
                    <a:p>
                      <a:pPr marL="171450" marR="0" lvl="0" indent="-17145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[243] Issue 1-1-1 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min</a:t>
                      </a:r>
                      <a:endParaRPr lang="zh-CN" altLang="en-US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868545242"/>
                  </a:ext>
                </a:extLst>
              </a:tr>
              <a:tr h="109967">
                <a:tc vMerge="1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11</a:t>
                      </a:r>
                      <a:r>
                        <a:rPr lang="en-US" sz="1100" b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0" dirty="0">
                          <a:effectLst/>
                          <a:latin typeface="+mn-lt"/>
                          <a:ea typeface="+mj-ea"/>
                        </a:rPr>
                        <a:t>Thursday</a:t>
                      </a:r>
                      <a:endParaRPr lang="zh-CN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2</a:t>
                      </a:r>
                      <a:r>
                        <a:rPr lang="en-US" altLang="zh-CN" sz="1100" b="0" kern="1200" baseline="300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nd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round for Rel-17 (</a:t>
                      </a:r>
                      <a:r>
                        <a:rPr lang="en-US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note: see slide 3)</a:t>
                      </a:r>
                      <a:endParaRPr lang="en-US" altLang="zh-CN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min</a:t>
                      </a:r>
                      <a:endParaRPr lang="zh-CN" altLang="en-US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4909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12</a:t>
                      </a:r>
                      <a:r>
                        <a:rPr lang="en-US" sz="11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Friday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2</a:t>
                      </a:r>
                      <a:r>
                        <a:rPr lang="en-US" altLang="zh-CN" sz="1100" b="0" kern="1200" baseline="300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nd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round for Rel-17 (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note: see slide 4)</a:t>
                      </a:r>
                      <a:endParaRPr lang="en-US" altLang="zh-CN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Extended topics / Final round (Return to) </a:t>
                      </a:r>
                      <a:endParaRPr lang="zh-CN" altLang="en-US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180 min</a:t>
                      </a:r>
                      <a:endParaRPr lang="zh-CN" altLang="en-US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590834053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/>
              <a:t>RAN4#101-e RRM session GTW schedule</a:t>
            </a:r>
            <a:r>
              <a:rPr lang="en-US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7548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FCE152B-E606-425D-8669-2198CAD11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6"/>
            <a:ext cx="10972800" cy="4983156"/>
          </a:xfrm>
        </p:spPr>
        <p:txBody>
          <a:bodyPr numCol="2" spcCol="360000"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Wednesday</a:t>
            </a:r>
            <a:endParaRPr lang="en-US" sz="1200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[101-e][238] </a:t>
            </a:r>
            <a:r>
              <a:rPr lang="en-US" sz="11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NR_IIOT_URLLC_enh</a:t>
            </a:r>
            <a:r>
              <a:rPr lang="en-US" sz="11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R4-2120336  Reply LS on TA-based propagation delay compensation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[101-e][234] NR_redcap_RRM_3 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R4-2120327  Reply LS on use of NCD-SSB for </a:t>
            </a:r>
            <a:r>
              <a:rPr lang="en-US" sz="11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RedCap</a:t>
            </a:r>
            <a:r>
              <a:rPr lang="en-US" sz="11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UE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Thursday</a:t>
            </a:r>
            <a:endParaRPr lang="en-US" sz="1200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LS approval (check final versions)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R4-2120336  Reply LS on TA-based propagation delay compensation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R4-2120327  Reply LS on use of NCD-SSB for </a:t>
            </a:r>
            <a:r>
              <a:rPr lang="en-US" sz="11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RedCap</a:t>
            </a:r>
            <a:r>
              <a:rPr lang="en-US" sz="11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UE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[101-e][242] LS_reply_NR_MUSIM_R2-2108861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R4-2120342 Reply LS on gap handling for MUSIM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[101-e][218] NR_RRM_enh2_1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Issue 1-4-2: The components within interruption time of SRS antenna port switching in FR1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R4-2120296  LS on SRS antenna port switching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[101-e][219] NR_RRM_enh2_2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Issue 2-2-2b-2: Timeline for sequential processing delay requirements without considering </a:t>
            </a:r>
            <a:r>
              <a:rPr lang="en-US" sz="11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Tprocessing</a:t>
            </a:r>
            <a:r>
              <a:rPr lang="en-US" sz="11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and RA procedures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[101-e][219] NR_RRM_enh2_3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R4-2120300 LS on interruption for PUCCH SCell activation in invalid TA case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622F6FD-3630-4B02-8AAD-015BC3F1F4B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92D28-9CB3-4957-BFD2-683A3D6260A5}" type="slidenum">
              <a:rPr lang="en-GB" altLang="en-US" smtClean="0"/>
              <a:pPr/>
              <a:t>3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7195857-FEB8-48E8-9657-6379957F5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round Rel-17 topics</a:t>
            </a:r>
          </a:p>
        </p:txBody>
      </p:sp>
    </p:spTree>
    <p:extLst>
      <p:ext uri="{BB962C8B-B14F-4D97-AF65-F5344CB8AC3E}">
        <p14:creationId xmlns:p14="http://schemas.microsoft.com/office/powerpoint/2010/main" val="2301998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FCE152B-E606-425D-8669-2198CAD11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6"/>
            <a:ext cx="10972800" cy="4501830"/>
          </a:xfrm>
        </p:spPr>
        <p:txBody>
          <a:bodyPr numCol="2" spcCol="360000"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latin typeface="Calibri" panose="020F0502020204030204" pitchFamily="34" charset="0"/>
              </a:rPr>
              <a:t>Friday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[101-e][222] NR_MG_enh_2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Sub-topic 2 Pre-configured MG activation/deactivation 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[101-e][221] NR_MG_enh_1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Issue 2-3-2: UE behavior during colliding gap occasion 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Issue 2-3-1: Proximity condition for overlapping MGs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[101-e][223] NR_MG_enh_3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Issue 3-1: how to indicate support of NCSG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Issue 1-5: NCSG in FR2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[101-e][216] NR_HST_FR2_RRM_1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Issue 3-1-2: M2 scaling factor for short DRX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[101-e][224] NR_NTN_solutions_RRM_1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Issue 1-6-1: If valid </a:t>
            </a:r>
            <a:r>
              <a:rPr lang="en-US" sz="1100" strike="sngStrike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neighbour</a:t>
            </a:r>
            <a:r>
              <a:rPr lang="en-US" sz="11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/target cell’s timing information in terms of validity or accuracy is not provided to UE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R4-2120309 LS on NR NTN Neighbor Cell and Satellite Information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[101-e][225] NR_NTN_solutions_RRM_2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Issue 2-2-4: The value for </a:t>
            </a:r>
            <a:r>
              <a:rPr lang="en-US" sz="1100" strike="sngStrike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Te_SAT</a:t>
            </a:r>
            <a:r>
              <a:rPr lang="en-US" sz="11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Issue 2-2-9 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R4-2120312 Reply LS on combination of open and closed loop TA control in NTN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[101-e][231]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NR_feMIMO_RRM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WF R4-2120322 / Sub-topic 3-1: Simultaneous reception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</a:rPr>
              <a:t>WF R4-2120320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[101-e][235] NR_pos_enh_1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11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Topic #1: Latency reduction of positioning measurement (simulation assumptions)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R4-2120329 WF on NR Positioning Enhancements (Part 1)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R4-2120331 Reply LS on reporting of definition of DL PRS path RSRP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[101-e][236] NR_pos_enh_2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Issue 1-2-3 Approaches to define the timing error margins associated with TEGs for UE/TRP?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n-NO" sz="1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[101-e][232] NR_redcap_RRM_1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1100" dirty="0">
                <a:solidFill>
                  <a:srgbClr val="FF0000"/>
                </a:solidFill>
                <a:latin typeface="Calibri" panose="020F0502020204030204" pitchFamily="34" charset="0"/>
              </a:rPr>
              <a:t>R4-2120323 WF on </a:t>
            </a:r>
            <a:r>
              <a:rPr lang="en-GB" sz="1100" dirty="0" err="1">
                <a:solidFill>
                  <a:srgbClr val="FF0000"/>
                </a:solidFill>
                <a:latin typeface="Calibri" panose="020F0502020204030204" pitchFamily="34" charset="0"/>
              </a:rPr>
              <a:t>RedCap</a:t>
            </a:r>
            <a:r>
              <a:rPr lang="en-GB" sz="1100" dirty="0">
                <a:solidFill>
                  <a:srgbClr val="FF0000"/>
                </a:solidFill>
                <a:latin typeface="Calibri" panose="020F0502020204030204" pitchFamily="34" charset="0"/>
              </a:rPr>
              <a:t> RRM requirements</a:t>
            </a:r>
            <a:endParaRPr lang="en-US" sz="11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[101-e][228] NR_ext_to_71GHz_RRM_1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Sub-topic 3-1: UE transmit timing error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latin typeface="Calibri" panose="020F0502020204030204" pitchFamily="34" charset="0"/>
              </a:rPr>
              <a:t>[101-e][214] NR_RF_FR2_req_enh2_RRM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latin typeface="Calibri" panose="020F0502020204030204" pitchFamily="34" charset="0"/>
              </a:rPr>
              <a:t>Issue 1-1-2: performance degradation when receive time difference exceeds [X]us</a:t>
            </a:r>
          </a:p>
          <a:p>
            <a:pPr marL="342919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15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622F6FD-3630-4B02-8AAD-015BC3F1F4B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92D28-9CB3-4957-BFD2-683A3D6260A5}" type="slidenum">
              <a:rPr lang="en-GB" altLang="en-US" smtClean="0"/>
              <a:pPr/>
              <a:t>4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7195857-FEB8-48E8-9657-6379957F5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round Rel-17 topics</a:t>
            </a:r>
          </a:p>
        </p:txBody>
      </p:sp>
    </p:spTree>
    <p:extLst>
      <p:ext uri="{BB962C8B-B14F-4D97-AF65-F5344CB8AC3E}">
        <p14:creationId xmlns:p14="http://schemas.microsoft.com/office/powerpoint/2010/main" val="2433330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矩形 83"/>
          <p:cNvSpPr/>
          <p:nvPr/>
        </p:nvSpPr>
        <p:spPr bwMode="auto">
          <a:xfrm flipV="1">
            <a:off x="10357992" y="2081332"/>
            <a:ext cx="914400" cy="26601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" name="矩形 2"/>
          <p:cNvSpPr/>
          <p:nvPr/>
        </p:nvSpPr>
        <p:spPr bwMode="auto">
          <a:xfrm flipV="1">
            <a:off x="9527237" y="5578527"/>
            <a:ext cx="914400" cy="5101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8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85942" y="1882970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Email discussion procedures/timelines</a:t>
            </a:r>
            <a:endParaRPr lang="ru-RU" dirty="0"/>
          </a:p>
        </p:txBody>
      </p:sp>
      <p:sp>
        <p:nvSpPr>
          <p:cNvPr id="20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853733" y="6182656"/>
            <a:ext cx="882000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Time</a:t>
            </a:r>
            <a:r>
              <a:rPr lang="en-US" altLang="zh-CN" sz="900" b="1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line for moderator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53460" y="6182656"/>
            <a:ext cx="882000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Deadline for comments and </a:t>
            </a:r>
            <a:r>
              <a:rPr lang="en-US" sz="9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856902" y="6182656"/>
            <a:ext cx="882000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GTW session</a:t>
            </a:r>
          </a:p>
        </p:txBody>
      </p:sp>
      <p:sp>
        <p:nvSpPr>
          <p:cNvPr id="213" name="TextBox 1">
            <a:extLst>
              <a:ext uri="{FF2B5EF4-FFF2-40B4-BE49-F238E27FC236}">
                <a16:creationId xmlns:a16="http://schemas.microsoft.com/office/drawing/2014/main" id="{E151FB97-9B3A-4312-805C-6B499B697A34}"/>
              </a:ext>
            </a:extLst>
          </p:cNvPr>
          <p:cNvSpPr txBox="1"/>
          <p:nvPr/>
        </p:nvSpPr>
        <p:spPr>
          <a:xfrm>
            <a:off x="490102" y="5863337"/>
            <a:ext cx="59276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1: Comments and </a:t>
            </a:r>
            <a:r>
              <a:rPr lang="en-US" sz="1000" b="1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submitted after the deadlines will not be considered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defRPr/>
            </a:pP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Note 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sz="1000" b="1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 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Basket WIs Email discussion procedures/timelines are not included. </a:t>
            </a:r>
          </a:p>
          <a:p>
            <a:pPr lvl="0"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 3: During</a:t>
            </a:r>
            <a:r>
              <a:rPr kumimoji="0" lang="en-US" sz="10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quiet periods, no email should be sent out.</a:t>
            </a:r>
          </a:p>
        </p:txBody>
      </p:sp>
      <p:sp>
        <p:nvSpPr>
          <p:cNvPr id="7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2265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96736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8120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65679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0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501502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kern="0" noProof="0" dirty="0">
                <a:solidFill>
                  <a:srgbClr val="FFFFFF"/>
                </a:solidFill>
                <a:latin typeface="+mj-ea"/>
                <a:ea typeface="+mj-ea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1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5346213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2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19092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3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03563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4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880348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72506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569771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4144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158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203" y="205644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0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936171" y="204646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2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2787999" y="2053586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3632211" y="2060704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4484041" y="204218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5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5328251" y="2049305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6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6172458" y="204787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7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016664" y="205499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8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860876" y="205357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9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8705086" y="206068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0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9549297" y="205071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1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0393507" y="205783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2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0098" y="2047863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直接连接符 19"/>
          <p:cNvCxnSpPr/>
          <p:nvPr/>
        </p:nvCxnSpPr>
        <p:spPr bwMode="auto">
          <a:xfrm>
            <a:off x="670431" y="2069587"/>
            <a:ext cx="10552050" cy="0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3" name="直接连接符 172"/>
          <p:cNvCxnSpPr/>
          <p:nvPr/>
        </p:nvCxnSpPr>
        <p:spPr bwMode="auto">
          <a:xfrm>
            <a:off x="685665" y="5730028"/>
            <a:ext cx="11326783" cy="1425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4" name="直接连接符 173"/>
          <p:cNvCxnSpPr/>
          <p:nvPr/>
        </p:nvCxnSpPr>
        <p:spPr bwMode="auto">
          <a:xfrm>
            <a:off x="685664" y="3865831"/>
            <a:ext cx="11325838" cy="25315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5" name="直接连接符 174"/>
          <p:cNvCxnSpPr/>
          <p:nvPr/>
        </p:nvCxnSpPr>
        <p:spPr bwMode="auto">
          <a:xfrm>
            <a:off x="670431" y="4724575"/>
            <a:ext cx="11385926" cy="380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6" name="直接连接符 175"/>
          <p:cNvCxnSpPr/>
          <p:nvPr/>
        </p:nvCxnSpPr>
        <p:spPr bwMode="auto">
          <a:xfrm flipV="1">
            <a:off x="676775" y="2965671"/>
            <a:ext cx="11366577" cy="1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7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69010" y="1383540"/>
            <a:ext cx="1655822" cy="44226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</a:rPr>
              <a:t>Pre-meeting</a:t>
            </a:r>
          </a:p>
        </p:txBody>
      </p:sp>
      <p:sp>
        <p:nvSpPr>
          <p:cNvPr id="178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787999" y="1383540"/>
            <a:ext cx="4205103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+mj-ea"/>
                <a:ea typeface="+mj-ea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 round (November 01~05)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79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880347" y="1383540"/>
            <a:ext cx="4176009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2</a:t>
            </a:r>
            <a:r>
              <a:rPr lang="en-GB" sz="800" kern="0" baseline="30000" noProof="0" dirty="0">
                <a:solidFill>
                  <a:srgbClr val="FFFFFF"/>
                </a:solidFill>
                <a:latin typeface="+mj-ea"/>
                <a:ea typeface="+mj-ea"/>
              </a:rPr>
              <a:t>nd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round (November 08~12)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80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035637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8585" y="2113860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00:00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1" name="文本框 180"/>
          <p:cNvSpPr txBox="1"/>
          <p:nvPr/>
        </p:nvSpPr>
        <p:spPr>
          <a:xfrm>
            <a:off x="52554" y="2760088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08:00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2" name="文本框 181"/>
          <p:cNvSpPr txBox="1"/>
          <p:nvPr/>
        </p:nvSpPr>
        <p:spPr>
          <a:xfrm>
            <a:off x="52554" y="3621792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12:00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3" name="文本框 182"/>
          <p:cNvSpPr txBox="1"/>
          <p:nvPr/>
        </p:nvSpPr>
        <p:spPr>
          <a:xfrm>
            <a:off x="52554" y="4509131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16:00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4" name="文本框 183"/>
          <p:cNvSpPr txBox="1"/>
          <p:nvPr/>
        </p:nvSpPr>
        <p:spPr>
          <a:xfrm>
            <a:off x="52554" y="5481926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24:00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59647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199781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94673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31271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76643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09407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814339" y="2965671"/>
            <a:ext cx="786133" cy="598781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Meeting starts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38032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Comments on initial summary, checking agenda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216458" y="4812114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037724" y="2185116"/>
            <a:ext cx="786133" cy="3526396"/>
          </a:xfrm>
          <a:prstGeom prst="round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Quiet period 3:00 Sat-23:00 Sun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86105" y="2965671"/>
            <a:ext cx="786133" cy="584038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Chair update report &amp;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number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8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38170" y="4812114"/>
            <a:ext cx="786133" cy="101009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initial drafts &amp; revisions (deadline for new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# request)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90787" y="4812114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Initial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963781" y="2175460"/>
            <a:ext cx="786133" cy="3526396"/>
          </a:xfrm>
          <a:prstGeom prst="roundRect">
            <a:avLst/>
          </a:prstGeom>
          <a:solidFill>
            <a:schemeClr val="accent3">
              <a:lumMod val="6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6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85887" y="218775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Moderator kicks off 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no later than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" name="矩形标注 1"/>
          <p:cNvSpPr/>
          <p:nvPr/>
        </p:nvSpPr>
        <p:spPr bwMode="auto">
          <a:xfrm>
            <a:off x="5292543" y="4276117"/>
            <a:ext cx="815011" cy="612648"/>
          </a:xfrm>
          <a:prstGeom prst="wedgeRectCallout">
            <a:avLst>
              <a:gd name="adj1" fmla="val 76363"/>
              <a:gd name="adj2" fmla="val 20653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</a:endParaRPr>
          </a:p>
        </p:txBody>
      </p:sp>
      <p:sp>
        <p:nvSpPr>
          <p:cNvPr id="8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666513" y="3971922"/>
            <a:ext cx="786133" cy="572334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</a:p>
        </p:txBody>
      </p:sp>
      <p:sp>
        <p:nvSpPr>
          <p:cNvPr id="8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510798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9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257565" y="1877631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91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2056357" y="2021910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47796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25369" y="2988415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25369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Meeting closes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26334" y="4809060"/>
            <a:ext cx="786133" cy="56369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final formal </a:t>
            </a:r>
            <a:r>
              <a:rPr lang="en-US" sz="800" b="1" kern="0" dirty="0" err="1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submission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67353" y="4812114"/>
            <a:ext cx="786133" cy="57705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4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1944412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8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76643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76643" y="5457372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Share 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final draft </a:t>
            </a:r>
            <a:r>
              <a:rPr lang="en-US" sz="800" b="1" kern="0" dirty="0" err="1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19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237861" y="3831324"/>
            <a:ext cx="11194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(check if final </a:t>
            </a:r>
            <a:r>
              <a:rPr lang="en-US" altLang="zh-CN" sz="7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is agreeable)</a:t>
            </a:r>
          </a:p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 19:00 ~ Thu 16:00 UTC   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09407" y="3265252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draft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11:59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26334" y="5456219"/>
            <a:ext cx="786133" cy="859123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Chair announce which topics will continue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3" name="文本框 82"/>
          <p:cNvSpPr txBox="1"/>
          <p:nvPr/>
        </p:nvSpPr>
        <p:spPr>
          <a:xfrm>
            <a:off x="4408913" y="4872513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comments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5" name="文本框 94"/>
          <p:cNvSpPr txBox="1"/>
          <p:nvPr/>
        </p:nvSpPr>
        <p:spPr>
          <a:xfrm>
            <a:off x="7838336" y="4855087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drafts &amp;  revisions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24239" y="4353270"/>
            <a:ext cx="763566" cy="36212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Window closes &amp;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final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comments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" name="圆角矩形标注 6"/>
          <p:cNvSpPr/>
          <p:nvPr/>
        </p:nvSpPr>
        <p:spPr bwMode="auto">
          <a:xfrm>
            <a:off x="310732" y="3785703"/>
            <a:ext cx="1656605" cy="721680"/>
          </a:xfrm>
          <a:prstGeom prst="wedgeRoundRectCallout">
            <a:avLst>
              <a:gd name="adj1" fmla="val 21984"/>
              <a:gd name="adj2" fmla="val 125647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Companies need feed back if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submitted in wrong agenda or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missing from email summary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102" name="圆角矩形标注 101"/>
          <p:cNvSpPr/>
          <p:nvPr/>
        </p:nvSpPr>
        <p:spPr bwMode="auto">
          <a:xfrm>
            <a:off x="7396631" y="5770088"/>
            <a:ext cx="1460271" cy="360717"/>
          </a:xfrm>
          <a:prstGeom prst="wedgeRoundRectCallout">
            <a:avLst>
              <a:gd name="adj1" fmla="val 39637"/>
              <a:gd name="adj2" fmla="val -112526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Strict deadline for new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number request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406040" y="2796025"/>
            <a:ext cx="75892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Final checking window 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6211175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5C68143-B530-4487-9EA7-5BCC5970B48F}">
  <ds:schemaRefs>
    <ds:schemaRef ds:uri="http://purl.org/dc/elements/1.1/"/>
    <ds:schemaRef ds:uri="http://schemas.microsoft.com/office/2006/metadata/properties"/>
    <ds:schemaRef ds:uri="23d77754-4ccc-4c57-9291-cab09e81894a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a915fe38-2618-47b6-8303-829fb71466d5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350860</TotalTime>
  <Words>1243</Words>
  <Application>Microsoft Office PowerPoint</Application>
  <PresentationFormat>Widescreen</PresentationFormat>
  <Paragraphs>214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Microsoft YaHei</vt:lpstr>
      <vt:lpstr>Arial</vt:lpstr>
      <vt:lpstr>Arial Black</vt:lpstr>
      <vt:lpstr>Calibri</vt:lpstr>
      <vt:lpstr>Courier New</vt:lpstr>
      <vt:lpstr>Symbol</vt:lpstr>
      <vt:lpstr>Times New Roman</vt:lpstr>
      <vt:lpstr>Wingdings</vt:lpstr>
      <vt:lpstr>3gpp</vt:lpstr>
      <vt:lpstr>RAN4#101-e RRM session GTW schedule </vt:lpstr>
      <vt:lpstr>RAN4#101-e RRM session GTW schedule </vt:lpstr>
      <vt:lpstr>2nd round Rel-17 topics</vt:lpstr>
      <vt:lpstr>2nd round Rel-17 topics</vt:lpstr>
      <vt:lpstr>Email discussion procedures/timelines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RAN4#100e RRM GTW schedule</dc:title>
  <dc:creator>Chervyakov, Andrey</dc:creator>
  <cp:keywords>CTPClassification=CTP_NT</cp:keywords>
  <cp:lastModifiedBy>Andrey Chervyakov</cp:lastModifiedBy>
  <cp:revision>609</cp:revision>
  <cp:lastPrinted>2016-09-15T08:31:35Z</cp:lastPrinted>
  <dcterms:created xsi:type="dcterms:W3CDTF">2009-11-27T05:15:11Z</dcterms:created>
  <dcterms:modified xsi:type="dcterms:W3CDTF">2021-11-12T12:23:55Z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D:\RAN\RAN78\RP-172127.pptx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1552620126</vt:lpwstr>
  </property>
  <property fmtid="{D5CDD505-2E9C-101B-9397-08002B2CF9AE}" pid="8" name="TitusGUID">
    <vt:lpwstr>6f9c0495-a83c-462b-8664-67016d5bf2d5</vt:lpwstr>
  </property>
  <property fmtid="{D5CDD505-2E9C-101B-9397-08002B2CF9AE}" pid="9" name="CTP_TimeStamp">
    <vt:lpwstr>2020-06-04 10:01:06Z</vt:lpwstr>
  </property>
  <property fmtid="{D5CDD505-2E9C-101B-9397-08002B2CF9AE}" pid="10" name="CTP_BU">
    <vt:lpwstr>NA</vt:lpwstr>
  </property>
  <property fmtid="{D5CDD505-2E9C-101B-9397-08002B2CF9AE}" pid="11" name="CTP_IDSID">
    <vt:lpwstr>NA</vt:lpwstr>
  </property>
  <property fmtid="{D5CDD505-2E9C-101B-9397-08002B2CF9AE}" pid="12" name="CTP_WWID">
    <vt:lpwstr>NA</vt:lpwstr>
  </property>
  <property fmtid="{D5CDD505-2E9C-101B-9397-08002B2CF9AE}" pid="13" name="CTPClassification">
    <vt:lpwstr>CTP_NT</vt:lpwstr>
  </property>
  <property fmtid="{D5CDD505-2E9C-101B-9397-08002B2CF9AE}" pid="14" name="ContentTypeId">
    <vt:lpwstr>0x010100F2552158F8185D44A8848B98AEA319AF</vt:lpwstr>
  </property>
  <property fmtid="{D5CDD505-2E9C-101B-9397-08002B2CF9AE}" pid="15" name="_2015_ms_pID_725343">
    <vt:lpwstr>(3)3uSfLaSabfEyGuv1zOGHK+RwlkfravTUcEfWqi0iTGWVPvow5LJeWSZx0l4apXozh5nghM5u
UjYmUvZ4KXISRBPsUjeZ8n/oCEXc3NVVHwH6p2pPqHxRBxPZrOV345rlmEFy2Rz0/6EIL/mC
Bqibo60bzlUkIHZZr8BxGqlyc1LG+sTsBGuFTqego5ivFhw1bst2YN9yhZuKGimoVy0wC8qp
5M7IpQWEOSidkJhLw6</vt:lpwstr>
  </property>
  <property fmtid="{D5CDD505-2E9C-101B-9397-08002B2CF9AE}" pid="16" name="_2015_ms_pID_7253431">
    <vt:lpwstr>b2oCiLP2GpSIltc69n9QAcv3Os6RCDr2qxyq6Y9nylDhW9Mei+H4iT
TbJ+vjxAUJGIG555wVd06uHRtBUqL7bX4Xm7RtzXCTuEUnbQYx+uYvaVFLPpsfJku6LxtB+c
g/Jwk5q4nKVGbPmkB7yFXfcGVbwmn2TmNAMLEZvsd8buFpyJ6+N3USuw5pzOX63uRC/UnIaX
UbCtnOfFdB8PDi+Y8Tbk4hLwfSnfgElhbZJ/</vt:lpwstr>
  </property>
  <property fmtid="{D5CDD505-2E9C-101B-9397-08002B2CF9AE}" pid="17" name="_2015_ms_pID_7253432">
    <vt:lpwstr>NA==</vt:lpwstr>
  </property>
</Properties>
</file>