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30" r:id="rId5"/>
    <p:sldId id="932" r:id="rId6"/>
    <p:sldId id="933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00CC"/>
    <a:srgbClr val="0000FF"/>
    <a:srgbClr val="FFCC00"/>
    <a:srgbClr val="FF33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0B5B25-7261-4633-8F94-93A6D6B24A20}" v="57" dt="2021-05-16T17:37:46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58" d="100"/>
          <a:sy n="158" d="100"/>
        </p:scale>
        <p:origin x="108" y="4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D80B5B25-7261-4633-8F94-93A6D6B24A20}"/>
    <pc:docChg chg="undo custSel addSld delSld modSld">
      <pc:chgData name="Chervyakov, Andrey" userId="dbdfc4e7-c505-4785-a117-c03dfe609c52" providerId="ADAL" clId="{D80B5B25-7261-4633-8F94-93A6D6B24A20}" dt="2021-05-16T17:38:21.816" v="734" actId="6549"/>
      <pc:docMkLst>
        <pc:docMk/>
      </pc:docMkLst>
      <pc:sldChg chg="addSp modSp mod">
        <pc:chgData name="Chervyakov, Andrey" userId="dbdfc4e7-c505-4785-a117-c03dfe609c52" providerId="ADAL" clId="{D80B5B25-7261-4633-8F94-93A6D6B24A20}" dt="2021-05-16T17:38:21.816" v="734" actId="6549"/>
        <pc:sldMkLst>
          <pc:docMk/>
          <pc:sldMk cId="2261567071" sldId="928"/>
        </pc:sldMkLst>
        <pc:spChg chg="mod">
          <ac:chgData name="Chervyakov, Andrey" userId="dbdfc4e7-c505-4785-a117-c03dfe609c52" providerId="ADAL" clId="{D80B5B25-7261-4633-8F94-93A6D6B24A20}" dt="2021-05-16T16:57:11.626" v="3" actId="20577"/>
          <ac:spMkLst>
            <pc:docMk/>
            <pc:sldMk cId="2261567071" sldId="928"/>
            <ac:spMk id="2" creationId="{4653FC17-6DDA-4C90-8331-B521BC2ADE4B}"/>
          </ac:spMkLst>
        </pc:spChg>
        <pc:spChg chg="add mod">
          <ac:chgData name="Chervyakov, Andrey" userId="dbdfc4e7-c505-4785-a117-c03dfe609c52" providerId="ADAL" clId="{D80B5B25-7261-4633-8F94-93A6D6B24A20}" dt="2021-05-16T17:10:47.608" v="716" actId="14100"/>
          <ac:spMkLst>
            <pc:docMk/>
            <pc:sldMk cId="2261567071" sldId="928"/>
            <ac:spMk id="3" creationId="{ECAC3BFE-4AFD-4151-BF68-35BBD0CB160E}"/>
          </ac:spMkLst>
        </pc:spChg>
        <pc:graphicFrameChg chg="mod modGraphic">
          <ac:chgData name="Chervyakov, Andrey" userId="dbdfc4e7-c505-4785-a117-c03dfe609c52" providerId="ADAL" clId="{D80B5B25-7261-4633-8F94-93A6D6B24A20}" dt="2021-05-16T17:38:21.816" v="734" actId="6549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 del">
        <pc:chgData name="Chervyakov, Andrey" userId="dbdfc4e7-c505-4785-a117-c03dfe609c52" providerId="ADAL" clId="{D80B5B25-7261-4633-8F94-93A6D6B24A20}" dt="2021-05-16T16:57:12.953" v="4" actId="47"/>
        <pc:sldMkLst>
          <pc:docMk/>
          <pc:sldMk cId="3330275766" sldId="92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265538"/>
              </p:ext>
            </p:extLst>
          </p:nvPr>
        </p:nvGraphicFramePr>
        <p:xfrm>
          <a:off x="593146" y="1754942"/>
          <a:ext cx="11166633" cy="20795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1377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24393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301322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29469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 smtClean="0">
                          <a:effectLst/>
                        </a:rPr>
                        <a:t>(13:00</a:t>
                      </a:r>
                      <a:r>
                        <a:rPr lang="en-US" altLang="zh-CN" sz="1000" dirty="0" smtClean="0">
                          <a:effectLst/>
                        </a:rPr>
                        <a:t>-16:00</a:t>
                      </a:r>
                      <a:r>
                        <a:rPr lang="en-US" altLang="zh-CN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</a:rPr>
                        <a:t>UTC</a:t>
                      </a:r>
                      <a:r>
                        <a:rPr lang="en-US" sz="1000" dirty="0">
                          <a:effectLst/>
                        </a:rPr>
                        <a:t>)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64294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Tuesday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altLang="zh-CN" sz="1000" kern="1200" dirty="0" smtClean="0">
                          <a:effectLst/>
                        </a:rPr>
                        <a:t>BS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[309] NTN general : NTN BS type/class, Spec drafting</a:t>
                      </a:r>
                      <a:endParaRPr lang="zh-CN" altLang="en-US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60 minutes</a:t>
                      </a:r>
                      <a:endParaRPr lang="zh-CN" alt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594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[311] NTN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UE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120</a:t>
                      </a:r>
                      <a:r>
                        <a:rPr lang="en-US" altLang="zh-CN" sz="10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  <a:r>
                        <a:rPr lang="en-US" altLang="zh-CN" sz="1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minutes</a:t>
                      </a:r>
                      <a:endParaRPr lang="zh-CN" altLang="en-US" sz="10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20521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Wednesday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dirty="0" smtClean="0">
                          <a:effectLst/>
                        </a:rPr>
                        <a:t> + 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</a:t>
                      </a:r>
                      <a:r>
                        <a:rPr lang="en-US" sz="1000" kern="1200" dirty="0" smtClean="0">
                          <a:effectLst/>
                        </a:rPr>
                        <a:t>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[308] DL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1024QAM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1390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[322] CRS-IM: NWA Signaling</a:t>
                      </a:r>
                      <a:endParaRPr lang="zh-CN" altLang="zh-CN" sz="1000" kern="1200" baseline="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18509248"/>
                  </a:ext>
                </a:extLst>
              </a:tr>
              <a:tr h="232323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effectLst/>
                        </a:rPr>
                        <a:t>Thursday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(BS </a:t>
                      </a:r>
                      <a:r>
                        <a:rPr lang="en-US" sz="1000" kern="120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baseline="0" dirty="0" smtClean="0">
                          <a:effectLst/>
                        </a:rPr>
                        <a:t>  round</a:t>
                      </a:r>
                      <a:r>
                        <a:rPr lang="en-US" sz="1000" kern="1200" dirty="0" smtClean="0">
                          <a:effectLst/>
                        </a:rPr>
                        <a:t>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[305] NR repeater general :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DL/UL switching requirements</a:t>
                      </a:r>
                      <a:endParaRPr lang="zh-CN" alt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16810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[306]/[307] NR repeater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Power related requirements;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ACLR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OBUE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EVM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NF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7684108"/>
                  </a:ext>
                </a:extLst>
              </a:tr>
              <a:tr h="208355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Friday</a:t>
                      </a:r>
                    </a:p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effectLst/>
                        </a:rPr>
                        <a:t>(</a:t>
                      </a:r>
                      <a:r>
                        <a:rPr lang="en-US" sz="1000" kern="1200" dirty="0" err="1" smtClean="0">
                          <a:effectLst/>
                        </a:rPr>
                        <a:t>Demod</a:t>
                      </a:r>
                      <a:r>
                        <a:rPr lang="en-US" sz="1000" kern="1200" dirty="0" smtClean="0">
                          <a:effectLst/>
                        </a:rPr>
                        <a:t> 1</a:t>
                      </a:r>
                      <a:r>
                        <a:rPr lang="en-US" sz="1000" kern="1200" baseline="30000" dirty="0" smtClean="0">
                          <a:effectLst/>
                        </a:rPr>
                        <a:t>st</a:t>
                      </a:r>
                      <a:r>
                        <a:rPr lang="en-US" sz="1000" kern="1200" dirty="0" smtClean="0">
                          <a:effectLst/>
                        </a:rPr>
                        <a:t> round)</a:t>
                      </a:r>
                      <a:endParaRPr lang="en-US" sz="1000" b="1" kern="1200" dirty="0">
                        <a:solidFill>
                          <a:schemeClr val="lt1"/>
                        </a:solidFill>
                        <a:effectLst/>
                        <a:latin typeface="Calibri Light" panose="020F0302020204030204" pitchFamily="34" charset="0"/>
                        <a:ea typeface="+mj-ea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[321]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Channel Modelling</a:t>
                      </a:r>
                      <a:endParaRPr lang="zh-CN" alt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81922502"/>
                  </a:ext>
                </a:extLst>
              </a:tr>
              <a:tr h="16587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[319]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FR1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HST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Demod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Applicability rule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470264740"/>
                  </a:ext>
                </a:extLst>
              </a:tr>
              <a:tr h="2583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[323] </a:t>
                      </a:r>
                      <a:r>
                        <a:rPr lang="en-US" sz="1000" kern="1200" baseline="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MMSE</a:t>
                      </a:r>
                      <a:r>
                        <a:rPr lang="en-US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-IRC: 1-3-1,3-1-1,3-2-4,3-2-5</a:t>
                      </a:r>
                      <a:endParaRPr 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zh-CN" altLang="en-US" sz="1000" kern="1200" baseline="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447981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43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717" y="349135"/>
            <a:ext cx="9263641" cy="856211"/>
          </a:xfrm>
        </p:spPr>
        <p:txBody>
          <a:bodyPr/>
          <a:lstStyle/>
          <a:p>
            <a:r>
              <a:rPr lang="en-US" sz="2000" b="1" dirty="0" err="1" smtClean="0"/>
              <a:t>RAN4#101-e</a:t>
            </a:r>
            <a:r>
              <a:rPr lang="en-US" sz="2000" b="1" dirty="0" smtClean="0"/>
              <a:t> </a:t>
            </a:r>
            <a:r>
              <a:rPr lang="en-US" altLang="zh-CN" sz="2000" b="1" dirty="0" err="1" smtClean="0"/>
              <a:t>BSRF_Demod_Test</a:t>
            </a:r>
            <a:r>
              <a:rPr lang="en-US" sz="2000" b="1" dirty="0" smtClean="0"/>
              <a:t> </a:t>
            </a:r>
            <a:r>
              <a:rPr lang="en-US" sz="2000" b="1" dirty="0"/>
              <a:t>session GTW schedule</a:t>
            </a:r>
            <a:r>
              <a:rPr lang="en-US" sz="2000" dirty="0"/>
              <a:t> </a:t>
            </a:r>
            <a:endParaRPr lang="ru-RU" sz="2000" dirty="0"/>
          </a:p>
        </p:txBody>
      </p:sp>
      <p:graphicFrame>
        <p:nvGraphicFramePr>
          <p:cNvPr id="6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097677"/>
              </p:ext>
            </p:extLst>
          </p:nvPr>
        </p:nvGraphicFramePr>
        <p:xfrm>
          <a:off x="477429" y="1679971"/>
          <a:ext cx="11152876" cy="3067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9381">
                  <a:extLst>
                    <a:ext uri="{9D8B030D-6E8A-4147-A177-3AD203B41FA5}">
                      <a16:colId xmlns:a16="http://schemas.microsoft.com/office/drawing/2014/main" val="1312896614"/>
                    </a:ext>
                  </a:extLst>
                </a:gridCol>
                <a:gridCol w="8116574">
                  <a:extLst>
                    <a:ext uri="{9D8B030D-6E8A-4147-A177-3AD203B41FA5}">
                      <a16:colId xmlns:a16="http://schemas.microsoft.com/office/drawing/2014/main" val="1011818300"/>
                    </a:ext>
                  </a:extLst>
                </a:gridCol>
                <a:gridCol w="1416921">
                  <a:extLst>
                    <a:ext uri="{9D8B030D-6E8A-4147-A177-3AD203B41FA5}">
                      <a16:colId xmlns:a16="http://schemas.microsoft.com/office/drawing/2014/main" val="22595633"/>
                    </a:ext>
                  </a:extLst>
                </a:gridCol>
              </a:tblGrid>
              <a:tr h="348679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Week </a:t>
                      </a:r>
                      <a:r>
                        <a:rPr lang="en-US" sz="1000" dirty="0" smtClean="0">
                          <a:effectLst/>
                        </a:rPr>
                        <a:t>2</a:t>
                      </a:r>
                      <a:endParaRPr lang="zh-CN" sz="1000" dirty="0">
                        <a:effectLst/>
                        <a:latin typeface="Calibri Light" panose="020F0302020204030204" pitchFamily="34" charset="0"/>
                        <a:ea typeface="微软雅黑" panose="020B0503020204020204" pitchFamily="34" charset="-122"/>
                        <a:cs typeface="Calibri Light" panose="020F0302020204030204" pitchFamily="34" charset="0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06504"/>
                  </a:ext>
                </a:extLst>
              </a:tr>
              <a:tr h="182248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Monday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(BS </a:t>
                      </a:r>
                      <a:r>
                        <a:rPr lang="en-US" sz="1000" kern="1200" baseline="0" dirty="0" err="1" smtClean="0">
                          <a:effectLst/>
                        </a:rPr>
                        <a:t>RF</a:t>
                      </a:r>
                      <a:r>
                        <a:rPr lang="en-US" sz="1000" kern="1200" baseline="0" dirty="0" smtClean="0">
                          <a:effectLst/>
                        </a:rPr>
                        <a:t> area)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[313]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eIAB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1-1-1; issue 1-2-1, 1-2-2</a:t>
                      </a:r>
                      <a:endParaRPr lang="en-US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60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 minutes</a:t>
                      </a:r>
                      <a:endParaRPr lang="zh-CN" sz="10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500458750"/>
                  </a:ext>
                </a:extLst>
              </a:tr>
              <a:tr h="1422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[312]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-2 BS </a:t>
                      </a:r>
                      <a:r>
                        <a:rPr lang="en-US" altLang="zh-CN" sz="100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RF</a:t>
                      </a: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: </a:t>
                      </a:r>
                      <a:r>
                        <a:rPr lang="en-GB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1-5; Issue 1-6; issue 1-7</a:t>
                      </a:r>
                      <a:endParaRPr lang="zh-CN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54981718"/>
                  </a:ext>
                </a:extLst>
              </a:tr>
              <a:tr h="14223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[310] NTN Co-existence: Topic #1, Topic #2 ; (pending on available time)</a:t>
                      </a:r>
                      <a:endParaRPr lang="en-GB" altLang="zh-CN" sz="10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Calibri" panose="020F0502020204030204" pitchFamily="34" charset="0"/>
                        </a:rPr>
                        <a:t>60 minutes</a:t>
                      </a:r>
                      <a:endParaRPr lang="zh-CN" sz="1000" kern="12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51263890"/>
                  </a:ext>
                </a:extLst>
              </a:tr>
              <a:tr h="26786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(Test area)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[328]/[329]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FR2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Test enhancement: </a:t>
                      </a:r>
                      <a:endParaRPr lang="en-US" altLang="zh-CN" sz="1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754519334"/>
                  </a:ext>
                </a:extLst>
              </a:tr>
              <a:tr h="1615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[326]/[327]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FR1_TRP_TRS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:</a:t>
                      </a:r>
                      <a:endParaRPr lang="zh-CN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07725730"/>
                  </a:ext>
                </a:extLst>
              </a:tr>
              <a:tr h="1515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[325]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MIMO</a:t>
                      </a:r>
                      <a:r>
                        <a:rPr lang="en-US" altLang="zh-CN" sz="1000" kern="1200" baseline="0" dirty="0" smtClean="0">
                          <a:effectLst/>
                        </a:rPr>
                        <a:t> OTA:</a:t>
                      </a:r>
                      <a:endParaRPr lang="en-US" altLang="zh-CN" sz="1000" b="1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60 minutes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67868544"/>
                  </a:ext>
                </a:extLst>
              </a:tr>
              <a:tr h="492648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Wednesday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 to)</a:t>
                      </a:r>
                      <a:endParaRPr lang="en-US" sz="1000" kern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altLang="zh-CN" sz="1000" kern="1200" baseline="0" dirty="0" smtClean="0">
                          <a:effectLst/>
                        </a:rPr>
                        <a:t>Demod return to </a:t>
                      </a:r>
                      <a:r>
                        <a:rPr lang="en-GB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[322], [320</a:t>
                      </a:r>
                      <a:r>
                        <a:rPr lang="en-GB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], [321</a:t>
                      </a:r>
                      <a:r>
                        <a:rPr lang="en-GB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GB" altLang="zh-CN" sz="1000" kern="1200" baseline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kern="1200" dirty="0" smtClean="0">
                          <a:effectLst/>
                        </a:rPr>
                        <a:t>180 </a:t>
                      </a:r>
                      <a:r>
                        <a:rPr lang="en-US" altLang="zh-CN" sz="1000" kern="1200" dirty="0" err="1" smtClean="0">
                          <a:effectLst/>
                        </a:rPr>
                        <a:t>miniutes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7627022"/>
                  </a:ext>
                </a:extLst>
              </a:tr>
              <a:tr h="25344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4:00-7:00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effectLst/>
                        </a:rPr>
                        <a:t>(Return to )</a:t>
                      </a:r>
                      <a:endParaRPr lang="en-US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NTN return to [309],[311] 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,[310]</a:t>
                      </a:r>
                      <a:endParaRPr lang="en-US" sz="1000" strike="sng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u="none" strike="noStrike" kern="1200" cap="none" spc="0" normalizeH="0" baseline="0" noProof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273852554"/>
                  </a:ext>
                </a:extLst>
              </a:tr>
              <a:tr h="23022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Repeater return to [305], [306],[307</a:t>
                      </a:r>
                      <a:r>
                        <a:rPr lang="en-US" altLang="zh-CN" sz="1000" strike="sngStrike" kern="1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],[308]</a:t>
                      </a:r>
                      <a:endParaRPr lang="en-US" altLang="zh-CN" sz="1000" strike="sngStrik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altLang="zh-CN" sz="1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90 minutes</a:t>
                      </a:r>
                      <a:endParaRPr kumimoji="0" lang="zh-CN" altLang="zh-CN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微软雅黑" panose="020B0503020204020204" pitchFamily="34" charset="-122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917595998"/>
                  </a:ext>
                </a:extLst>
              </a:tr>
              <a:tr h="56014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Friday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13:00-16:00 </a:t>
                      </a:r>
                      <a:r>
                        <a:rPr lang="en-US" altLang="zh-CN" sz="1000" kern="1200" baseline="0" dirty="0" err="1" smtClean="0">
                          <a:effectLst/>
                        </a:rPr>
                        <a:t>UTC</a:t>
                      </a:r>
                      <a:endParaRPr lang="en-US" altLang="zh-CN" sz="1000" kern="1200" baseline="0" dirty="0" smtClean="0">
                        <a:effectLst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(Final round checking)</a:t>
                      </a:r>
                      <a:endParaRPr lang="en-US" altLang="zh-CN" sz="1000" kern="1200" baseline="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effectLst/>
                        </a:rPr>
                        <a:t>Final round checking </a:t>
                      </a:r>
                      <a:endParaRPr lang="en-US" sz="10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 minutes </a:t>
                      </a:r>
                      <a:endParaRPr lang="zh-CN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83413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23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10896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a915fe38-2618-47b6-8303-829fb71466d5"/>
    <ds:schemaRef ds:uri="http://schemas.microsoft.com/office/infopath/2007/PartnerControls"/>
    <ds:schemaRef ds:uri="23d77754-4ccc-4c57-9291-cab09e8189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346964</TotalTime>
  <Words>633</Words>
  <Application>Microsoft Office PowerPoint</Application>
  <PresentationFormat>宽屏</PresentationFormat>
  <Paragraphs>154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3" baseType="lpstr">
      <vt:lpstr>黑体</vt:lpstr>
      <vt:lpstr>宋体</vt:lpstr>
      <vt:lpstr>微软雅黑</vt:lpstr>
      <vt:lpstr>Arial</vt:lpstr>
      <vt:lpstr>Arial Black</vt:lpstr>
      <vt:lpstr>Calibri</vt:lpstr>
      <vt:lpstr>Calibri Light</vt:lpstr>
      <vt:lpstr>Times New Roman</vt:lpstr>
      <vt:lpstr>Wingdings</vt:lpstr>
      <vt:lpstr>3gpp</vt:lpstr>
      <vt:lpstr>RAN4#101-e BSRF_Demod_Test session GTW schedule </vt:lpstr>
      <vt:lpstr>RAN4#101-e BSRF_Demod_Test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Haijie Qiu_Samsung</cp:lastModifiedBy>
  <cp:revision>656</cp:revision>
  <cp:lastPrinted>2016-09-15T08:31:35Z</cp:lastPrinted>
  <dcterms:created xsi:type="dcterms:W3CDTF">2009-11-27T05:15:11Z</dcterms:created>
  <dcterms:modified xsi:type="dcterms:W3CDTF">2021-11-08T16:54:29Z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5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6" name="_2015_ms_pID_7253432">
    <vt:lpwstr>NA==</vt:lpwstr>
  </property>
</Properties>
</file>