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8"/>
  </p:notesMasterIdLst>
  <p:handoutMasterIdLst>
    <p:handoutMasterId r:id="rId9"/>
  </p:handoutMasterIdLst>
  <p:sldIdLst>
    <p:sldId id="930" r:id="rId5"/>
    <p:sldId id="932" r:id="rId6"/>
    <p:sldId id="933" r:id="rId7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CC00CC"/>
    <a:srgbClr val="0000FF"/>
    <a:srgbClr val="FFCC00"/>
    <a:srgbClr val="FF3300"/>
    <a:srgbClr val="72AF2F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0B5B25-7261-4633-8F94-93A6D6B24A20}" v="57" dt="2021-05-16T17:37:46.6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73" autoAdjust="0"/>
    <p:restoredTop sz="95801" autoAdjust="0"/>
  </p:normalViewPr>
  <p:slideViewPr>
    <p:cSldViewPr snapToGrid="0">
      <p:cViewPr varScale="1">
        <p:scale>
          <a:sx n="157" d="100"/>
          <a:sy n="157" d="100"/>
        </p:scale>
        <p:origin x="104" y="2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D80B5B25-7261-4633-8F94-93A6D6B24A20}"/>
    <pc:docChg chg="undo custSel addSld delSld modSld">
      <pc:chgData name="Chervyakov, Andrey" userId="dbdfc4e7-c505-4785-a117-c03dfe609c52" providerId="ADAL" clId="{D80B5B25-7261-4633-8F94-93A6D6B24A20}" dt="2021-05-16T17:38:21.816" v="734" actId="6549"/>
      <pc:docMkLst>
        <pc:docMk/>
      </pc:docMkLst>
      <pc:sldChg chg="addSp modSp mod">
        <pc:chgData name="Chervyakov, Andrey" userId="dbdfc4e7-c505-4785-a117-c03dfe609c52" providerId="ADAL" clId="{D80B5B25-7261-4633-8F94-93A6D6B24A20}" dt="2021-05-16T17:38:21.816" v="734" actId="6549"/>
        <pc:sldMkLst>
          <pc:docMk/>
          <pc:sldMk cId="2261567071" sldId="928"/>
        </pc:sldMkLst>
        <pc:spChg chg="mod">
          <ac:chgData name="Chervyakov, Andrey" userId="dbdfc4e7-c505-4785-a117-c03dfe609c52" providerId="ADAL" clId="{D80B5B25-7261-4633-8F94-93A6D6B24A20}" dt="2021-05-16T16:57:11.626" v="3" actId="20577"/>
          <ac:spMkLst>
            <pc:docMk/>
            <pc:sldMk cId="2261567071" sldId="928"/>
            <ac:spMk id="2" creationId="{4653FC17-6DDA-4C90-8331-B521BC2ADE4B}"/>
          </ac:spMkLst>
        </pc:spChg>
        <pc:spChg chg="add mod">
          <ac:chgData name="Chervyakov, Andrey" userId="dbdfc4e7-c505-4785-a117-c03dfe609c52" providerId="ADAL" clId="{D80B5B25-7261-4633-8F94-93A6D6B24A20}" dt="2021-05-16T17:10:47.608" v="716" actId="14100"/>
          <ac:spMkLst>
            <pc:docMk/>
            <pc:sldMk cId="2261567071" sldId="928"/>
            <ac:spMk id="3" creationId="{ECAC3BFE-4AFD-4151-BF68-35BBD0CB160E}"/>
          </ac:spMkLst>
        </pc:spChg>
        <pc:graphicFrameChg chg="mod modGraphic">
          <ac:chgData name="Chervyakov, Andrey" userId="dbdfc4e7-c505-4785-a117-c03dfe609c52" providerId="ADAL" clId="{D80B5B25-7261-4633-8F94-93A6D6B24A20}" dt="2021-05-16T17:38:21.816" v="734" actId="6549"/>
          <ac:graphicFrameMkLst>
            <pc:docMk/>
            <pc:sldMk cId="2261567071" sldId="928"/>
            <ac:graphicFrameMk id="6" creationId="{00000000-0000-0000-0000-000000000000}"/>
          </ac:graphicFrameMkLst>
        </pc:graphicFrameChg>
      </pc:sldChg>
      <pc:sldChg chg="add del">
        <pc:chgData name="Chervyakov, Andrey" userId="dbdfc4e7-c505-4785-a117-c03dfe609c52" providerId="ADAL" clId="{D80B5B25-7261-4633-8F94-93A6D6B24A20}" dt="2021-05-16T16:57:12.953" v="4" actId="47"/>
        <pc:sldMkLst>
          <pc:docMk/>
          <pc:sldMk cId="3330275766" sldId="92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717" y="349135"/>
            <a:ext cx="9263641" cy="856211"/>
          </a:xfrm>
        </p:spPr>
        <p:txBody>
          <a:bodyPr/>
          <a:lstStyle/>
          <a:p>
            <a:r>
              <a:rPr lang="en-US" sz="2000" b="1" dirty="0" err="1" smtClean="0"/>
              <a:t>RAN4#101-e</a:t>
            </a:r>
            <a:r>
              <a:rPr lang="en-US" sz="2000" b="1" dirty="0" smtClean="0"/>
              <a:t> </a:t>
            </a:r>
            <a:r>
              <a:rPr lang="en-US" altLang="zh-CN" sz="2000" b="1" dirty="0" err="1" smtClean="0"/>
              <a:t>BSRF_Demod_Test</a:t>
            </a:r>
            <a:r>
              <a:rPr lang="en-US" sz="2000" b="1" dirty="0" smtClean="0"/>
              <a:t> </a:t>
            </a:r>
            <a:r>
              <a:rPr lang="en-US" sz="2000" b="1" dirty="0"/>
              <a:t>session GTW schedule</a:t>
            </a:r>
            <a:r>
              <a:rPr lang="en-US" sz="2000" dirty="0"/>
              <a:t> </a:t>
            </a:r>
            <a:endParaRPr lang="ru-RU" sz="2000" dirty="0"/>
          </a:p>
        </p:txBody>
      </p:sp>
      <p:graphicFrame>
        <p:nvGraphicFramePr>
          <p:cNvPr id="4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0265538"/>
              </p:ext>
            </p:extLst>
          </p:nvPr>
        </p:nvGraphicFramePr>
        <p:xfrm>
          <a:off x="593146" y="1754942"/>
          <a:ext cx="11166633" cy="20795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1377">
                  <a:extLst>
                    <a:ext uri="{9D8B030D-6E8A-4147-A177-3AD203B41FA5}">
                      <a16:colId xmlns:a16="http://schemas.microsoft.com/office/drawing/2014/main" val="1312896614"/>
                    </a:ext>
                  </a:extLst>
                </a:gridCol>
                <a:gridCol w="8243934">
                  <a:extLst>
                    <a:ext uri="{9D8B030D-6E8A-4147-A177-3AD203B41FA5}">
                      <a16:colId xmlns:a16="http://schemas.microsoft.com/office/drawing/2014/main" val="1011818300"/>
                    </a:ext>
                  </a:extLst>
                </a:gridCol>
                <a:gridCol w="1301322">
                  <a:extLst>
                    <a:ext uri="{9D8B030D-6E8A-4147-A177-3AD203B41FA5}">
                      <a16:colId xmlns:a16="http://schemas.microsoft.com/office/drawing/2014/main" val="22595633"/>
                    </a:ext>
                  </a:extLst>
                </a:gridCol>
              </a:tblGrid>
              <a:tr h="294699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Week </a:t>
                      </a:r>
                      <a:r>
                        <a:rPr lang="en-US" sz="1000" dirty="0" smtClean="0">
                          <a:effectLst/>
                        </a:rPr>
                        <a:t>1</a:t>
                      </a: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 smtClean="0">
                          <a:effectLst/>
                        </a:rPr>
                        <a:t>(13:00</a:t>
                      </a:r>
                      <a:r>
                        <a:rPr lang="en-US" altLang="zh-CN" sz="1000" dirty="0" smtClean="0">
                          <a:effectLst/>
                        </a:rPr>
                        <a:t>-16:00</a:t>
                      </a:r>
                      <a:r>
                        <a:rPr lang="en-US" altLang="zh-CN" sz="1000" baseline="0" dirty="0" smtClean="0">
                          <a:effectLst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</a:rPr>
                        <a:t>UTC</a:t>
                      </a:r>
                      <a:r>
                        <a:rPr lang="en-US" sz="1000" dirty="0">
                          <a:effectLst/>
                        </a:rPr>
                        <a:t>)</a:t>
                      </a:r>
                      <a:endParaRPr lang="zh-CN" sz="1000" dirty="0"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506504"/>
                  </a:ext>
                </a:extLst>
              </a:tr>
              <a:tr h="164294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effectLst/>
                        </a:rPr>
                        <a:t>Tuesday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(</a:t>
                      </a:r>
                      <a:r>
                        <a:rPr lang="en-US" altLang="zh-CN" sz="1000" kern="1200" dirty="0" smtClean="0">
                          <a:effectLst/>
                        </a:rPr>
                        <a:t>BS </a:t>
                      </a:r>
                      <a:r>
                        <a:rPr lang="en-US" altLang="zh-CN" sz="1000" kern="1200" dirty="0" err="1" smtClean="0">
                          <a:effectLst/>
                        </a:rPr>
                        <a:t>RF</a:t>
                      </a:r>
                      <a:r>
                        <a:rPr lang="en-US" sz="1000" kern="1200" dirty="0" smtClean="0">
                          <a:effectLst/>
                        </a:rPr>
                        <a:t> 1</a:t>
                      </a:r>
                      <a:r>
                        <a:rPr lang="en-US" sz="1000" kern="1200" baseline="30000" dirty="0" smtClean="0">
                          <a:effectLst/>
                        </a:rPr>
                        <a:t>st</a:t>
                      </a:r>
                      <a:r>
                        <a:rPr lang="en-US" sz="1000" kern="1200" dirty="0" smtClean="0">
                          <a:effectLst/>
                        </a:rPr>
                        <a:t> round)</a:t>
                      </a:r>
                      <a:endParaRPr lang="en-US" sz="1000" b="1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+mj-ea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[309] NTN general : NTN BS type/class, Spec drafting</a:t>
                      </a:r>
                      <a:endParaRPr lang="zh-CN" altLang="en-US" sz="1000" kern="120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60 minutes</a:t>
                      </a:r>
                      <a:endParaRPr lang="zh-CN" altLang="en-US" sz="10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754519334"/>
                  </a:ext>
                </a:extLst>
              </a:tr>
              <a:tr h="15943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[311] NTN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BSRF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UE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  <a:endParaRPr lang="zh-CN" altLang="en-US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120</a:t>
                      </a:r>
                      <a:r>
                        <a:rPr lang="en-US" altLang="zh-CN" sz="10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</a:t>
                      </a:r>
                      <a:r>
                        <a:rPr lang="en-US" altLang="zh-CN" sz="1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minutes</a:t>
                      </a:r>
                      <a:endParaRPr lang="zh-CN" altLang="en-US" sz="10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367868544"/>
                  </a:ext>
                </a:extLst>
              </a:tr>
              <a:tr h="205210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Wednesday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(</a:t>
                      </a:r>
                      <a:r>
                        <a:rPr lang="en-US" sz="1000" kern="1200" dirty="0" err="1" smtClean="0">
                          <a:effectLst/>
                        </a:rPr>
                        <a:t>RF</a:t>
                      </a:r>
                      <a:r>
                        <a:rPr lang="en-US" sz="1000" kern="1200" dirty="0" smtClean="0">
                          <a:effectLst/>
                        </a:rPr>
                        <a:t> + </a:t>
                      </a:r>
                      <a:r>
                        <a:rPr lang="en-US" sz="1000" kern="1200" dirty="0" err="1" smtClean="0">
                          <a:effectLst/>
                        </a:rPr>
                        <a:t>Demod</a:t>
                      </a:r>
                      <a:r>
                        <a:rPr lang="en-US" sz="1000" kern="1200" dirty="0" smtClean="0">
                          <a:effectLst/>
                        </a:rPr>
                        <a:t> 1</a:t>
                      </a:r>
                      <a:r>
                        <a:rPr lang="en-US" sz="1000" kern="1200" baseline="30000" dirty="0" smtClean="0">
                          <a:effectLst/>
                        </a:rPr>
                        <a:t>st</a:t>
                      </a:r>
                      <a:r>
                        <a:rPr lang="en-US" sz="1000" kern="1200" baseline="0" dirty="0" smtClean="0">
                          <a:effectLst/>
                        </a:rPr>
                        <a:t> </a:t>
                      </a:r>
                      <a:r>
                        <a:rPr lang="en-US" sz="1000" kern="1200" dirty="0" smtClean="0">
                          <a:effectLst/>
                        </a:rPr>
                        <a:t>round)</a:t>
                      </a:r>
                      <a:endParaRPr lang="en-US" sz="1000" b="1" kern="1200" dirty="0">
                        <a:solidFill>
                          <a:schemeClr val="lt1"/>
                        </a:solidFill>
                        <a:effectLst/>
                        <a:latin typeface="Calibri Light" panose="020F0302020204030204" pitchFamily="34" charset="0"/>
                        <a:ea typeface="+mj-ea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[308] DL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1024QAM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EVM</a:t>
                      </a:r>
                      <a:endParaRPr lang="zh-CN" altLang="en-US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minutes</a:t>
                      </a:r>
                      <a:endParaRPr lang="zh-CN" altLang="en-US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07627022"/>
                  </a:ext>
                </a:extLst>
              </a:tr>
              <a:tr h="13908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[322] CRS-IM: NWA 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Signaling</a:t>
                      </a:r>
                      <a:endParaRPr lang="zh-CN" altLang="zh-CN" sz="1000" kern="120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 minutes</a:t>
                      </a:r>
                      <a:endParaRPr lang="zh-CN" altLang="en-US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618509248"/>
                  </a:ext>
                </a:extLst>
              </a:tr>
              <a:tr h="232323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effectLst/>
                        </a:rPr>
                        <a:t>Thursday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(BS </a:t>
                      </a:r>
                      <a:r>
                        <a:rPr lang="en-US" sz="1000" kern="1200" dirty="0" err="1" smtClean="0">
                          <a:effectLst/>
                        </a:rPr>
                        <a:t>RF</a:t>
                      </a:r>
                      <a:r>
                        <a:rPr lang="en-US" sz="1000" kern="1200" baseline="0" dirty="0" smtClean="0">
                          <a:effectLst/>
                        </a:rPr>
                        <a:t> 1</a:t>
                      </a:r>
                      <a:r>
                        <a:rPr lang="en-US" sz="1000" kern="1200" baseline="30000" dirty="0" smtClean="0">
                          <a:effectLst/>
                        </a:rPr>
                        <a:t>st</a:t>
                      </a:r>
                      <a:r>
                        <a:rPr lang="en-US" sz="1000" kern="1200" baseline="0" dirty="0" smtClean="0">
                          <a:effectLst/>
                        </a:rPr>
                        <a:t>  round</a:t>
                      </a:r>
                      <a:r>
                        <a:rPr lang="en-US" sz="1000" kern="1200" dirty="0" smtClean="0">
                          <a:effectLst/>
                        </a:rPr>
                        <a:t>)</a:t>
                      </a:r>
                      <a:endParaRPr lang="en-US" sz="1000" b="1" kern="1200" dirty="0">
                        <a:solidFill>
                          <a:schemeClr val="lt1"/>
                        </a:solidFill>
                        <a:effectLst/>
                        <a:latin typeface="Calibri Light" panose="020F0302020204030204" pitchFamily="34" charset="0"/>
                        <a:ea typeface="+mj-ea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[305] NR repeater general :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TDD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DL/UL switching 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requirements</a:t>
                      </a:r>
                      <a:endParaRPr lang="zh-CN" altLang="zh-CN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minutes</a:t>
                      </a:r>
                      <a:endParaRPr lang="zh-CN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273852554"/>
                  </a:ext>
                </a:extLst>
              </a:tr>
              <a:tr h="16810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[306]/[307] NR repeater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Power related requirements;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ACLR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OBUE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EVM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NF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 minutes</a:t>
                      </a:r>
                      <a:endParaRPr lang="zh-CN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17684108"/>
                  </a:ext>
                </a:extLst>
              </a:tr>
              <a:tr h="208355">
                <a:tc rowSpan="3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Friday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(</a:t>
                      </a:r>
                      <a:r>
                        <a:rPr lang="en-US" sz="1000" kern="1200" dirty="0" err="1" smtClean="0">
                          <a:effectLst/>
                        </a:rPr>
                        <a:t>Demod</a:t>
                      </a:r>
                      <a:r>
                        <a:rPr lang="en-US" sz="1000" kern="1200" dirty="0" smtClean="0">
                          <a:effectLst/>
                        </a:rPr>
                        <a:t> 1</a:t>
                      </a:r>
                      <a:r>
                        <a:rPr lang="en-US" sz="1000" kern="1200" baseline="30000" dirty="0" smtClean="0">
                          <a:effectLst/>
                        </a:rPr>
                        <a:t>st</a:t>
                      </a:r>
                      <a:r>
                        <a:rPr lang="en-US" sz="1000" kern="1200" dirty="0" smtClean="0">
                          <a:effectLst/>
                        </a:rPr>
                        <a:t> round)</a:t>
                      </a:r>
                      <a:endParaRPr lang="en-US" sz="1000" b="1" kern="1200" dirty="0">
                        <a:solidFill>
                          <a:schemeClr val="lt1"/>
                        </a:solidFill>
                        <a:effectLst/>
                        <a:latin typeface="Calibri Light" panose="020F0302020204030204" pitchFamily="34" charset="0"/>
                        <a:ea typeface="+mj-ea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[321]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FR2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HST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Demod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Channel 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Modelling</a:t>
                      </a:r>
                      <a:endParaRPr lang="zh-CN" altLang="zh-CN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minutes</a:t>
                      </a:r>
                      <a:endParaRPr lang="zh-CN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81922502"/>
                  </a:ext>
                </a:extLst>
              </a:tr>
              <a:tr h="16587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[319]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FR1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HST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Demod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Applicability rule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minutes</a:t>
                      </a:r>
                      <a:endParaRPr lang="zh-CN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470264740"/>
                  </a:ext>
                </a:extLst>
              </a:tr>
              <a:tr h="25833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[323] </a:t>
                      </a:r>
                      <a:r>
                        <a:rPr lang="en-US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MMSE</a:t>
                      </a:r>
                      <a:r>
                        <a:rPr lang="en-US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-IRC: </a:t>
                      </a:r>
                      <a:r>
                        <a:rPr lang="en-US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1-3-1,3-1-1,3-2-4,3-2-5</a:t>
                      </a:r>
                      <a:endParaRPr lang="en-US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minutes</a:t>
                      </a:r>
                      <a:endParaRPr lang="zh-CN" altLang="en-US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447981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9439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717" y="349135"/>
            <a:ext cx="9263641" cy="856211"/>
          </a:xfrm>
        </p:spPr>
        <p:txBody>
          <a:bodyPr/>
          <a:lstStyle/>
          <a:p>
            <a:r>
              <a:rPr lang="en-US" sz="2000" b="1" dirty="0" err="1" smtClean="0"/>
              <a:t>RAN4#101-e</a:t>
            </a:r>
            <a:r>
              <a:rPr lang="en-US" sz="2000" b="1" dirty="0" smtClean="0"/>
              <a:t> </a:t>
            </a:r>
            <a:r>
              <a:rPr lang="en-US" altLang="zh-CN" sz="2000" b="1" dirty="0" err="1" smtClean="0"/>
              <a:t>BSRF_Demod_Test</a:t>
            </a:r>
            <a:r>
              <a:rPr lang="en-US" sz="2000" b="1" dirty="0" smtClean="0"/>
              <a:t> </a:t>
            </a:r>
            <a:r>
              <a:rPr lang="en-US" sz="2000" b="1" dirty="0"/>
              <a:t>session GTW schedule</a:t>
            </a:r>
            <a:r>
              <a:rPr lang="en-US" sz="2000" dirty="0"/>
              <a:t> </a:t>
            </a:r>
            <a:endParaRPr lang="ru-RU" sz="2000" dirty="0"/>
          </a:p>
        </p:txBody>
      </p:sp>
      <p:graphicFrame>
        <p:nvGraphicFramePr>
          <p:cNvPr id="6" name="内容占位符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6805017"/>
              </p:ext>
            </p:extLst>
          </p:nvPr>
        </p:nvGraphicFramePr>
        <p:xfrm>
          <a:off x="477429" y="1679971"/>
          <a:ext cx="11152876" cy="29829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9381">
                  <a:extLst>
                    <a:ext uri="{9D8B030D-6E8A-4147-A177-3AD203B41FA5}">
                      <a16:colId xmlns:a16="http://schemas.microsoft.com/office/drawing/2014/main" val="1312896614"/>
                    </a:ext>
                  </a:extLst>
                </a:gridCol>
                <a:gridCol w="8116574">
                  <a:extLst>
                    <a:ext uri="{9D8B030D-6E8A-4147-A177-3AD203B41FA5}">
                      <a16:colId xmlns:a16="http://schemas.microsoft.com/office/drawing/2014/main" val="1011818300"/>
                    </a:ext>
                  </a:extLst>
                </a:gridCol>
                <a:gridCol w="1416921">
                  <a:extLst>
                    <a:ext uri="{9D8B030D-6E8A-4147-A177-3AD203B41FA5}">
                      <a16:colId xmlns:a16="http://schemas.microsoft.com/office/drawing/2014/main" val="22595633"/>
                    </a:ext>
                  </a:extLst>
                </a:gridCol>
              </a:tblGrid>
              <a:tr h="348679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Week </a:t>
                      </a:r>
                      <a:r>
                        <a:rPr lang="en-US" sz="1000" dirty="0" smtClean="0">
                          <a:effectLst/>
                        </a:rPr>
                        <a:t>2</a:t>
                      </a:r>
                      <a:endParaRPr lang="zh-CN" sz="1000" dirty="0"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506504"/>
                  </a:ext>
                </a:extLst>
              </a:tr>
              <a:tr h="182248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Monday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13:00-16:00 </a:t>
                      </a:r>
                      <a:r>
                        <a:rPr lang="en-US" sz="1000" kern="1200" baseline="0" dirty="0" err="1" smtClean="0">
                          <a:effectLst/>
                        </a:rPr>
                        <a:t>UTC</a:t>
                      </a:r>
                      <a:endParaRPr lang="en-US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(BS </a:t>
                      </a:r>
                      <a:r>
                        <a:rPr lang="en-US" sz="1000" kern="1200" baseline="0" dirty="0" err="1" smtClean="0">
                          <a:effectLst/>
                        </a:rPr>
                        <a:t>RF</a:t>
                      </a:r>
                      <a:r>
                        <a:rPr lang="en-US" sz="1000" kern="1200" baseline="0" dirty="0" smtClean="0">
                          <a:effectLst/>
                        </a:rPr>
                        <a:t> area)</a:t>
                      </a:r>
                      <a:endParaRPr lang="en-US" sz="1000" kern="1200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[313] </a:t>
                      </a:r>
                      <a:r>
                        <a:rPr lang="en-US" altLang="zh-CN" sz="1000" kern="1200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eIAB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GB" altLang="zh-CN" sz="100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Issue 1-1-1; issue 1-2-1, 1-2-2</a:t>
                      </a:r>
                      <a:endParaRPr lang="en-US" altLang="zh-CN" sz="1000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solidFill>
                            <a:srgbClr val="FF0000"/>
                          </a:solidFill>
                          <a:effectLst/>
                        </a:rPr>
                        <a:t>60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minutes</a:t>
                      </a:r>
                      <a:endParaRPr lang="zh-CN" sz="1000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500458750"/>
                  </a:ext>
                </a:extLst>
              </a:tr>
              <a:tr h="14223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[312] </a:t>
                      </a:r>
                      <a:r>
                        <a:rPr lang="en-US" altLang="zh-CN" sz="1000" kern="1200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FR2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-2 BS </a:t>
                      </a:r>
                      <a:r>
                        <a:rPr lang="en-US" altLang="zh-CN" sz="1000" kern="1200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RF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: </a:t>
                      </a:r>
                      <a:r>
                        <a:rPr lang="en-GB" altLang="zh-CN" sz="100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Issue 1-5; Issue 1-6; issue 1-7</a:t>
                      </a:r>
                      <a:endParaRPr lang="zh-CN" altLang="zh-CN" sz="1000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solidFill>
                            <a:srgbClr val="FF0000"/>
                          </a:solidFill>
                          <a:effectLst/>
                        </a:rPr>
                        <a:t>60 </a:t>
                      </a:r>
                      <a:r>
                        <a:rPr lang="en-US" altLang="zh-CN" sz="1000" kern="1200" dirty="0" smtClean="0">
                          <a:solidFill>
                            <a:srgbClr val="FF0000"/>
                          </a:solidFill>
                          <a:effectLst/>
                        </a:rPr>
                        <a:t>minutes</a:t>
                      </a:r>
                      <a:endParaRPr lang="zh-CN" sz="1000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54981718"/>
                  </a:ext>
                </a:extLst>
              </a:tr>
              <a:tr h="14223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[310] NTN Co-existence: Topic #</a:t>
                      </a:r>
                      <a:r>
                        <a:rPr lang="en-US" altLang="zh-CN" sz="1000" kern="1200" baseline="0" err="1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en-US" altLang="zh-CN" sz="1000" kern="1200" baseline="0" smtClean="0">
                          <a:solidFill>
                            <a:srgbClr val="FF0000"/>
                          </a:solidFill>
                          <a:effectLst/>
                        </a:rPr>
                        <a:t>, Topic 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#2 ; (pending on available time)</a:t>
                      </a:r>
                      <a:endParaRPr lang="en-GB" altLang="zh-CN" sz="1000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60 minutes</a:t>
                      </a:r>
                      <a:endParaRPr lang="zh-CN" sz="1000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751263890"/>
                  </a:ext>
                </a:extLst>
              </a:tr>
              <a:tr h="267860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Tuesday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4:00-7:00 </a:t>
                      </a:r>
                      <a:r>
                        <a:rPr lang="en-US" sz="1000" kern="1200" baseline="0" dirty="0" err="1" smtClean="0">
                          <a:effectLst/>
                        </a:rPr>
                        <a:t>UTC</a:t>
                      </a:r>
                      <a:endParaRPr lang="en-US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(Test area)</a:t>
                      </a:r>
                      <a:endParaRPr lang="en-US" sz="1000" kern="1200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[328]/[329]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FR2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Test enhancement: </a:t>
                      </a:r>
                      <a:endParaRPr lang="en-US" altLang="zh-CN" sz="1000" b="1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60 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754519334"/>
                  </a:ext>
                </a:extLst>
              </a:tr>
              <a:tr h="16156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[326]/[327]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FR1_TRP_TRS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:</a:t>
                      </a:r>
                      <a:endParaRPr lang="zh-CN" altLang="zh-CN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60 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307725730"/>
                  </a:ext>
                </a:extLst>
              </a:tr>
              <a:tr h="15153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[325]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MIMO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OTA:</a:t>
                      </a:r>
                      <a:endParaRPr lang="en-US" altLang="zh-CN" sz="1000" b="1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60 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367868544"/>
                  </a:ext>
                </a:extLst>
              </a:tr>
              <a:tr h="492648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Wednesday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4:00-7:00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(Return  to)</a:t>
                      </a:r>
                      <a:endParaRPr lang="en-US" sz="1000" kern="1200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altLang="zh-CN" sz="1000" kern="1200" baseline="0" dirty="0" smtClean="0">
                          <a:effectLst/>
                        </a:rPr>
                        <a:t>Demod return to [320], [322</a:t>
                      </a:r>
                      <a:r>
                        <a:rPr lang="en-GB" altLang="zh-CN" sz="1000" kern="1200" baseline="0" dirty="0" smtClean="0">
                          <a:effectLst/>
                        </a:rPr>
                        <a:t>], [321]</a:t>
                      </a:r>
                      <a:endParaRPr lang="en-GB" altLang="zh-CN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zh-CN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180 </a:t>
                      </a:r>
                      <a:r>
                        <a:rPr lang="en-US" altLang="zh-CN" sz="1000" kern="1200" dirty="0" err="1" smtClean="0">
                          <a:effectLst/>
                        </a:rPr>
                        <a:t>miniutes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07627022"/>
                  </a:ext>
                </a:extLst>
              </a:tr>
              <a:tr h="253445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Thursday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4:00-7:00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(Return to )</a:t>
                      </a:r>
                      <a:endParaRPr lang="en-US" sz="1000" kern="1200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Repeater return to [306],[307],[308]</a:t>
                      </a:r>
                      <a:endParaRPr lang="en-US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zh-CN" sz="1000" u="none" strike="noStrike" kern="1200" cap="none" spc="0" normalizeH="0" baseline="0" noProof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90 minutes</a:t>
                      </a:r>
                      <a:endParaRPr kumimoji="0" lang="zh-CN" altLang="zh-CN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273852554"/>
                  </a:ext>
                </a:extLst>
              </a:tr>
              <a:tr h="23022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NTN return to [309],[311]</a:t>
                      </a:r>
                      <a:endParaRPr lang="en-US" altLang="zh-CN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zh-CN" sz="1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90 minutes</a:t>
                      </a:r>
                      <a:endParaRPr kumimoji="0" lang="zh-CN" altLang="zh-CN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917595998"/>
                  </a:ext>
                </a:extLst>
              </a:tr>
              <a:tr h="560149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Friday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13:00-16:00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(Final round checking)</a:t>
                      </a:r>
                      <a:endParaRPr lang="en-US" altLang="zh-CN" sz="1000" kern="1200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Final round checking </a:t>
                      </a:r>
                      <a:endParaRPr lang="en-US" sz="1000" b="1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180 minutes </a:t>
                      </a:r>
                      <a:endParaRPr lang="zh-CN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483413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234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10357992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9527237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Email discussion </a:t>
            </a:r>
            <a:r>
              <a:rPr lang="en-US" altLang="zh-CN" b="1" dirty="0" smtClean="0"/>
              <a:t>procedures/timelines</a:t>
            </a:r>
            <a:endParaRPr lang="ru-RU" dirty="0"/>
          </a:p>
        </p:txBody>
      </p:sp>
      <p:sp>
        <p:nvSpPr>
          <p:cNvPr id="20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853733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53460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856902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:a16="http://schemas.microsoft.com/office/drawing/2014/main" id="{E151FB97-9B3A-4312-805C-6B499B697A34}"/>
              </a:ext>
            </a:extLst>
          </p:cNvPr>
          <p:cNvSpPr txBox="1"/>
          <p:nvPr/>
        </p:nvSpPr>
        <p:spPr>
          <a:xfrm>
            <a:off x="490102" y="5863337"/>
            <a:ext cx="5927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10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10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501502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507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0098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4205103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</a:t>
            </a:r>
            <a:r>
              <a:rPr lang="en-GB" sz="800" kern="0" dirty="0" smtClean="0">
                <a:solidFill>
                  <a:srgbClr val="FFFFFF"/>
                </a:solidFill>
                <a:latin typeface="+mj-ea"/>
                <a:ea typeface="+mj-ea"/>
              </a:rPr>
              <a:t>(November 01~05)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</a:t>
            </a: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(November 08~12)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59647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199781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94673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31271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09407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38032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216458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6105" y="2965671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38170" y="4812114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revisions (deadline for new </a:t>
            </a:r>
            <a:r>
              <a:rPr lang="en-US" sz="800" b="1" kern="0" dirty="0" err="1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90787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5887" y="218775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Moderator kicks off 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no later than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4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666513" y="3971922"/>
            <a:ext cx="786133" cy="572334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</p:txBody>
      </p:sp>
      <p:sp>
        <p:nvSpPr>
          <p:cNvPr id="8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510798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47796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25369" y="2988415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25369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6334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round final formal </a:t>
            </a:r>
            <a:r>
              <a:rPr lang="en-US" sz="800" b="1" kern="0" dirty="0" err="1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  <a:endParaRPr lang="en-US" sz="800" b="1" kern="0" dirty="0">
              <a:solidFill>
                <a:schemeClr val="bg1"/>
              </a:solidFill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67353" y="4812114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round final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draft </a:t>
            </a:r>
            <a:r>
              <a:rPr lang="en-US" sz="800" b="1" kern="0" dirty="0" err="1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37861" y="3831324"/>
            <a:ext cx="1119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check if final </a:t>
            </a:r>
            <a:r>
              <a:rPr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is </a:t>
            </a:r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agreeable)</a:t>
            </a:r>
            <a:endParaRPr lang="en-US" altLang="zh-CN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 19:00 ~ Thu </a:t>
            </a:r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16:00 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09407" y="3265252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6334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4408913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7838336" y="4855087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4239" y="4353270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</a:t>
            </a:r>
            <a:r>
              <a:rPr lang="en-US" altLang="zh-CN" sz="800" b="1" dirty="0" smtClean="0">
                <a:latin typeface="+mj-ea"/>
              </a:rPr>
              <a:t>agenda or </a:t>
            </a:r>
            <a:r>
              <a:rPr lang="en-US" altLang="zh-CN" sz="800" b="1" dirty="0" err="1" smtClean="0">
                <a:latin typeface="+mj-ea"/>
              </a:rPr>
              <a:t>tdoc</a:t>
            </a:r>
            <a:r>
              <a:rPr lang="en-US" altLang="zh-CN" sz="800" b="1" dirty="0" smtClean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7396631" y="5770088"/>
            <a:ext cx="1460271" cy="360717"/>
          </a:xfrm>
          <a:prstGeom prst="wedgeRoundRectCallout">
            <a:avLst>
              <a:gd name="adj1" fmla="val 39637"/>
              <a:gd name="adj2" fmla="val -112526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 smtClean="0">
                <a:latin typeface="+mj-ea"/>
              </a:rPr>
              <a:t>Strict deadline for new </a:t>
            </a:r>
            <a:r>
              <a:rPr lang="en-US" altLang="zh-CN" sz="800" b="1" dirty="0" err="1" smtClean="0">
                <a:latin typeface="+mj-ea"/>
              </a:rPr>
              <a:t>tdoc</a:t>
            </a:r>
            <a:r>
              <a:rPr lang="en-US" altLang="zh-CN" sz="800" b="1" dirty="0" smtClean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406040" y="2796025"/>
            <a:ext cx="75892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4108962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http://purl.org/dc/terms/"/>
    <ds:schemaRef ds:uri="a915fe38-2618-47b6-8303-829fb71466d5"/>
    <ds:schemaRef ds:uri="http://www.w3.org/XML/1998/namespace"/>
    <ds:schemaRef ds:uri="23d77754-4ccc-4c57-9291-cab09e81894a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345314</TotalTime>
  <Words>627</Words>
  <Application>Microsoft Office PowerPoint</Application>
  <PresentationFormat>宽屏</PresentationFormat>
  <Paragraphs>154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3" baseType="lpstr">
      <vt:lpstr>黑体</vt:lpstr>
      <vt:lpstr>宋体</vt:lpstr>
      <vt:lpstr>微软雅黑</vt:lpstr>
      <vt:lpstr>Arial</vt:lpstr>
      <vt:lpstr>Arial Black</vt:lpstr>
      <vt:lpstr>Calibri</vt:lpstr>
      <vt:lpstr>Calibri Light</vt:lpstr>
      <vt:lpstr>Times New Roman</vt:lpstr>
      <vt:lpstr>Wingdings</vt:lpstr>
      <vt:lpstr>3gpp</vt:lpstr>
      <vt:lpstr>RAN4#101-e BSRF_Demod_Test session GTW schedule </vt:lpstr>
      <vt:lpstr>RAN4#101-e BSRF_Demod_Test session GTW schedule </vt:lpstr>
      <vt:lpstr>Email discussion procedures/timelines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Haijie Qiu_Samsung</cp:lastModifiedBy>
  <cp:revision>648</cp:revision>
  <cp:lastPrinted>2016-09-15T08:31:35Z</cp:lastPrinted>
  <dcterms:created xsi:type="dcterms:W3CDTF">2009-11-27T05:15:11Z</dcterms:created>
  <dcterms:modified xsi:type="dcterms:W3CDTF">2021-11-07T11:54:11Z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_readonly">
    <vt:lpwstr/>
  </property>
  <property fmtid="{D5CDD505-2E9C-101B-9397-08002B2CF9AE}" pid="4" name="_change">
    <vt:lpwstr/>
  </property>
  <property fmtid="{D5CDD505-2E9C-101B-9397-08002B2CF9AE}" pid="5" name="_full-control">
    <vt:lpwstr/>
  </property>
  <property fmtid="{D5CDD505-2E9C-101B-9397-08002B2CF9AE}" pid="6" name="sflag">
    <vt:lpwstr>1552620126</vt:lpwstr>
  </property>
  <property fmtid="{D5CDD505-2E9C-101B-9397-08002B2CF9AE}" pid="7" name="TitusGUID">
    <vt:lpwstr>6f9c0495-a83c-462b-8664-67016d5bf2d5</vt:lpwstr>
  </property>
  <property fmtid="{D5CDD505-2E9C-101B-9397-08002B2CF9AE}" pid="8" name="CTP_TimeStamp">
    <vt:lpwstr>2020-06-04 10:01:06Z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  <property fmtid="{D5CDD505-2E9C-101B-9397-08002B2CF9AE}" pid="13" name="ContentTypeId">
    <vt:lpwstr>0x010100F2552158F8185D44A8848B98AEA319AF</vt:lpwstr>
  </property>
  <property fmtid="{D5CDD505-2E9C-101B-9397-08002B2CF9AE}" pid="14" name="_2015_ms_pID_725343">
    <vt:lpwstr>(3)3uSfLaSabfEyGuv1zOGHK+RwlkfravTUcEfWqi0iTGWVPvow5LJeWSZx0l4apXozh5nghM5u
UjYmUvZ4KXISRBPsUjeZ8n/oCEXc3NVVHwH6p2pPqHxRBxPZrOV345rlmEFy2Rz0/6EIL/mC
Bqibo60bzlUkIHZZr8BxGqlyc1LG+sTsBGuFTqego5ivFhw1bst2YN9yhZuKGimoVy0wC8qp
5M7IpQWEOSidkJhLw6</vt:lpwstr>
  </property>
  <property fmtid="{D5CDD505-2E9C-101B-9397-08002B2CF9AE}" pid="15" name="_2015_ms_pID_7253431">
    <vt:lpwstr>b2oCiLP2GpSIltc69n9QAcv3Os6RCDr2qxyq6Y9nylDhW9Mei+H4iT
TbJ+vjxAUJGIG555wVd06uHRtBUqL7bX4Xm7RtzXCTuEUnbQYx+uYvaVFLPpsfJku6LxtB+c
g/Jwk5q4nKVGbPmkB7yFXfcGVbwmn2TmNAMLEZvsd8buFpyJ6+N3USuw5pzOX63uRC/UnIaX
UbCtnOfFdB8PDi+Y8Tbk4hLwfSnfgElhbZJ/</vt:lpwstr>
  </property>
  <property fmtid="{D5CDD505-2E9C-101B-9397-08002B2CF9AE}" pid="16" name="_2015_ms_pID_7253432">
    <vt:lpwstr>NA==</vt:lpwstr>
  </property>
</Properties>
</file>