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88" r:id="rId3"/>
    <p:sldId id="299" r:id="rId4"/>
    <p:sldId id="301" r:id="rId5"/>
    <p:sldId id="302" r:id="rId6"/>
    <p:sldId id="30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3" clrIdx="0"/>
  <p:cmAuthor id="2" name="ZTE,Fei Xue" initials="1" lastIdx="3" clrIdx="1"/>
  <p:cmAuthor id="3" name="CATT " initials="CATT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6" autoAdjust="0"/>
    <p:restoredTop sz="85396" autoAdjust="0"/>
  </p:normalViewPr>
  <p:slideViewPr>
    <p:cSldViewPr snapToGrid="0">
      <p:cViewPr>
        <p:scale>
          <a:sx n="77" d="100"/>
          <a:sy n="77" d="100"/>
        </p:scale>
        <p:origin x="-610" y="-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6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FCF9E-41E6-4EC0-BE53-EAC0E5F5D8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00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FCF9E-41E6-4EC0-BE53-EAC0E5F5D8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06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#101-e                                             R4-2120674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Electronic Meeting,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November. 1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12,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CATT…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 smtClean="0"/>
              <a:t>WF on </a:t>
            </a:r>
            <a:r>
              <a:rPr lang="en-GB" altLang="zh-CN" b="1" dirty="0" err="1" smtClean="0"/>
              <a:t>Tx</a:t>
            </a:r>
            <a:r>
              <a:rPr lang="en-GB" altLang="zh-CN" b="1" dirty="0" smtClean="0"/>
              <a:t> </a:t>
            </a:r>
            <a:r>
              <a:rPr lang="en-GB" altLang="zh-CN" b="1" dirty="0"/>
              <a:t>RF requirements for satellite access node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8396" y="365126"/>
            <a:ext cx="9335610" cy="105530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091" y="1825625"/>
            <a:ext cx="111769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 smtClean="0"/>
              <a:t>The RF requirements for satellite access node was discussion based on the inputs in [1-4]. This contribution will capture the agreements from the moderator summary and GTW session [5] for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part.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Reference point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4715"/>
            <a:ext cx="10515600" cy="126062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/>
              <a:t>It was agreed to replace “SATELLITE NODE” with “satellite access node” in the box and use the figure for RF requirement development. </a:t>
            </a:r>
            <a:endParaRPr lang="sv-SE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18586" y="2636668"/>
          <a:ext cx="9288209" cy="3764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r:id="rId3" imgW="7098665" imgH="2910205" progId="Visio.Drawing.15">
                  <p:embed/>
                </p:oleObj>
              </mc:Choice>
              <mc:Fallback>
                <p:oleObj r:id="rId3" imgW="7098665" imgH="291020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8586" y="2636668"/>
                        <a:ext cx="9288209" cy="3764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4099"/>
            <a:ext cx="10515600" cy="1325563"/>
          </a:xfrm>
        </p:spPr>
        <p:txBody>
          <a:bodyPr/>
          <a:lstStyle/>
          <a:p>
            <a:r>
              <a:rPr lang="en-US" b="1" dirty="0" err="1" smtClean="0"/>
              <a:t>Tx</a:t>
            </a:r>
            <a:r>
              <a:rPr lang="en-US" b="1" dirty="0" smtClean="0"/>
              <a:t> requirements for satellite access node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4715"/>
            <a:ext cx="10515600" cy="491822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Base station output power</a:t>
            </a:r>
            <a:r>
              <a:rPr lang="en-US" sz="2400" b="1" dirty="0"/>
              <a:t> </a:t>
            </a:r>
          </a:p>
          <a:p>
            <a:pPr lvl="1"/>
            <a:r>
              <a:rPr lang="en-GB" altLang="zh-CN" dirty="0"/>
              <a:t>The power limitation on “satellite access node” </a:t>
            </a:r>
            <a:r>
              <a:rPr lang="en-US" altLang="zh-CN" dirty="0" smtClean="0"/>
              <a:t>is</a:t>
            </a:r>
            <a:r>
              <a:rPr lang="en-GB" altLang="zh-CN" dirty="0" smtClean="0"/>
              <a:t> </a:t>
            </a:r>
            <a:r>
              <a:rPr lang="en-GB" altLang="zh-CN" dirty="0"/>
              <a:t>manufacture declaration basis, no limitation in RAN4 specification. </a:t>
            </a:r>
            <a:endParaRPr lang="zh-CN" altLang="zh-CN" dirty="0"/>
          </a:p>
          <a:p>
            <a:pPr lvl="1"/>
            <a:r>
              <a:rPr lang="en-GB" altLang="zh-CN" dirty="0"/>
              <a:t>Some background information from regulatory can be </a:t>
            </a:r>
            <a:r>
              <a:rPr lang="en-GB" altLang="zh-CN" dirty="0" smtClean="0"/>
              <a:t>included </a:t>
            </a:r>
            <a:r>
              <a:rPr lang="en-GB" altLang="zh-CN" dirty="0"/>
              <a:t>in the TR for information.</a:t>
            </a:r>
            <a:endParaRPr lang="en-US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 smtClean="0"/>
              <a:t>RE </a:t>
            </a:r>
            <a:r>
              <a:rPr lang="en-GB" altLang="zh-CN" sz="2400" b="1" dirty="0"/>
              <a:t>power dynamic </a:t>
            </a:r>
            <a:r>
              <a:rPr lang="en-GB" altLang="zh-CN" sz="2400" b="1" dirty="0" smtClean="0"/>
              <a:t>range</a:t>
            </a:r>
          </a:p>
          <a:p>
            <a:pPr lvl="1"/>
            <a:r>
              <a:rPr lang="en-US" altLang="zh-CN" dirty="0"/>
              <a:t>The same requirement will be reused from TN.</a:t>
            </a:r>
            <a:endParaRPr lang="en-GB" altLang="zh-CN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Total power dynamic </a:t>
            </a:r>
            <a:r>
              <a:rPr lang="en-GB" altLang="zh-CN" sz="2400" b="1" dirty="0" smtClean="0"/>
              <a:t>range</a:t>
            </a:r>
          </a:p>
          <a:p>
            <a:pPr lvl="1"/>
            <a:r>
              <a:rPr lang="en-GB" altLang="zh-CN" dirty="0"/>
              <a:t>The current total power dynamic range requirement can be reused.</a:t>
            </a:r>
            <a:endParaRPr lang="zh-CN" altLang="zh-CN" dirty="0"/>
          </a:p>
          <a:p>
            <a:pPr lvl="1"/>
            <a:r>
              <a:rPr lang="en-GB" altLang="zh-CN" dirty="0"/>
              <a:t>If the co-existence simulations indicate that there is no need to change the ACLR, SU can be reused from NR.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Frequency </a:t>
            </a:r>
            <a:r>
              <a:rPr lang="en-GB" altLang="zh-CN" sz="2400" b="1" dirty="0" smtClean="0"/>
              <a:t>error</a:t>
            </a:r>
          </a:p>
          <a:p>
            <a:pPr lvl="1"/>
            <a:r>
              <a:rPr lang="en-GB" altLang="zh-CN" dirty="0"/>
              <a:t>The current requirement for WA BS can be reused, i.e. 0.05ppm.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Modulation quality (EVM) </a:t>
            </a:r>
            <a:endParaRPr lang="en-GB" altLang="zh-CN" sz="2400" b="1" dirty="0" smtClean="0"/>
          </a:p>
          <a:p>
            <a:pPr lvl="1"/>
            <a:r>
              <a:rPr lang="en-GB" altLang="zh-CN" dirty="0"/>
              <a:t>The current requirement can be reused for QPSK, 16 QAM in FR1.</a:t>
            </a:r>
            <a:endParaRPr lang="zh-CN" altLang="zh-CN" dirty="0"/>
          </a:p>
          <a:p>
            <a:pPr lvl="1"/>
            <a:r>
              <a:rPr lang="en-GB" altLang="zh-CN" dirty="0"/>
              <a:t>256QAM is not supported by Satellite Access node in </a:t>
            </a:r>
            <a:r>
              <a:rPr lang="en-GB" altLang="zh-CN" dirty="0" err="1"/>
              <a:t>Rel</a:t>
            </a:r>
            <a:r>
              <a:rPr lang="en-GB" altLang="zh-CN" dirty="0"/>
              <a:t>-17.</a:t>
            </a:r>
          </a:p>
          <a:p>
            <a:pPr lvl="1"/>
            <a:r>
              <a:rPr lang="en-GB" dirty="0" err="1"/>
              <a:t>FFS</a:t>
            </a:r>
            <a:r>
              <a:rPr lang="en-GB" dirty="0"/>
              <a:t> for </a:t>
            </a:r>
            <a:r>
              <a:rPr lang="en-GB" dirty="0" err="1"/>
              <a:t>64QAM</a:t>
            </a:r>
            <a:r>
              <a:rPr lang="en-GB" dirty="0"/>
              <a:t> </a:t>
            </a:r>
            <a:endParaRPr lang="en-US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Time alignment </a:t>
            </a:r>
            <a:r>
              <a:rPr lang="en-GB" altLang="zh-CN" sz="2400" b="1" dirty="0" smtClean="0"/>
              <a:t>error</a:t>
            </a:r>
          </a:p>
          <a:p>
            <a:pPr lvl="1"/>
            <a:r>
              <a:rPr lang="en-US" altLang="zh-CN" sz="2300" dirty="0" smtClean="0"/>
              <a:t>CA is confirmed to be out </a:t>
            </a:r>
            <a:r>
              <a:rPr lang="en-US" altLang="zh-CN" sz="2300" dirty="0"/>
              <a:t>of Rel-17 NTN WI scope for RAN4 </a:t>
            </a:r>
            <a:r>
              <a:rPr lang="en-US" altLang="zh-CN" sz="2300" dirty="0" smtClean="0"/>
              <a:t>requirements</a:t>
            </a:r>
          </a:p>
          <a:p>
            <a:pPr lvl="1"/>
            <a:r>
              <a:rPr lang="en-US" altLang="zh-CN" sz="2300" dirty="0" smtClean="0"/>
              <a:t>The baseline assumption: MIMO TAE </a:t>
            </a:r>
            <a:r>
              <a:rPr lang="en-US" altLang="zh-CN" sz="2300" dirty="0" smtClean="0"/>
              <a:t>requirement is not </a:t>
            </a:r>
            <a:r>
              <a:rPr lang="en-US" altLang="zh-CN" sz="2300" dirty="0" smtClean="0"/>
              <a:t>applicable pending further checking till Jan 2022 RAN4 meeting </a:t>
            </a:r>
            <a:endParaRPr lang="en-GB" altLang="zh-CN" sz="23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18391"/>
            <a:ext cx="10515600" cy="1325563"/>
          </a:xfrm>
        </p:spPr>
        <p:txBody>
          <a:bodyPr/>
          <a:lstStyle/>
          <a:p>
            <a:r>
              <a:rPr lang="en-US" b="1" dirty="0" err="1" smtClean="0"/>
              <a:t>Tx</a:t>
            </a:r>
            <a:r>
              <a:rPr lang="en-US" b="1" dirty="0" smtClean="0"/>
              <a:t> requirement for satellite access node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4715"/>
            <a:ext cx="10515600" cy="4150407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 smtClean="0"/>
              <a:t>ACLR</a:t>
            </a:r>
          </a:p>
          <a:p>
            <a:pPr lvl="1"/>
            <a:r>
              <a:rPr lang="en-GB" altLang="zh-CN" sz="1500" dirty="0"/>
              <a:t>Wait the conclusion from co-existence simulation.</a:t>
            </a:r>
            <a:endParaRPr lang="zh-CN" altLang="zh-CN" sz="15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Transmitter spurious </a:t>
            </a:r>
            <a:r>
              <a:rPr lang="en-GB" altLang="zh-CN" sz="2400" b="1" dirty="0" smtClean="0"/>
              <a:t>emissions</a:t>
            </a:r>
          </a:p>
          <a:p>
            <a:pPr lvl="1"/>
            <a:r>
              <a:rPr lang="en-GB" altLang="zh-CN" sz="1600" dirty="0"/>
              <a:t>Specify satellite access node’ spurious emissions based on ERC 74-01 Space stations’ limits, i.e. ITU Radio Regulations Annex 3.</a:t>
            </a:r>
            <a:endParaRPr lang="zh-CN" altLang="zh-CN" sz="15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Protection of the </a:t>
            </a:r>
            <a:r>
              <a:rPr lang="en-GB" altLang="zh-CN" sz="2400" b="1" dirty="0" smtClean="0"/>
              <a:t>own BS receiver</a:t>
            </a:r>
          </a:p>
          <a:p>
            <a:pPr lvl="1"/>
            <a:r>
              <a:rPr lang="en-GB" altLang="zh-CN" sz="1600" dirty="0" smtClean="0"/>
              <a:t>Specify the requirement as initial assumption 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Protection of the BS receiver of different BS</a:t>
            </a:r>
          </a:p>
          <a:p>
            <a:pPr lvl="1"/>
            <a:r>
              <a:rPr lang="en-US" altLang="zh-CN" sz="1600" dirty="0"/>
              <a:t>This requirement not </a:t>
            </a:r>
            <a:r>
              <a:rPr lang="en-US" altLang="zh-CN" sz="1600" dirty="0" smtClean="0"/>
              <a:t>needed</a:t>
            </a:r>
            <a:endParaRPr lang="zh-CN" altLang="zh-CN" sz="1600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 smtClean="0"/>
              <a:t>Co-location with other BS</a:t>
            </a:r>
          </a:p>
          <a:p>
            <a:pPr lvl="1">
              <a:lnSpc>
                <a:spcPct val="100000"/>
              </a:lnSpc>
            </a:pPr>
            <a:r>
              <a:rPr lang="en-GB" altLang="zh-CN" sz="1600" dirty="0" smtClean="0"/>
              <a:t>This </a:t>
            </a:r>
            <a:r>
              <a:rPr lang="en-GB" altLang="zh-CN" sz="1600" dirty="0"/>
              <a:t>requirement is not needed since there is no co-location scenario foreseen for satellite.</a:t>
            </a:r>
            <a:endParaRPr lang="zh-CN" altLang="zh-CN" sz="16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Transmitter </a:t>
            </a:r>
            <a:r>
              <a:rPr lang="en-GB" altLang="zh-CN" sz="2400" b="1" dirty="0" smtClean="0"/>
              <a:t>intermodulation</a:t>
            </a:r>
          </a:p>
          <a:p>
            <a:pPr lvl="1">
              <a:lnSpc>
                <a:spcPct val="100000"/>
              </a:lnSpc>
            </a:pPr>
            <a:r>
              <a:rPr lang="en-GB" altLang="zh-CN" sz="1600" dirty="0"/>
              <a:t>This requirement is not needed since there is no nearby interfering signal reaching the transmitter unit via the antenna, RDN and antenna array.</a:t>
            </a:r>
            <a:endParaRPr lang="zh-CN" altLang="zh-CN" sz="16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b="1" dirty="0"/>
              <a:t>Transmitter requirement for NTN BS type 1-O</a:t>
            </a:r>
            <a:endParaRPr lang="zh-CN" altLang="zh-CN" sz="2400" b="1" dirty="0"/>
          </a:p>
          <a:p>
            <a:pPr lvl="1">
              <a:lnSpc>
                <a:spcPct val="100000"/>
              </a:lnSpc>
            </a:pPr>
            <a:r>
              <a:rPr lang="sv-SE" sz="1600" dirty="0" smtClean="0"/>
              <a:t>Companies are encouraged to input in this area in the next RAN4 meeting.</a:t>
            </a:r>
            <a:endParaRPr lang="sv-SE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1760"/>
            <a:ext cx="9335610" cy="1055302"/>
          </a:xfrm>
        </p:spPr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091" y="1825625"/>
            <a:ext cx="11176987" cy="4351338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R4-2119556</a:t>
            </a:r>
            <a:r>
              <a:rPr lang="en-US" altLang="zh-CN" sz="2000" dirty="0"/>
              <a:t>, On the Variation of NTN ACLR and NTN ACS Parameters</a:t>
            </a:r>
            <a:r>
              <a:rPr lang="en-GB" altLang="zh-CN" sz="2000" dirty="0" smtClean="0"/>
              <a:t>, </a:t>
            </a:r>
            <a:r>
              <a:rPr lang="en-US" altLang="zh-CN" sz="2000" dirty="0" smtClean="0"/>
              <a:t>Thales</a:t>
            </a:r>
            <a:r>
              <a:rPr lang="en-GB" altLang="zh-CN" sz="2000" dirty="0" smtClean="0"/>
              <a:t>, RAN4#101-e</a:t>
            </a:r>
            <a:endParaRPr lang="en-US" altLang="zh-CN" sz="2000" dirty="0" smtClean="0"/>
          </a:p>
          <a:p>
            <a:r>
              <a:rPr lang="en-US" altLang="zh-CN" sz="2000" dirty="0" smtClean="0"/>
              <a:t>R4-2117381</a:t>
            </a:r>
            <a:r>
              <a:rPr lang="en-US" altLang="zh-CN" sz="2000" dirty="0"/>
              <a:t>, Further discussion on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requirements for NTN BS</a:t>
            </a:r>
            <a:r>
              <a:rPr lang="en-GB" altLang="zh-CN" sz="2000" dirty="0" smtClean="0"/>
              <a:t>, CATT, RAN4#101-e</a:t>
            </a:r>
          </a:p>
          <a:p>
            <a:r>
              <a:rPr lang="en-US" altLang="zh-CN" sz="2000" dirty="0" smtClean="0"/>
              <a:t>R4-2118160, </a:t>
            </a:r>
            <a:r>
              <a:rPr lang="fr-FR" altLang="zh-CN" sz="2000" dirty="0"/>
              <a:t>NTN - Satellite Node - Tx requirements</a:t>
            </a:r>
            <a:r>
              <a:rPr lang="en-GB" altLang="zh-CN" sz="2000" dirty="0" smtClean="0"/>
              <a:t>, </a:t>
            </a:r>
            <a:r>
              <a:rPr lang="en-US" altLang="zh-CN" sz="2000" dirty="0" smtClean="0"/>
              <a:t>Ericsson</a:t>
            </a:r>
            <a:r>
              <a:rPr lang="en-GB" altLang="zh-CN" sz="2000" dirty="0" smtClean="0"/>
              <a:t>, RAN4#101-e</a:t>
            </a:r>
          </a:p>
          <a:p>
            <a:r>
              <a:rPr lang="en-GB" altLang="zh-CN" sz="2000" dirty="0" smtClean="0"/>
              <a:t>R4-2119205, </a:t>
            </a:r>
            <a:r>
              <a:rPr lang="en-US" altLang="zh-CN" sz="2000" dirty="0"/>
              <a:t>Discussion on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requirements of satellite gNB</a:t>
            </a:r>
            <a:r>
              <a:rPr lang="en-GB" altLang="zh-CN" sz="2000" dirty="0" smtClean="0"/>
              <a:t>, </a:t>
            </a:r>
            <a:r>
              <a:rPr lang="en-US" altLang="zh-CN" sz="2000" dirty="0" smtClean="0"/>
              <a:t>ZTE</a:t>
            </a:r>
            <a:r>
              <a:rPr lang="en-GB" altLang="zh-CN" sz="2000" dirty="0" smtClean="0"/>
              <a:t>, RAN4#101-e </a:t>
            </a:r>
          </a:p>
          <a:p>
            <a:r>
              <a:rPr lang="en-US" altLang="zh-CN" sz="2000" dirty="0"/>
              <a:t>R4-2120742, </a:t>
            </a:r>
            <a:r>
              <a:rPr lang="en-GB" altLang="zh-CN" sz="2000" dirty="0"/>
              <a:t>Email discussion summary for [101-e][311] </a:t>
            </a:r>
            <a:r>
              <a:rPr lang="en-GB" altLang="zh-CN" sz="2000" dirty="0" smtClean="0"/>
              <a:t>NTN_Solutions_Part3, Moderator (CATT), RAN4#101-e</a:t>
            </a:r>
            <a:endParaRPr lang="en-US" altLang="zh-CN" sz="2000" dirty="0"/>
          </a:p>
          <a:p>
            <a:endParaRPr lang="en-GB" altLang="zh-CN" sz="2000" dirty="0" smtClean="0"/>
          </a:p>
          <a:p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465</Words>
  <Application>Microsoft Office PowerPoint</Application>
  <PresentationFormat>自定义</PresentationFormat>
  <Paragraphs>48</Paragraphs>
  <Slides>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Visio.Drawing.15</vt:lpstr>
      <vt:lpstr>            3GPP TSG-RAN WG4 Meeting #101-e                                             R4-2120674 Electronic Meeting, November. 1 – 12, 2021</vt:lpstr>
      <vt:lpstr>Background</vt:lpstr>
      <vt:lpstr>Reference point</vt:lpstr>
      <vt:lpstr>Tx requirements for satellite access node</vt:lpstr>
      <vt:lpstr>Tx requirement for satellite access node</vt:lpstr>
      <vt:lpstr>Reference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</cp:lastModifiedBy>
  <cp:revision>234</cp:revision>
  <dcterms:created xsi:type="dcterms:W3CDTF">2020-02-29T07:12:00Z</dcterms:created>
  <dcterms:modified xsi:type="dcterms:W3CDTF">2021-11-11T12:10:27Z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  <property fmtid="{D5CDD505-2E9C-101B-9397-08002B2CF9AE}" pid="9" name="KSOProductBuildVer">
    <vt:lpwstr>2052-11.8.2.8875</vt:lpwstr>
  </property>
</Properties>
</file>