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7" r:id="rId2"/>
    <p:sldId id="288" r:id="rId3"/>
    <p:sldId id="299" r:id="rId4"/>
    <p:sldId id="300"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TT - Yuexia Song" initials="Yuexia "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6" autoAdjust="0"/>
    <p:restoredTop sz="94660"/>
  </p:normalViewPr>
  <p:slideViewPr>
    <p:cSldViewPr snapToGrid="0">
      <p:cViewPr>
        <p:scale>
          <a:sx n="90" d="100"/>
          <a:sy n="90" d="100"/>
        </p:scale>
        <p:origin x="-96" y="-22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2021/11/11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2021/11/11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2021/11/11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8664" y="311524"/>
            <a:ext cx="11714672" cy="1035388"/>
          </a:xfrm>
        </p:spPr>
        <p:txBody>
          <a:bodyPr>
            <a:normAutofit fontScale="90000"/>
          </a:bodyPr>
          <a:lstStyle/>
          <a:p>
            <a:pPr algn="l">
              <a:lnSpc>
                <a:spcPct val="100000"/>
              </a:lnSpc>
            </a:pP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zh-CN" altLang="zh-CN" sz="3200" dirty="0">
                <a:latin typeface="Times New Roman" panose="02020603050405020304" pitchFamily="18" charset="0"/>
              </a:rPr>
              <a:t/>
            </a:r>
            <a:br>
              <a:rPr lang="zh-CN" altLang="zh-CN" sz="3200" dirty="0">
                <a:latin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t>
            </a:r>
            <a:br>
              <a:rPr lang="en-US" altLang="zh-CN" sz="2800" dirty="0">
                <a:latin typeface="Times New Roman" panose="02020603050405020304" pitchFamily="18" charset="0"/>
                <a:cs typeface="Times New Roman" panose="02020603050405020304" pitchFamily="18" charset="0"/>
              </a:rPr>
            </a:br>
            <a:r>
              <a:rPr lang="en-US" altLang="zh-CN" sz="2800" dirty="0">
                <a:latin typeface="Arial" pitchFamily="34" charset="0"/>
                <a:cs typeface="Arial" pitchFamily="34" charset="0"/>
              </a:rPr>
              <a:t>3GPP TSG-RAN WG4 Meeting #101-e                                             </a:t>
            </a:r>
            <a:r>
              <a:rPr lang="en-US" altLang="zh-CN" sz="2800" dirty="0" smtClean="0">
                <a:latin typeface="Arial" pitchFamily="34" charset="0"/>
                <a:cs typeface="Arial" pitchFamily="34" charset="0"/>
              </a:rPr>
              <a:t>R4-2120636</a:t>
            </a:r>
            <a:r>
              <a:rPr lang="en-US" altLang="zh-CN" sz="2800" dirty="0">
                <a:solidFill>
                  <a:srgbClr val="FF0000"/>
                </a:solidFill>
                <a:latin typeface="Arial" pitchFamily="34" charset="0"/>
                <a:cs typeface="Arial" pitchFamily="34" charset="0"/>
              </a:rPr>
              <a:t/>
            </a:r>
            <a:br>
              <a:rPr lang="en-US" altLang="zh-CN" sz="2800" dirty="0">
                <a:solidFill>
                  <a:srgbClr val="FF0000"/>
                </a:solidFill>
                <a:latin typeface="Arial" pitchFamily="34" charset="0"/>
                <a:cs typeface="Arial" pitchFamily="34" charset="0"/>
              </a:rPr>
            </a:br>
            <a:r>
              <a:rPr lang="en-US" altLang="zh-CN" sz="2800" dirty="0">
                <a:latin typeface="Arial" pitchFamily="34" charset="0"/>
                <a:cs typeface="Arial" pitchFamily="34" charset="0"/>
              </a:rPr>
              <a:t>Electronic Meeting, November. 1 – 12, 2021</a:t>
            </a:r>
            <a:endParaRPr lang="zh-CN" altLang="en-US" sz="2800" dirty="0">
              <a:latin typeface="Arial" pitchFamily="34" charset="0"/>
              <a:cs typeface="Arial" pitchFamily="34" charset="0"/>
            </a:endParaRPr>
          </a:p>
        </p:txBody>
      </p:sp>
      <p:sp>
        <p:nvSpPr>
          <p:cNvPr id="3" name="副标题 2"/>
          <p:cNvSpPr>
            <a:spLocks noGrp="1"/>
          </p:cNvSpPr>
          <p:nvPr>
            <p:ph type="subTitle" idx="1"/>
          </p:nvPr>
        </p:nvSpPr>
        <p:spPr>
          <a:xfrm>
            <a:off x="1423358" y="4287574"/>
            <a:ext cx="9144000" cy="1655762"/>
          </a:xfrm>
        </p:spPr>
        <p:txBody>
          <a:bodyPr>
            <a:normAutofit/>
          </a:bodyPr>
          <a:lstStyle/>
          <a:p>
            <a:r>
              <a:rPr lang="en-US" altLang="zh-CN" sz="4000" dirty="0">
                <a:latin typeface="Times New Roman" panose="02020603050405020304" pitchFamily="18" charset="0"/>
                <a:cs typeface="Times New Roman" panose="02020603050405020304" pitchFamily="18" charset="0"/>
              </a:rPr>
              <a:t>CATT…</a:t>
            </a:r>
            <a:endParaRPr lang="zh-CN" altLang="en-US" sz="4000" dirty="0">
              <a:latin typeface="Times New Roman" panose="02020603050405020304" pitchFamily="18" charset="0"/>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GB" altLang="zh-CN" b="1" dirty="0"/>
              <a:t>WF on </a:t>
            </a:r>
            <a:r>
              <a:rPr lang="en-US" altLang="zh-CN" b="1" dirty="0"/>
              <a:t>WF on sweep time for unwanted emission testing</a:t>
            </a:r>
            <a:endParaRPr lang="zh-CN" altLang="zh-CN" b="1" dirty="0"/>
          </a:p>
        </p:txBody>
      </p:sp>
    </p:spTree>
    <p:extLst>
      <p:ext uri="{BB962C8B-B14F-4D97-AF65-F5344CB8AC3E}">
        <p14:creationId xmlns:p14="http://schemas.microsoft.com/office/powerpoint/2010/main" val="822686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9335610" cy="1055302"/>
          </a:xfrm>
        </p:spPr>
        <p:txBody>
          <a:bodyPr/>
          <a:lstStyle/>
          <a:p>
            <a:r>
              <a:rPr lang="en-US" altLang="zh-CN" dirty="0"/>
              <a:t>Background</a:t>
            </a:r>
            <a:endParaRPr lang="zh-CN" altLang="en-US" dirty="0"/>
          </a:p>
        </p:txBody>
      </p:sp>
      <p:sp>
        <p:nvSpPr>
          <p:cNvPr id="3" name="内容占位符 2"/>
          <p:cNvSpPr>
            <a:spLocks noGrp="1"/>
          </p:cNvSpPr>
          <p:nvPr>
            <p:ph idx="1"/>
          </p:nvPr>
        </p:nvSpPr>
        <p:spPr>
          <a:xfrm>
            <a:off x="719091" y="1825625"/>
            <a:ext cx="11176987" cy="4351338"/>
          </a:xfrm>
        </p:spPr>
        <p:txBody>
          <a:bodyPr>
            <a:normAutofit/>
          </a:bodyPr>
          <a:lstStyle/>
          <a:p>
            <a:pPr marL="0" indent="0">
              <a:buNone/>
            </a:pPr>
            <a:r>
              <a:rPr lang="en-US" altLang="zh-CN" sz="2400" dirty="0"/>
              <a:t>The sweep time for unwanted emission test is discussed based on the inputs [1-3]. </a:t>
            </a:r>
          </a:p>
          <a:p>
            <a:pPr marL="0" indent="0">
              <a:buNone/>
            </a:pPr>
            <a:r>
              <a:rPr lang="en-GB" altLang="zh-CN" sz="2400" dirty="0"/>
              <a:t>For unwanted emission testing, true RMS detection mode of measurement device is defined. While the sweep time for true RMS is not clarified in current specification. For NR/LTE system using OFDM waveform which has high PAPR, the sweep time will impact the measurements results significantly. When the sweep time is too short, the result is more like the peak value rather than an average value. Lacking of clarification on minimum reasonable sweep time for unwanted emission test might cause in appropriate test setting and error results.</a:t>
            </a:r>
            <a:endParaRPr lang="en-US" altLang="zh-CN" sz="2400" dirty="0"/>
          </a:p>
          <a:p>
            <a:pPr marL="0" indent="0">
              <a:buNone/>
            </a:pPr>
            <a:r>
              <a:rPr lang="en-US" altLang="zh-CN" sz="2400" dirty="0"/>
              <a:t>During the discussion, majority of the involved equipment vendors were supportive to do such clarification or have further discussion [4]. There were requests from TE vendors to further study the appropriate sweep time and the impact on test equipment and test methodology.</a:t>
            </a:r>
          </a:p>
        </p:txBody>
      </p:sp>
    </p:spTree>
    <p:extLst>
      <p:ext uri="{BB962C8B-B14F-4D97-AF65-F5344CB8AC3E}">
        <p14:creationId xmlns:p14="http://schemas.microsoft.com/office/powerpoint/2010/main" val="2644691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3C5F9B-E8D8-4E99-A84B-61758F513B82}"/>
              </a:ext>
            </a:extLst>
          </p:cNvPr>
          <p:cNvSpPr>
            <a:spLocks noGrp="1"/>
          </p:cNvSpPr>
          <p:nvPr>
            <p:ph type="title"/>
          </p:nvPr>
        </p:nvSpPr>
        <p:spPr/>
        <p:txBody>
          <a:bodyPr/>
          <a:lstStyle/>
          <a:p>
            <a:r>
              <a:rPr lang="en-US" dirty="0"/>
              <a:t>Way Forward</a:t>
            </a:r>
            <a:endParaRPr lang="sv-SE" dirty="0"/>
          </a:p>
        </p:txBody>
      </p:sp>
      <p:sp>
        <p:nvSpPr>
          <p:cNvPr id="3" name="Content Placeholder 2">
            <a:extLst>
              <a:ext uri="{FF2B5EF4-FFF2-40B4-BE49-F238E27FC236}">
                <a16:creationId xmlns="" xmlns:a16="http://schemas.microsoft.com/office/drawing/2014/main" id="{3E6AAEC3-8115-4A1A-B11E-73BA64D2CC72}"/>
              </a:ext>
            </a:extLst>
          </p:cNvPr>
          <p:cNvSpPr>
            <a:spLocks noGrp="1"/>
          </p:cNvSpPr>
          <p:nvPr>
            <p:ph idx="1"/>
          </p:nvPr>
        </p:nvSpPr>
        <p:spPr>
          <a:xfrm>
            <a:off x="838200" y="1544715"/>
            <a:ext cx="10515600" cy="3275860"/>
          </a:xfrm>
        </p:spPr>
        <p:txBody>
          <a:bodyPr>
            <a:normAutofit fontScale="77500" lnSpcReduction="20000"/>
          </a:bodyPr>
          <a:lstStyle/>
          <a:p>
            <a:pPr>
              <a:lnSpc>
                <a:spcPct val="120000"/>
              </a:lnSpc>
            </a:pPr>
            <a:r>
              <a:rPr lang="sv-SE" dirty="0"/>
              <a:t>Companies are invited to analyze </a:t>
            </a:r>
            <a:r>
              <a:rPr lang="en-US" altLang="zh-CN" dirty="0"/>
              <a:t>the appropriate time </a:t>
            </a:r>
            <a:r>
              <a:rPr lang="sv-SE" dirty="0"/>
              <a:t>to get a stable test results for unwanted emissions. E.g. The following options should be consdiered as starting point, </a:t>
            </a:r>
          </a:p>
          <a:p>
            <a:pPr lvl="1">
              <a:lnSpc>
                <a:spcPct val="120000"/>
              </a:lnSpc>
            </a:pPr>
            <a:r>
              <a:rPr lang="sv-SE" dirty="0"/>
              <a:t>Option 1: The sweep time for a sample is an OFDM symbol</a:t>
            </a:r>
          </a:p>
          <a:p>
            <a:pPr lvl="1">
              <a:lnSpc>
                <a:spcPct val="120000"/>
              </a:lnSpc>
            </a:pPr>
            <a:r>
              <a:rPr lang="sv-SE" dirty="0"/>
              <a:t>Option 2: The Sweep time for a sample is [X</a:t>
            </a:r>
            <a:r>
              <a:rPr lang="en-US" dirty="0"/>
              <a:t>]</a:t>
            </a:r>
            <a:r>
              <a:rPr lang="sv-SE" dirty="0"/>
              <a:t>% of an OFDM symbol</a:t>
            </a:r>
          </a:p>
          <a:p>
            <a:pPr lvl="1">
              <a:lnSpc>
                <a:spcPct val="120000"/>
              </a:lnSpc>
            </a:pPr>
            <a:r>
              <a:rPr lang="sv-SE" altLang="zh-CN" dirty="0"/>
              <a:t>Option 3: the sweep time for a sample is a fix value of [TBD] irrespective of the OFDM length</a:t>
            </a:r>
          </a:p>
          <a:p>
            <a:pPr lvl="1">
              <a:lnSpc>
                <a:spcPct val="120000"/>
              </a:lnSpc>
            </a:pPr>
            <a:r>
              <a:rPr lang="sv-SE" altLang="zh-CN" dirty="0"/>
              <a:t>Option 4: Keep current text in BS conformance test specification</a:t>
            </a:r>
          </a:p>
          <a:p>
            <a:pPr lvl="1">
              <a:lnSpc>
                <a:spcPct val="120000"/>
              </a:lnSpc>
            </a:pPr>
            <a:r>
              <a:rPr lang="sv-SE" altLang="zh-CN" dirty="0"/>
              <a:t>Option 5: Other method is not precluded</a:t>
            </a:r>
          </a:p>
          <a:p>
            <a:pPr>
              <a:lnSpc>
                <a:spcPct val="120000"/>
              </a:lnSpc>
            </a:pPr>
            <a:r>
              <a:rPr lang="sv-SE" dirty="0"/>
              <a:t>TE vendors are invited to analyze the impact on test </a:t>
            </a:r>
            <a:r>
              <a:rPr lang="en-US" altLang="zh-CN" dirty="0"/>
              <a:t>e</a:t>
            </a:r>
            <a:r>
              <a:rPr lang="sv-SE" dirty="0"/>
              <a:t>quipment and test methdology.</a:t>
            </a:r>
          </a:p>
        </p:txBody>
      </p:sp>
    </p:spTree>
    <p:extLst>
      <p:ext uri="{BB962C8B-B14F-4D97-AF65-F5344CB8AC3E}">
        <p14:creationId xmlns:p14="http://schemas.microsoft.com/office/powerpoint/2010/main" val="1591114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9335610" cy="1055302"/>
          </a:xfrm>
        </p:spPr>
        <p:txBody>
          <a:bodyPr/>
          <a:lstStyle/>
          <a:p>
            <a:r>
              <a:rPr lang="en-US" altLang="zh-CN" dirty="0"/>
              <a:t>Reference</a:t>
            </a:r>
            <a:endParaRPr lang="zh-CN" altLang="en-US" dirty="0"/>
          </a:p>
        </p:txBody>
      </p:sp>
      <p:sp>
        <p:nvSpPr>
          <p:cNvPr id="3" name="内容占位符 2"/>
          <p:cNvSpPr>
            <a:spLocks noGrp="1"/>
          </p:cNvSpPr>
          <p:nvPr>
            <p:ph idx="1"/>
          </p:nvPr>
        </p:nvSpPr>
        <p:spPr>
          <a:xfrm>
            <a:off x="719091" y="1825625"/>
            <a:ext cx="11176987" cy="4351338"/>
          </a:xfrm>
        </p:spPr>
        <p:txBody>
          <a:bodyPr>
            <a:normAutofit/>
          </a:bodyPr>
          <a:lstStyle/>
          <a:p>
            <a:r>
              <a:rPr lang="en-US" altLang="zh-CN" sz="2000" dirty="0"/>
              <a:t>R4-2117395, </a:t>
            </a:r>
            <a:r>
              <a:rPr lang="en-GB" altLang="zh-CN" sz="2000" dirty="0"/>
              <a:t>Discussion on sweep time for unwanted emission testing, CATT, RAN4#101-e</a:t>
            </a:r>
            <a:endParaRPr lang="en-US" altLang="zh-CN" sz="2000" dirty="0"/>
          </a:p>
          <a:p>
            <a:r>
              <a:rPr lang="en-US" altLang="zh-CN" sz="2000" dirty="0"/>
              <a:t>R4-2117396,</a:t>
            </a:r>
            <a:r>
              <a:rPr lang="en-GB" altLang="zh-CN" sz="2000" dirty="0"/>
              <a:t> Draft CR for TS 38.141-1: On sweep time for unwanted emission testing (Rel-15), CATT, RAN4#101-e</a:t>
            </a:r>
          </a:p>
          <a:p>
            <a:r>
              <a:rPr lang="en-US" altLang="zh-CN" sz="2000" dirty="0"/>
              <a:t>R4-2117399, draft CR for TS 38.141-2 On sweep time for unwanted emission testing (Rel-15)</a:t>
            </a:r>
            <a:r>
              <a:rPr lang="en-GB" altLang="zh-CN" sz="2000" dirty="0"/>
              <a:t>, CATT, RAN4#101-e</a:t>
            </a:r>
          </a:p>
          <a:p>
            <a:r>
              <a:rPr lang="en-GB" altLang="zh-CN" sz="2000" dirty="0"/>
              <a:t>R4-2120598, Email discussion summary for [101-e][302] </a:t>
            </a:r>
            <a:r>
              <a:rPr lang="en-GB" altLang="zh-CN" sz="2000" dirty="0" err="1"/>
              <a:t>NR_Conformance_Maintenance</a:t>
            </a:r>
            <a:r>
              <a:rPr lang="en-GB" altLang="zh-CN" sz="2000" dirty="0"/>
              <a:t>, Moderator (Huawei), RAN4#101-e </a:t>
            </a:r>
          </a:p>
          <a:p>
            <a:endParaRPr lang="en-US" altLang="zh-CN" sz="2400" dirty="0"/>
          </a:p>
        </p:txBody>
      </p:sp>
    </p:spTree>
    <p:extLst>
      <p:ext uri="{BB962C8B-B14F-4D97-AF65-F5344CB8AC3E}">
        <p14:creationId xmlns:p14="http://schemas.microsoft.com/office/powerpoint/2010/main" val="24332412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13615</TotalTime>
  <Words>364</Words>
  <Application>Microsoft Office PowerPoint</Application>
  <PresentationFormat>自定义</PresentationFormat>
  <Paragraphs>20</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            3GPP TSG-RAN WG4 Meeting #101-e                                             R4-2120636 Electronic Meeting, November. 1 – 12, 2021</vt:lpstr>
      <vt:lpstr>Background</vt:lpstr>
      <vt:lpstr>Way Forward</vt:lpstr>
      <vt:lpstr>Reference</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CATT </cp:lastModifiedBy>
  <cp:revision>226</cp:revision>
  <dcterms:created xsi:type="dcterms:W3CDTF">2020-02-29T07:12:05Z</dcterms:created>
  <dcterms:modified xsi:type="dcterms:W3CDTF">2021-11-11T10:14:02Z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(3)S/1aCQ9OZWE2OK2RHok4nFzjoVj57x2KwbOFpZ+T8DD8+xea5LANpl/lzvqozW3630cf+6aE
IJ+Cizsul32e3Ww8DuQO9mqfo+vBCvGINsKmhQRa9xMH/uuw3glm4N9MZraQM55j1zOSJkCJ
v5LIRl51BYTfggL77nVzKoc+2Nt7li/q61/4pAjNYf9yWMJ5JP8KZu4bsP9Kl5NUM6acIJFn
uRqxd3o9EmMXTsUbhm</vt:lpwstr>
  </property>
  <property fmtid="{D5CDD505-2E9C-101B-9397-08002B2CF9AE}" pid="3" name="_2015_ms_pID_7253431">
    <vt:lpwstr>cugLNX9tm5G3z0HVyihS6tmW07LUnyCxt8ErG2ddX04wRJGfQBShEm
ynqpw13C58sgCAZVEosLSP+GMf559CJtCVZ/NH4KP5p95W5nEkiD5fqoqSPVpz7N6J8Sjd72
8MXZRnE9qc4RzPz56DovphUAEyNijdeL5irjUzdJqGIKo8ENMU3JBe4JXqlaTBJqpqoTIMr+
EqRN6zzaV+Nir2i5xJRN8QXQ5lvf7qM2Di1G</vt:lpwstr>
  </property>
  <property fmtid="{D5CDD505-2E9C-101B-9397-08002B2CF9AE}" pid="4" name="_2015_ms_pID_7253432">
    <vt:lpwstr>Lg==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1618555983</vt:lpwstr>
  </property>
</Properties>
</file>