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5" r:id="rId6"/>
    <p:sldId id="271" r:id="rId7"/>
    <p:sldId id="272" r:id="rId8"/>
    <p:sldId id="273" r:id="rId9"/>
    <p:sldId id="274" r:id="rId10"/>
    <p:sldId id="283" r:id="rId11"/>
    <p:sldId id="277" r:id="rId12"/>
    <p:sldId id="281" r:id="rId13"/>
    <p:sldId id="279" r:id="rId14"/>
    <p:sldId id="280" r:id="rId15"/>
    <p:sldId id="282" r:id="rId1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7F7CA2-ADFA-4E04-BB66-9567A0798815}" v="1" dt="2022-01-10T16:40:06.2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88" autoAdjust="0"/>
    <p:restoredTop sz="94660"/>
  </p:normalViewPr>
  <p:slideViewPr>
    <p:cSldViewPr snapToGrid="0">
      <p:cViewPr varScale="1">
        <p:scale>
          <a:sx n="86" d="100"/>
          <a:sy n="86" d="100"/>
        </p:scale>
        <p:origin x="35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567F7CA2-ADFA-4E04-BB66-9567A0798815}"/>
    <pc:docChg chg="undo custSel modSld">
      <pc:chgData name="Christian Bergljung" userId="b6ed368b-e657-4ae7-b07c-b1d9abf42404" providerId="ADAL" clId="{567F7CA2-ADFA-4E04-BB66-9567A0798815}" dt="2022-01-10T16:41:37.225" v="84" actId="20577"/>
      <pc:docMkLst>
        <pc:docMk/>
      </pc:docMkLst>
      <pc:sldChg chg="addSp modSp mod">
        <pc:chgData name="Christian Bergljung" userId="b6ed368b-e657-4ae7-b07c-b1d9abf42404" providerId="ADAL" clId="{567F7CA2-ADFA-4E04-BB66-9567A0798815}" dt="2022-01-10T16:40:44.353" v="58" actId="1076"/>
        <pc:sldMkLst>
          <pc:docMk/>
          <pc:sldMk cId="2397655619" sldId="256"/>
        </pc:sldMkLst>
        <pc:spChg chg="add mod">
          <ac:chgData name="Christian Bergljung" userId="b6ed368b-e657-4ae7-b07c-b1d9abf42404" providerId="ADAL" clId="{567F7CA2-ADFA-4E04-BB66-9567A0798815}" dt="2022-01-10T16:40:44.353" v="58" actId="1076"/>
          <ac:spMkLst>
            <pc:docMk/>
            <pc:sldMk cId="2397655619" sldId="256"/>
            <ac:spMk id="2" creationId="{63261D49-07E7-4CB1-84C4-760EB85FC96E}"/>
          </ac:spMkLst>
        </pc:spChg>
        <pc:spChg chg="mod">
          <ac:chgData name="Christian Bergljung" userId="b6ed368b-e657-4ae7-b07c-b1d9abf42404" providerId="ADAL" clId="{567F7CA2-ADFA-4E04-BB66-9567A0798815}" dt="2022-01-10T16:39:48.376" v="36" actId="20577"/>
          <ac:spMkLst>
            <pc:docMk/>
            <pc:sldMk cId="2397655619" sldId="256"/>
            <ac:spMk id="5" creationId="{4D14E760-8133-4C9F-AAE3-6C85DDCF9A5D}"/>
          </ac:spMkLst>
        </pc:spChg>
        <pc:spChg chg="mod">
          <ac:chgData name="Christian Bergljung" userId="b6ed368b-e657-4ae7-b07c-b1d9abf42404" providerId="ADAL" clId="{567F7CA2-ADFA-4E04-BB66-9567A0798815}" dt="2022-01-10T16:39:58.961" v="38"/>
          <ac:spMkLst>
            <pc:docMk/>
            <pc:sldMk cId="2397655619" sldId="256"/>
            <ac:spMk id="6" creationId="{5C5F317D-E3E7-4230-8985-CC8FA4FA7E2B}"/>
          </ac:spMkLst>
        </pc:spChg>
      </pc:sldChg>
      <pc:sldChg chg="modSp mod">
        <pc:chgData name="Christian Bergljung" userId="b6ed368b-e657-4ae7-b07c-b1d9abf42404" providerId="ADAL" clId="{567F7CA2-ADFA-4E04-BB66-9567A0798815}" dt="2022-01-10T16:41:37.225" v="84" actId="20577"/>
        <pc:sldMkLst>
          <pc:docMk/>
          <pc:sldMk cId="2344862596" sldId="283"/>
        </pc:sldMkLst>
        <pc:spChg chg="mod">
          <ac:chgData name="Christian Bergljung" userId="b6ed368b-e657-4ae7-b07c-b1d9abf42404" providerId="ADAL" clId="{567F7CA2-ADFA-4E04-BB66-9567A0798815}" dt="2022-01-10T16:41:37.225" v="84" actId="20577"/>
          <ac:spMkLst>
            <pc:docMk/>
            <pc:sldMk cId="2344862596" sldId="283"/>
            <ac:spMk id="3" creationId="{2748C143-7C04-4007-9267-0FF7C88DC4B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BB6CC-A56E-4029-AF67-7E1069CDA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A4D4D-2435-44D8-B2FD-6DACBDA75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962882-3F80-4DF2-B336-6EB972AAA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C77BD-11C1-48B0-BCDB-19E51632B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7E636-55CE-4E50-A396-6745AD2E6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10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2C072-9176-4C92-8F49-DF3E421AA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FF91C-0E65-47CE-BA48-4230416AB6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D7050-EFCC-4AF6-B4EE-82D021941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8B2DC-300B-4DD9-9235-4BBAAC27E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B24AB-FB1A-4F8C-8BA1-6415B229E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3829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8C5EFB-98F3-49D1-B7A4-5163555F9D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3D0BE4-921F-4E61-A1AF-0274CA305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B2D601-DA06-4F01-8A6F-FD500AC1C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EF739-FBA9-4525-A112-9BEA72277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BAB72-8C07-41E7-8607-E8F04D20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9571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639B5-CA3A-430F-A418-57BAF8828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6F81C-8843-40BB-95E6-EF8D03700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B9D79-AD30-47AA-A99D-900176267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9A82E8-8055-4715-B257-58FC3E53E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60725-98A1-42A8-8C41-EB8152494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61598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051A3-A614-4E55-ACDD-CC6D2DF0F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1938E-AC34-4A31-B744-D031B8913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EBCAAF-B9EC-4957-B862-6EAA536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F1739-D982-4108-B4D6-AE25BD29E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0EAFE-5E8D-42A2-9495-A476495AE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527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F84DD-5FCF-43F7-AEC3-24E422094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A11EC-282E-4508-AB68-7A7493780D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E7AD1-8FAA-485A-827F-B80E33FC44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249AC5-91C8-4159-B909-B131E4FDD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907C7-9A59-4811-981A-B9F4BFE7E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1E9D6-2E38-4DF4-8CD2-B37FB5B0E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052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0B6BA-0A57-4C36-9DAA-7A82959F8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E27AC-5C6F-4EF6-A35F-8495A27AC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1F859B-B686-43C6-8C8E-FE821C6B75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9F2815-78D6-4971-B325-FE363FE78F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FB23C7-2F0D-40AC-84A0-5C3A7D04D3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9525ED-8674-4536-9229-726977F3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CDA3AF-CA79-4432-84FD-417AD8C4D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142007-FB4A-4458-9ED6-D753A5058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123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2B284-11C4-4A61-9774-66D52A807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1269D8-CDB9-4B07-8DF2-23B071D9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3A77F1-36C6-4710-84A2-E0885BFF6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B02A06-BA1B-42A5-88A3-3D681B99E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4496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F800B8-63D4-4DB0-894B-4DE71C1B0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C29EE5-0D5D-43C2-B7C5-1D28446A9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1627B9-07D2-48B7-B971-02340E40D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3320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EE93-C25D-4AA5-9E06-9D564B8A5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BA0D1-401E-4FC9-9E56-0B8002B4B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0BCAD2-CADB-4C22-8561-029FA569A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DE6CC-37A7-4EAF-B5EA-EBF2E03B5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74CEA-F8A8-4829-8CD2-1120A823D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F3EB09-6C7F-4D39-8C75-6FE10A096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0116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49270-83D5-4936-89BE-25A89B71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1A2A8A-B02D-4847-87BA-90133AC24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7941FE-B5AC-46B2-A07C-6D7170A0CA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888BAB-FF1E-446C-BE86-3B45B8DEF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BCAC29-AED7-4955-95BD-CC5519996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46A2D-2C69-4DA6-A236-FC2FB9FC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625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FB9641-DF0D-405A-BF7D-81298947B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32E30-C582-4B19-AF81-53AAE0C329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EA9319-DCE5-4725-843D-6D83029490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581CE-45A9-4A08-B362-5A212AE2EACF}" type="datetimeFigureOut">
              <a:rPr lang="sv-SE" smtClean="0"/>
              <a:t>2022-01-08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C6A9F-5EED-4916-AF18-D8BE54974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08EE9-1250-4052-8013-FD67B01BC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974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C28260C-A28E-482F-9372-89A07C2192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3751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Resolving the </a:t>
            </a:r>
            <a:r>
              <a:rPr lang="en-US" sz="4800" dirty="0" err="1"/>
              <a:t>Scell</a:t>
            </a:r>
            <a:r>
              <a:rPr lang="en-US" sz="4800" dirty="0"/>
              <a:t> dropping using power limits on serving cells for FR1 and FR2</a:t>
            </a:r>
            <a:br>
              <a:rPr lang="en-US" sz="4800" dirty="0"/>
            </a:br>
            <a:r>
              <a:rPr lang="en-US" sz="3600" dirty="0"/>
              <a:t>Background to the method and test aspects</a:t>
            </a:r>
            <a:endParaRPr lang="sv-SE" sz="48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D14E760-8133-4C9F-AAE3-6C85DDCF9A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2113"/>
            <a:ext cx="9144000" cy="1655762"/>
          </a:xfrm>
        </p:spPr>
        <p:txBody>
          <a:bodyPr/>
          <a:lstStyle/>
          <a:p>
            <a:r>
              <a:rPr lang="sv-SE" dirty="0"/>
              <a:t>Attachment to R4-2200853</a:t>
            </a:r>
          </a:p>
          <a:p>
            <a:r>
              <a:rPr lang="sv-SE" dirty="0"/>
              <a:t>Ericsson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5F317D-E3E7-4230-8985-CC8FA4FA7E2B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#101-bis-e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17 – 25 January 2022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261D49-07E7-4CB1-84C4-760EB85FC96E}"/>
              </a:ext>
            </a:extLst>
          </p:cNvPr>
          <p:cNvSpPr txBox="1"/>
          <p:nvPr/>
        </p:nvSpPr>
        <p:spPr>
          <a:xfrm>
            <a:off x="9948908" y="600015"/>
            <a:ext cx="1438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/>
              <a:t>R4-2200853</a:t>
            </a:r>
          </a:p>
        </p:txBody>
      </p:sp>
    </p:spTree>
    <p:extLst>
      <p:ext uri="{BB962C8B-B14F-4D97-AF65-F5344CB8AC3E}">
        <p14:creationId xmlns:p14="http://schemas.microsoft.com/office/powerpoint/2010/main" val="2397655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5A87F-E4EF-4098-B3EC-8642DAB33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Verifying the limits: per 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CAF29-C9E2-471C-99B4-AE386D811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sv-SE" sz="2400" dirty="0"/>
              <a:t>For each serving cell </a:t>
            </a:r>
            <a:r>
              <a:rPr lang="sv-SE" sz="2400" i="1" dirty="0"/>
              <a:t>c </a:t>
            </a:r>
          </a:p>
          <a:p>
            <a:pPr lvl="1"/>
            <a:r>
              <a:rPr lang="sv-SE" sz="2000" dirty="0"/>
              <a:t>Limits are modified (verify that maximum is not exceeded, FR1 only),</a:t>
            </a:r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r>
              <a:rPr lang="sv-SE" sz="2000" dirty="0"/>
              <a:t>and verified that the P</a:t>
            </a:r>
            <a:r>
              <a:rPr lang="sv-SE" sz="2000" baseline="-25000" dirty="0"/>
              <a:t>cmax,f,c </a:t>
            </a:r>
            <a:r>
              <a:rPr lang="sv-SE" sz="2000" dirty="0"/>
              <a:t>is actully decreased as measured at antenna port P</a:t>
            </a:r>
            <a:r>
              <a:rPr lang="sv-SE" sz="2000" baseline="-25000" dirty="0"/>
              <a:t>umax,f,c </a:t>
            </a:r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r>
              <a:rPr lang="sv-SE" sz="2000" dirty="0"/>
              <a:t>and can be further verified by checking the PHR (P</a:t>
            </a:r>
            <a:r>
              <a:rPr lang="sv-SE" sz="2000" baseline="-25000" dirty="0"/>
              <a:t>cmax,f,c </a:t>
            </a:r>
            <a:r>
              <a:rPr lang="sv-SE" sz="2000" dirty="0"/>
              <a:t>is reported and the change recorded)</a:t>
            </a:r>
          </a:p>
          <a:p>
            <a:pPr marL="0" indent="0">
              <a:buNone/>
            </a:pPr>
            <a:endParaRPr lang="sv-SE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1B1A09-5A4C-4E2C-AEA0-279695EF7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595" y="2635743"/>
            <a:ext cx="7315200" cy="11811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A8CCE3-52F7-4E1E-8850-F2A7F25E7B4C}"/>
              </a:ext>
            </a:extLst>
          </p:cNvPr>
          <p:cNvSpPr txBox="1"/>
          <p:nvPr/>
        </p:nvSpPr>
        <p:spPr>
          <a:xfrm>
            <a:off x="9348189" y="2635743"/>
            <a:ext cx="25482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>
                <a:latin typeface="Symbol" panose="05050102010706020507" pitchFamily="18" charset="2"/>
              </a:rPr>
              <a:t>D</a:t>
            </a:r>
            <a:r>
              <a:rPr lang="sv-SE" sz="1600" dirty="0"/>
              <a:t>P</a:t>
            </a:r>
            <a:r>
              <a:rPr lang="sv-SE" sz="1600" baseline="-25000" dirty="0"/>
              <a:t>cmax,f,c </a:t>
            </a:r>
            <a:r>
              <a:rPr lang="sv-SE" sz="1600" dirty="0"/>
              <a:t>can also be used for setting UE-specific </a:t>
            </a:r>
            <a:r>
              <a:rPr lang="sv-SE" sz="1600" u="sng" dirty="0"/>
              <a:t>absolute</a:t>
            </a:r>
            <a:r>
              <a:rPr lang="sv-SE" sz="1600" dirty="0"/>
              <a:t> limits on cells (FR1 only), then only limits modified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3C5692-76E0-4ABF-B3E2-C1C0054A2EE8}"/>
              </a:ext>
            </a:extLst>
          </p:cNvPr>
          <p:cNvSpPr txBox="1"/>
          <p:nvPr/>
        </p:nvSpPr>
        <p:spPr>
          <a:xfrm>
            <a:off x="9348189" y="4443177"/>
            <a:ext cx="25482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Not for FR1 if</a:t>
            </a:r>
            <a:r>
              <a:rPr lang="sv-SE" sz="1600" dirty="0">
                <a:latin typeface="Symbol" panose="05050102010706020507" pitchFamily="18" charset="2"/>
              </a:rPr>
              <a:t> D</a:t>
            </a:r>
            <a:r>
              <a:rPr lang="sv-SE" sz="1600" dirty="0"/>
              <a:t>P</a:t>
            </a:r>
            <a:r>
              <a:rPr lang="sv-SE" sz="1600" baseline="-25000" dirty="0"/>
              <a:t>cmax,f,c </a:t>
            </a:r>
            <a:r>
              <a:rPr lang="sv-SE" sz="1600" dirty="0"/>
              <a:t>used for setting UE-specific </a:t>
            </a:r>
            <a:r>
              <a:rPr lang="sv-SE" sz="1600" u="sng" dirty="0"/>
              <a:t>absolute</a:t>
            </a:r>
            <a:r>
              <a:rPr lang="sv-SE" sz="1600" dirty="0"/>
              <a:t> limits on cells. Always tested for FR2 (no absolute limits)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15B036-94F2-4352-8343-A3A7A6C1C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689" y="4361051"/>
            <a:ext cx="77152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3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EC75C-EF48-40D4-AF29-E1F72AB52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4000" dirty="0"/>
              <a:t>Measuring the total power Pumax (e.g. CA MPR)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B2DD-1A12-4B0A-B503-C7073C5E0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65824"/>
            <a:ext cx="10853691" cy="4885893"/>
          </a:xfrm>
        </p:spPr>
        <p:txBody>
          <a:bodyPr>
            <a:normAutofit/>
          </a:bodyPr>
          <a:lstStyle/>
          <a:p>
            <a:r>
              <a:rPr lang="sv-SE" sz="2400" dirty="0"/>
              <a:t>If limits on serving cells are such that the total power P</a:t>
            </a:r>
            <a:r>
              <a:rPr lang="sv-SE" sz="2400" baseline="-25000" dirty="0"/>
              <a:t>CMAX</a:t>
            </a:r>
            <a:r>
              <a:rPr lang="sv-SE" sz="2400" dirty="0"/>
              <a:t> can not attained, then </a:t>
            </a:r>
            <a:r>
              <a:rPr lang="sv-SE" sz="2400" dirty="0">
                <a:latin typeface="Symbol" panose="05050102010706020507" pitchFamily="18" charset="2"/>
              </a:rPr>
              <a:t>D</a:t>
            </a:r>
            <a:r>
              <a:rPr lang="sv-SE" sz="2400" dirty="0"/>
              <a:t>P</a:t>
            </a:r>
            <a:r>
              <a:rPr lang="sv-SE" sz="2400" baseline="-25000" dirty="0"/>
              <a:t>UMAX</a:t>
            </a:r>
            <a:r>
              <a:rPr lang="sv-SE" sz="2400" dirty="0"/>
              <a:t> &gt; 0 dB and the lower limit of the measured power P</a:t>
            </a:r>
            <a:r>
              <a:rPr lang="sv-SE" sz="2400" baseline="-25000" dirty="0"/>
              <a:t>UMAX </a:t>
            </a:r>
            <a:r>
              <a:rPr lang="sv-SE" sz="2400" dirty="0"/>
              <a:t>is relaxed by </a:t>
            </a:r>
            <a:r>
              <a:rPr lang="sv-SE" sz="2400" dirty="0">
                <a:latin typeface="Symbol" panose="05050102010706020507" pitchFamily="18" charset="2"/>
              </a:rPr>
              <a:t>D</a:t>
            </a:r>
            <a:r>
              <a:rPr lang="sv-SE" sz="2400" dirty="0"/>
              <a:t>P</a:t>
            </a:r>
            <a:r>
              <a:rPr lang="sv-SE" sz="2400" baseline="-25000" dirty="0"/>
              <a:t>UMAX</a:t>
            </a:r>
            <a:r>
              <a:rPr lang="sv-SE" sz="2000" dirty="0"/>
              <a:t> </a:t>
            </a:r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pPr marL="0" indent="0">
              <a:buNone/>
            </a:pPr>
            <a:endParaRPr lang="sv-SE" sz="2400" dirty="0"/>
          </a:p>
          <a:p>
            <a:pPr marL="0" indent="0">
              <a:buNone/>
            </a:pPr>
            <a:endParaRPr lang="sv-SE" sz="2400" dirty="0"/>
          </a:p>
          <a:p>
            <a:r>
              <a:rPr lang="sv-SE" sz="2400" dirty="0"/>
              <a:t>If e.g. </a:t>
            </a:r>
            <a:r>
              <a:rPr lang="sv-SE" sz="2400" dirty="0">
                <a:latin typeface="Symbol" panose="05050102010706020507" pitchFamily="18" charset="2"/>
              </a:rPr>
              <a:t>D</a:t>
            </a:r>
            <a:r>
              <a:rPr lang="sv-SE" sz="2400" dirty="0"/>
              <a:t>P</a:t>
            </a:r>
            <a:r>
              <a:rPr lang="sv-SE" sz="2400" baseline="-25000" dirty="0"/>
              <a:t>CMAX,f,c </a:t>
            </a:r>
            <a:r>
              <a:rPr lang="sv-SE" sz="2400" dirty="0"/>
              <a:t>= 3.1 dB on two cells (power split), then </a:t>
            </a:r>
            <a:r>
              <a:rPr lang="sv-SE" sz="2400" dirty="0">
                <a:latin typeface="Symbol" panose="05050102010706020507" pitchFamily="18" charset="2"/>
              </a:rPr>
              <a:t>D</a:t>
            </a:r>
            <a:r>
              <a:rPr lang="sv-SE" sz="2400" dirty="0"/>
              <a:t>P</a:t>
            </a:r>
            <a:r>
              <a:rPr lang="sv-SE" sz="2400" baseline="-25000" dirty="0"/>
              <a:t>UMAX</a:t>
            </a:r>
            <a:r>
              <a:rPr lang="sv-SE" sz="2400" dirty="0"/>
              <a:t> = 0 dB</a:t>
            </a:r>
          </a:p>
          <a:p>
            <a:r>
              <a:rPr lang="sv-SE" sz="2400" dirty="0"/>
              <a:t>P</a:t>
            </a:r>
            <a:r>
              <a:rPr lang="sv-SE" sz="2400" baseline="-25000" dirty="0"/>
              <a:t>CMAX</a:t>
            </a:r>
            <a:r>
              <a:rPr lang="sv-SE" sz="2400" dirty="0"/>
              <a:t> (total configured power) is not changed by any limits</a:t>
            </a:r>
          </a:p>
          <a:p>
            <a:endParaRPr lang="sv-SE" dirty="0"/>
          </a:p>
          <a:p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D523F2-0EC3-4D58-8C40-07D93541F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051" y="2618914"/>
            <a:ext cx="8017263" cy="296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55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21285-3CBD-4C49-9DA6-67C00E731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Verifying that dropping does not occur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A227D-69B8-49D4-B2E5-C61447479F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098" y="1577051"/>
            <a:ext cx="10702771" cy="4351338"/>
          </a:xfrm>
        </p:spPr>
        <p:txBody>
          <a:bodyPr/>
          <a:lstStyle/>
          <a:p>
            <a:r>
              <a:rPr lang="sv-SE" sz="2400" dirty="0"/>
              <a:t>When </a:t>
            </a:r>
            <a:r>
              <a:rPr lang="sv-SE" sz="2400" dirty="0">
                <a:latin typeface="Symbol" panose="05050102010706020507" pitchFamily="18" charset="2"/>
              </a:rPr>
              <a:t>D</a:t>
            </a:r>
            <a:r>
              <a:rPr lang="sv-SE" sz="2400" dirty="0"/>
              <a:t>P</a:t>
            </a:r>
            <a:r>
              <a:rPr lang="sv-SE" sz="2400" baseline="-25000" dirty="0"/>
              <a:t>CMAX,f,c </a:t>
            </a:r>
            <a:r>
              <a:rPr lang="sv-SE" sz="2400" dirty="0"/>
              <a:t>&gt; 0 dB is configured then the measured power of the serving cell </a:t>
            </a:r>
            <a:r>
              <a:rPr lang="sv-SE" sz="2400" i="1" dirty="0"/>
              <a:t>c</a:t>
            </a:r>
            <a:r>
              <a:rPr lang="sv-SE" sz="2400" dirty="0"/>
              <a:t> should be decreased </a:t>
            </a:r>
          </a:p>
          <a:p>
            <a:r>
              <a:rPr lang="sv-SE" sz="2400" dirty="0"/>
              <a:t>Last but not least: verify that dropping does not occur, for two cells of equal bandwidth and </a:t>
            </a:r>
            <a:r>
              <a:rPr lang="sv-SE" sz="2400" dirty="0">
                <a:latin typeface="Symbol" panose="05050102010706020507" pitchFamily="18" charset="2"/>
              </a:rPr>
              <a:t>D</a:t>
            </a:r>
            <a:r>
              <a:rPr lang="sv-SE" sz="2400" dirty="0"/>
              <a:t>P</a:t>
            </a:r>
            <a:r>
              <a:rPr lang="sv-SE" sz="2400" baseline="-25000" dirty="0"/>
              <a:t>CMAX,f,c </a:t>
            </a:r>
            <a:r>
              <a:rPr lang="sv-SE" sz="2400" dirty="0"/>
              <a:t> = 3.1 dB (</a:t>
            </a:r>
            <a:r>
              <a:rPr lang="sv-SE" sz="2400" dirty="0">
                <a:latin typeface="Symbol" panose="05050102010706020507" pitchFamily="18" charset="2"/>
              </a:rPr>
              <a:t>D</a:t>
            </a:r>
            <a:r>
              <a:rPr lang="sv-SE" sz="2400" dirty="0"/>
              <a:t>P</a:t>
            </a:r>
            <a:r>
              <a:rPr lang="sv-SE" sz="2400" baseline="-25000" dirty="0"/>
              <a:t>UMAX</a:t>
            </a:r>
            <a:r>
              <a:rPr lang="sv-SE" sz="2400" dirty="0"/>
              <a:t> = 0 dB), then the P</a:t>
            </a:r>
            <a:r>
              <a:rPr lang="sv-SE" sz="2400" baseline="-25000" dirty="0"/>
              <a:t>UMAX</a:t>
            </a:r>
            <a:r>
              <a:rPr lang="sv-SE" sz="2400" dirty="0"/>
              <a:t> requirement shall be met with both cells transmitted</a:t>
            </a:r>
          </a:p>
          <a:p>
            <a:endParaRPr lang="sv-S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BF3F89-1C57-43FB-8AA1-A581DCEF8D83}"/>
              </a:ext>
            </a:extLst>
          </p:cNvPr>
          <p:cNvSpPr txBox="1"/>
          <p:nvPr/>
        </p:nvSpPr>
        <p:spPr>
          <a:xfrm>
            <a:off x="1669002" y="3583443"/>
            <a:ext cx="1624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Example for FR2: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294C6B-A390-45B7-8E16-5F716DD05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616" y="3601199"/>
            <a:ext cx="8138239" cy="304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84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AA677-EEF0-466E-B783-40557F55E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to the proposed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C8E1D-9D26-4EC4-8D94-F7E3A6FB4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580" y="1825625"/>
            <a:ext cx="10969101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/>
              <a:t>For any CA band combination, the UE configures </a:t>
            </a:r>
          </a:p>
          <a:p>
            <a:pPr lvl="1"/>
            <a:r>
              <a:rPr lang="en-US" sz="2200" dirty="0"/>
              <a:t>a maximum output power </a:t>
            </a:r>
            <a:r>
              <a:rPr lang="en-US" sz="2200" dirty="0" err="1"/>
              <a:t>P</a:t>
            </a:r>
            <a:r>
              <a:rPr lang="en-US" sz="2200" baseline="-25000" dirty="0" err="1"/>
              <a:t>CMAX,f,c</a:t>
            </a:r>
            <a:r>
              <a:rPr lang="en-US" sz="2200" baseline="-25000" dirty="0"/>
              <a:t> </a:t>
            </a:r>
            <a:r>
              <a:rPr lang="en-US" sz="2200" dirty="0"/>
              <a:t>for each serving cell c of the configuration</a:t>
            </a:r>
          </a:p>
          <a:p>
            <a:pPr lvl="1"/>
            <a:r>
              <a:rPr lang="en-US" sz="2200" dirty="0"/>
              <a:t>a maximum output power P</a:t>
            </a:r>
            <a:r>
              <a:rPr lang="en-US" sz="2200" baseline="-25000" dirty="0"/>
              <a:t>CMAX</a:t>
            </a:r>
            <a:r>
              <a:rPr lang="en-US" sz="2200" dirty="0"/>
              <a:t> for the total power of the configuration</a:t>
            </a:r>
          </a:p>
          <a:p>
            <a:r>
              <a:rPr lang="en-US" sz="2600" dirty="0"/>
              <a:t>When P</a:t>
            </a:r>
            <a:r>
              <a:rPr lang="en-US" sz="2600" baseline="-25000" dirty="0"/>
              <a:t>CMAX</a:t>
            </a:r>
            <a:r>
              <a:rPr lang="en-US" sz="2600" dirty="0"/>
              <a:t> is exceeded, the UE prioritizes transmissions according to rules in clause 7.5 of 38.213</a:t>
            </a:r>
          </a:p>
          <a:p>
            <a:endParaRPr lang="en-US" sz="2600" dirty="0"/>
          </a:p>
          <a:p>
            <a:r>
              <a:rPr lang="en-US" sz="2600" dirty="0"/>
              <a:t>Configure in RRC UE-specific </a:t>
            </a:r>
            <a:r>
              <a:rPr lang="en-US" sz="2600" i="1" dirty="0"/>
              <a:t>relative</a:t>
            </a:r>
            <a:r>
              <a:rPr lang="en-US" sz="2600" dirty="0"/>
              <a:t> limits </a:t>
            </a:r>
            <a:r>
              <a:rPr lang="sv-SE" sz="2600" dirty="0">
                <a:latin typeface="Symbol" panose="05050102010706020507" pitchFamily="18" charset="2"/>
              </a:rPr>
              <a:t>D</a:t>
            </a:r>
            <a:r>
              <a:rPr lang="en-US" sz="2600" dirty="0" err="1"/>
              <a:t>P</a:t>
            </a:r>
            <a:r>
              <a:rPr lang="en-US" sz="2600" baseline="-25000" dirty="0" err="1"/>
              <a:t>CMAX,f,c</a:t>
            </a:r>
            <a:r>
              <a:rPr lang="en-US" sz="2600" baseline="-25000" dirty="0"/>
              <a:t> </a:t>
            </a:r>
            <a:r>
              <a:rPr lang="en-US" sz="2600" dirty="0"/>
              <a:t>on </a:t>
            </a:r>
            <a:r>
              <a:rPr lang="en-US" sz="2600" dirty="0" err="1"/>
              <a:t>P</a:t>
            </a:r>
            <a:r>
              <a:rPr lang="en-US" sz="2600" baseline="-25000" dirty="0" err="1"/>
              <a:t>CMAX,f,c</a:t>
            </a:r>
            <a:r>
              <a:rPr lang="en-US" sz="2600" dirty="0"/>
              <a:t> on one or more serving cells </a:t>
            </a:r>
            <a:r>
              <a:rPr lang="en-US" sz="2600" i="1" dirty="0"/>
              <a:t>c </a:t>
            </a:r>
            <a:r>
              <a:rPr lang="en-US" sz="2600" dirty="0"/>
              <a:t>in the uplink configuration</a:t>
            </a:r>
          </a:p>
          <a:p>
            <a:pPr lvl="1"/>
            <a:r>
              <a:rPr lang="en-US" sz="2200" dirty="0"/>
              <a:t>the P</a:t>
            </a:r>
            <a:r>
              <a:rPr lang="en-US" sz="2200" baseline="-25000" dirty="0"/>
              <a:t>CMAX</a:t>
            </a:r>
            <a:r>
              <a:rPr lang="en-US" sz="2200" dirty="0"/>
              <a:t> unchanged</a:t>
            </a:r>
          </a:p>
          <a:p>
            <a:r>
              <a:rPr lang="en-US" sz="2600" dirty="0"/>
              <a:t>These limits can be modified/enabled/disabled by MAC-CE for fast adaptation</a:t>
            </a:r>
          </a:p>
          <a:p>
            <a:r>
              <a:rPr lang="en-US" sz="2600" dirty="0"/>
              <a:t>The relative limits apply for concurrent UL transmissions</a:t>
            </a:r>
          </a:p>
          <a:p>
            <a:pPr lvl="1"/>
            <a:r>
              <a:rPr lang="en-US" sz="2200" dirty="0"/>
              <a:t>if only transmission scheduled on one cell this would get all available power up to P</a:t>
            </a:r>
            <a:r>
              <a:rPr lang="en-US" sz="2200" baseline="-25000" dirty="0"/>
              <a:t>CMAX</a:t>
            </a:r>
            <a:r>
              <a:rPr lang="en-US" sz="2200" dirty="0"/>
              <a:t> 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3681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98E22-E9BF-43BF-9318-BFF684FB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600" dirty="0"/>
              <a:t>No limits: dropping or scaling Scells, UE power limited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4E158A9-9686-44EB-88F8-31B14680BC5C}"/>
              </a:ext>
            </a:extLst>
          </p:cNvPr>
          <p:cNvCxnSpPr>
            <a:cxnSpLocks/>
          </p:cNvCxnSpPr>
          <p:nvPr/>
        </p:nvCxnSpPr>
        <p:spPr>
          <a:xfrm>
            <a:off x="1953087" y="5184559"/>
            <a:ext cx="6554867" cy="59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E8A0CEF3-920B-41B2-80FB-6FE323372840}"/>
              </a:ext>
            </a:extLst>
          </p:cNvPr>
          <p:cNvSpPr/>
          <p:nvPr/>
        </p:nvSpPr>
        <p:spPr>
          <a:xfrm>
            <a:off x="2674397" y="3575446"/>
            <a:ext cx="1127464" cy="16076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6E3DD5-6BC1-44FC-BF5F-D151D470C6F8}"/>
              </a:ext>
            </a:extLst>
          </p:cNvPr>
          <p:cNvSpPr/>
          <p:nvPr/>
        </p:nvSpPr>
        <p:spPr>
          <a:xfrm>
            <a:off x="3802601" y="4609324"/>
            <a:ext cx="1127464" cy="573761"/>
          </a:xfrm>
          <a:prstGeom prst="rect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587E4D4-B53C-4FA3-8EC8-4A435B3A58DD}"/>
              </a:ext>
            </a:extLst>
          </p:cNvPr>
          <p:cNvCxnSpPr/>
          <p:nvPr/>
        </p:nvCxnSpPr>
        <p:spPr>
          <a:xfrm flipH="1">
            <a:off x="2663301" y="5406499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E6E8422-35B0-401C-A7CE-C9F4EA92C548}"/>
              </a:ext>
            </a:extLst>
          </p:cNvPr>
          <p:cNvSpPr txBox="1"/>
          <p:nvPr/>
        </p:nvSpPr>
        <p:spPr>
          <a:xfrm>
            <a:off x="2970937" y="5405025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7104E89-5E30-4CE8-B581-A58FE197E531}"/>
              </a:ext>
            </a:extLst>
          </p:cNvPr>
          <p:cNvCxnSpPr/>
          <p:nvPr/>
        </p:nvCxnSpPr>
        <p:spPr>
          <a:xfrm flipH="1">
            <a:off x="3774495" y="5407973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E04DC52-ED68-4654-BDF1-49B57F3A5539}"/>
              </a:ext>
            </a:extLst>
          </p:cNvPr>
          <p:cNvSpPr txBox="1"/>
          <p:nvPr/>
        </p:nvSpPr>
        <p:spPr>
          <a:xfrm>
            <a:off x="4082131" y="5406499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216F6E-D8AA-47F4-8A66-51E31A02BE89}"/>
              </a:ext>
            </a:extLst>
          </p:cNvPr>
          <p:cNvSpPr txBox="1"/>
          <p:nvPr/>
        </p:nvSpPr>
        <p:spPr>
          <a:xfrm>
            <a:off x="8428016" y="517064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f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8722473-CB73-41E5-BA35-C0F56BEFFB38}"/>
              </a:ext>
            </a:extLst>
          </p:cNvPr>
          <p:cNvCxnSpPr/>
          <p:nvPr/>
        </p:nvCxnSpPr>
        <p:spPr>
          <a:xfrm flipV="1">
            <a:off x="1953087" y="2201662"/>
            <a:ext cx="0" cy="298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72DABAB-BA81-4881-85DF-CB4E4D767C08}"/>
              </a:ext>
            </a:extLst>
          </p:cNvPr>
          <p:cNvCxnSpPr>
            <a:cxnSpLocks/>
          </p:cNvCxnSpPr>
          <p:nvPr/>
        </p:nvCxnSpPr>
        <p:spPr>
          <a:xfrm>
            <a:off x="1953087" y="2772805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6391AF4-490F-4466-B67A-B1947A60DB78}"/>
              </a:ext>
            </a:extLst>
          </p:cNvPr>
          <p:cNvSpPr txBox="1"/>
          <p:nvPr/>
        </p:nvSpPr>
        <p:spPr>
          <a:xfrm>
            <a:off x="1290147" y="325094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</a:t>
            </a:r>
            <a:r>
              <a:rPr lang="sv-SE" i="1" dirty="0"/>
              <a:t> 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03995A-9F30-405C-9734-28C462B06095}"/>
              </a:ext>
            </a:extLst>
          </p:cNvPr>
          <p:cNvCxnSpPr>
            <a:cxnSpLocks/>
          </p:cNvCxnSpPr>
          <p:nvPr/>
        </p:nvCxnSpPr>
        <p:spPr>
          <a:xfrm>
            <a:off x="3907655" y="2772804"/>
            <a:ext cx="0" cy="6561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DFC488E-F164-4586-988C-78F365CB8ED2}"/>
              </a:ext>
            </a:extLst>
          </p:cNvPr>
          <p:cNvSpPr txBox="1"/>
          <p:nvPr/>
        </p:nvSpPr>
        <p:spPr>
          <a:xfrm>
            <a:off x="4082131" y="2916236"/>
            <a:ext cx="282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Total power back-off ≤ MPR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568903-C9C7-4EF5-A61B-3FDB064AFCF6}"/>
              </a:ext>
            </a:extLst>
          </p:cNvPr>
          <p:cNvSpPr txBox="1"/>
          <p:nvPr/>
        </p:nvSpPr>
        <p:spPr>
          <a:xfrm>
            <a:off x="1958298" y="1950734"/>
            <a:ext cx="2328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UE output power (PSD)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153604-BA74-4EA0-8AA6-F04399EA84AE}"/>
              </a:ext>
            </a:extLst>
          </p:cNvPr>
          <p:cNvCxnSpPr>
            <a:cxnSpLocks/>
          </p:cNvCxnSpPr>
          <p:nvPr/>
        </p:nvCxnSpPr>
        <p:spPr>
          <a:xfrm>
            <a:off x="1945687" y="3431233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AECD8FE-D68E-4342-BB71-C16CED1D647D}"/>
              </a:ext>
            </a:extLst>
          </p:cNvPr>
          <p:cNvSpPr txBox="1"/>
          <p:nvPr/>
        </p:nvSpPr>
        <p:spPr>
          <a:xfrm>
            <a:off x="956339" y="2589618"/>
            <a:ext cx="108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power class</a:t>
            </a:r>
            <a:r>
              <a:rPr lang="sv-SE" i="1" dirty="0"/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871FA4-B89C-41E9-AAC0-F1B02F7ADB3D}"/>
              </a:ext>
            </a:extLst>
          </p:cNvPr>
          <p:cNvSpPr txBox="1"/>
          <p:nvPr/>
        </p:nvSpPr>
        <p:spPr>
          <a:xfrm>
            <a:off x="4459825" y="4249453"/>
            <a:ext cx="2115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Reduced or dropped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05823FE-4E52-40A8-8DDE-AFAC524BFB3C}"/>
              </a:ext>
            </a:extLst>
          </p:cNvPr>
          <p:cNvSpPr txBox="1"/>
          <p:nvPr/>
        </p:nvSpPr>
        <p:spPr>
          <a:xfrm>
            <a:off x="7210887" y="3258569"/>
            <a:ext cx="917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CMAX,f,c</a:t>
            </a:r>
            <a:r>
              <a:rPr lang="sv-SE" i="1" dirty="0"/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48E743B-8735-4F22-9913-8C672407845F}"/>
              </a:ext>
            </a:extLst>
          </p:cNvPr>
          <p:cNvSpPr txBox="1"/>
          <p:nvPr/>
        </p:nvSpPr>
        <p:spPr>
          <a:xfrm>
            <a:off x="3806000" y="3393379"/>
            <a:ext cx="1216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PUSCH,f,Pcell</a:t>
            </a:r>
            <a:r>
              <a:rPr lang="sv-SE" baseline="-25000" dirty="0"/>
              <a:t> </a:t>
            </a:r>
            <a:r>
              <a:rPr lang="sv-SE" i="1" dirty="0"/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4299F4D-94D9-40D7-8479-C5657E79D94D}"/>
              </a:ext>
            </a:extLst>
          </p:cNvPr>
          <p:cNvSpPr txBox="1"/>
          <p:nvPr/>
        </p:nvSpPr>
        <p:spPr>
          <a:xfrm>
            <a:off x="7158182" y="4424658"/>
            <a:ext cx="1190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PUSCH,f,SCell</a:t>
            </a:r>
            <a:r>
              <a:rPr lang="sv-SE" i="1" dirty="0"/>
              <a:t> 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322457BD-5512-474B-89B3-5D13AA834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907858"/>
            <a:ext cx="10515600" cy="550409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The intra-band case shown, the actual power back-off is not known to the gNB and for FR2 the plane of reference – and hence also the absolute level – of P</a:t>
            </a:r>
            <a:r>
              <a:rPr lang="sv-SE" baseline="-25000" dirty="0"/>
              <a:t>CMAX</a:t>
            </a:r>
            <a:r>
              <a:rPr lang="sv-SE" dirty="0"/>
              <a:t> is not known</a:t>
            </a:r>
          </a:p>
        </p:txBody>
      </p:sp>
    </p:spTree>
    <p:extLst>
      <p:ext uri="{BB962C8B-B14F-4D97-AF65-F5344CB8AC3E}">
        <p14:creationId xmlns:p14="http://schemas.microsoft.com/office/powerpoint/2010/main" val="130701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DB2D3-38D6-42F9-B123-C085A76E8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600" dirty="0"/>
              <a:t>Limit on Pcell and the Scell scaled, UE power limited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D644400-7DFD-43C2-A28F-645559AF611E}"/>
              </a:ext>
            </a:extLst>
          </p:cNvPr>
          <p:cNvCxnSpPr/>
          <p:nvPr/>
        </p:nvCxnSpPr>
        <p:spPr>
          <a:xfrm>
            <a:off x="1953087" y="4847206"/>
            <a:ext cx="60723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47091751-AE8A-408B-A633-14CB0121BA30}"/>
              </a:ext>
            </a:extLst>
          </p:cNvPr>
          <p:cNvSpPr/>
          <p:nvPr/>
        </p:nvSpPr>
        <p:spPr>
          <a:xfrm>
            <a:off x="2663301" y="3517569"/>
            <a:ext cx="1127464" cy="132816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ACA981-68D9-4726-9897-AB7B6836BFAD}"/>
              </a:ext>
            </a:extLst>
          </p:cNvPr>
          <p:cNvSpPr/>
          <p:nvPr/>
        </p:nvSpPr>
        <p:spPr>
          <a:xfrm>
            <a:off x="3787361" y="4048215"/>
            <a:ext cx="1127464" cy="79751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35D0FDF-14E9-42E6-B665-F4A1DF899E40}"/>
              </a:ext>
            </a:extLst>
          </p:cNvPr>
          <p:cNvCxnSpPr/>
          <p:nvPr/>
        </p:nvCxnSpPr>
        <p:spPr>
          <a:xfrm flipH="1">
            <a:off x="2663301" y="5069146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46E2ED6-BAF6-491B-AA98-1987DA564597}"/>
              </a:ext>
            </a:extLst>
          </p:cNvPr>
          <p:cNvSpPr txBox="1"/>
          <p:nvPr/>
        </p:nvSpPr>
        <p:spPr>
          <a:xfrm>
            <a:off x="2970937" y="5067672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54AD9B6-D666-4FBA-851F-EFC3429C4515}"/>
              </a:ext>
            </a:extLst>
          </p:cNvPr>
          <p:cNvCxnSpPr/>
          <p:nvPr/>
        </p:nvCxnSpPr>
        <p:spPr>
          <a:xfrm flipH="1">
            <a:off x="3774495" y="5070620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DBF2781-AB8C-40A6-8017-93E6C0081A9B}"/>
              </a:ext>
            </a:extLst>
          </p:cNvPr>
          <p:cNvSpPr txBox="1"/>
          <p:nvPr/>
        </p:nvSpPr>
        <p:spPr>
          <a:xfrm>
            <a:off x="4082131" y="5069146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90CD51-E748-465A-BCD6-6645A7C6803E}"/>
              </a:ext>
            </a:extLst>
          </p:cNvPr>
          <p:cNvSpPr txBox="1"/>
          <p:nvPr/>
        </p:nvSpPr>
        <p:spPr>
          <a:xfrm>
            <a:off x="8016536" y="4802814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f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0ACF027-1C52-450A-B792-38CA1286D005}"/>
              </a:ext>
            </a:extLst>
          </p:cNvPr>
          <p:cNvCxnSpPr/>
          <p:nvPr/>
        </p:nvCxnSpPr>
        <p:spPr>
          <a:xfrm flipV="1">
            <a:off x="1953087" y="1864309"/>
            <a:ext cx="0" cy="298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E3C4F3B-8046-4DC4-AC83-F1F9A3289D9E}"/>
              </a:ext>
            </a:extLst>
          </p:cNvPr>
          <p:cNvCxnSpPr>
            <a:cxnSpLocks/>
          </p:cNvCxnSpPr>
          <p:nvPr/>
        </p:nvCxnSpPr>
        <p:spPr>
          <a:xfrm>
            <a:off x="1953087" y="2435452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0FB8B8A-BEF1-44CA-B65C-5BE755C0441D}"/>
              </a:ext>
            </a:extLst>
          </p:cNvPr>
          <p:cNvSpPr txBox="1"/>
          <p:nvPr/>
        </p:nvSpPr>
        <p:spPr>
          <a:xfrm>
            <a:off x="1299177" y="289720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</a:t>
            </a:r>
            <a:r>
              <a:rPr lang="sv-SE" i="1" dirty="0"/>
              <a:t> 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2A9F4F4-7CE4-4EFF-9601-9F470612C77A}"/>
              </a:ext>
            </a:extLst>
          </p:cNvPr>
          <p:cNvCxnSpPr>
            <a:cxnSpLocks/>
          </p:cNvCxnSpPr>
          <p:nvPr/>
        </p:nvCxnSpPr>
        <p:spPr>
          <a:xfrm>
            <a:off x="1953087" y="3511144"/>
            <a:ext cx="238513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7F197C5-CE38-4C8E-A7EB-02C6144BE418}"/>
              </a:ext>
            </a:extLst>
          </p:cNvPr>
          <p:cNvCxnSpPr/>
          <p:nvPr/>
        </p:nvCxnSpPr>
        <p:spPr>
          <a:xfrm>
            <a:off x="3227994" y="3063328"/>
            <a:ext cx="0" cy="45424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8982D4C-27FD-4E3D-8104-7C632A886110}"/>
              </a:ext>
            </a:extLst>
          </p:cNvPr>
          <p:cNvCxnSpPr>
            <a:cxnSpLocks/>
          </p:cNvCxnSpPr>
          <p:nvPr/>
        </p:nvCxnSpPr>
        <p:spPr>
          <a:xfrm>
            <a:off x="3907655" y="2435451"/>
            <a:ext cx="0" cy="6561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6CD28C4-E6FA-48D2-859E-E3CB850CB601}"/>
              </a:ext>
            </a:extLst>
          </p:cNvPr>
          <p:cNvSpPr txBox="1"/>
          <p:nvPr/>
        </p:nvSpPr>
        <p:spPr>
          <a:xfrm>
            <a:off x="4082131" y="2578883"/>
            <a:ext cx="282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Total power back-off ≤ MPR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4B4424-9D7C-4E69-8036-D7844D4DB7AB}"/>
              </a:ext>
            </a:extLst>
          </p:cNvPr>
          <p:cNvSpPr txBox="1"/>
          <p:nvPr/>
        </p:nvSpPr>
        <p:spPr>
          <a:xfrm>
            <a:off x="1958298" y="1613381"/>
            <a:ext cx="2328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UE output power (PSD)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C00D1E1-F28D-42A1-AA02-365374627A17}"/>
              </a:ext>
            </a:extLst>
          </p:cNvPr>
          <p:cNvSpPr txBox="1"/>
          <p:nvPr/>
        </p:nvSpPr>
        <p:spPr>
          <a:xfrm>
            <a:off x="1961819" y="3101428"/>
            <a:ext cx="1299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CMAX,f,PCell</a:t>
            </a:r>
            <a:r>
              <a:rPr lang="sv-SE" i="1" dirty="0"/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5F3F7A-E733-4679-8826-F403048ED0DC}"/>
              </a:ext>
            </a:extLst>
          </p:cNvPr>
          <p:cNvSpPr txBox="1"/>
          <p:nvPr/>
        </p:nvSpPr>
        <p:spPr>
          <a:xfrm>
            <a:off x="4297604" y="3324698"/>
            <a:ext cx="3267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PUSCH,f,PCell</a:t>
            </a:r>
            <a:r>
              <a:rPr lang="sv-SE" i="1" dirty="0"/>
              <a:t> = P</a:t>
            </a:r>
            <a:r>
              <a:rPr lang="sv-SE" i="1" baseline="-25000" dirty="0"/>
              <a:t>CMAX,f,Pcell</a:t>
            </a:r>
            <a:r>
              <a:rPr lang="sv-SE" i="1" dirty="0"/>
              <a:t> (reduced) </a:t>
            </a:r>
          </a:p>
          <a:p>
            <a:endParaRPr lang="sv-SE" i="1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C7585A7-F044-492C-81A4-E26EF28B0F6A}"/>
              </a:ext>
            </a:extLst>
          </p:cNvPr>
          <p:cNvCxnSpPr>
            <a:cxnSpLocks/>
          </p:cNvCxnSpPr>
          <p:nvPr/>
        </p:nvCxnSpPr>
        <p:spPr>
          <a:xfrm>
            <a:off x="1945687" y="3093880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B1BA711-C01F-44D6-873E-ABCECF56147E}"/>
              </a:ext>
            </a:extLst>
          </p:cNvPr>
          <p:cNvSpPr txBox="1"/>
          <p:nvPr/>
        </p:nvSpPr>
        <p:spPr>
          <a:xfrm>
            <a:off x="971579" y="2244914"/>
            <a:ext cx="108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power class</a:t>
            </a:r>
            <a:r>
              <a:rPr lang="sv-SE" i="1" dirty="0"/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B087A46-83EC-47D6-B178-E57ECCB8DBD1}"/>
              </a:ext>
            </a:extLst>
          </p:cNvPr>
          <p:cNvSpPr txBox="1"/>
          <p:nvPr/>
        </p:nvSpPr>
        <p:spPr>
          <a:xfrm>
            <a:off x="7192952" y="3863549"/>
            <a:ext cx="1190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PUSCH,f,SCell</a:t>
            </a:r>
            <a:r>
              <a:rPr lang="sv-SE" i="1" dirty="0"/>
              <a:t> 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AEC60BA-FBC2-46B8-8AB0-A8A51B7AECD9}"/>
              </a:ext>
            </a:extLst>
          </p:cNvPr>
          <p:cNvCxnSpPr>
            <a:cxnSpLocks/>
          </p:cNvCxnSpPr>
          <p:nvPr/>
        </p:nvCxnSpPr>
        <p:spPr>
          <a:xfrm>
            <a:off x="6657139" y="4048215"/>
            <a:ext cx="55781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22B6E93-8BBC-4C23-A38E-0C12D1C0A2AD}"/>
              </a:ext>
            </a:extLst>
          </p:cNvPr>
          <p:cNvSpPr txBox="1"/>
          <p:nvPr/>
        </p:nvSpPr>
        <p:spPr>
          <a:xfrm>
            <a:off x="7196759" y="2926168"/>
            <a:ext cx="1147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CMAX,f,SCell</a:t>
            </a:r>
            <a:r>
              <a:rPr lang="sv-SE" i="1" dirty="0"/>
              <a:t>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7D55333E-EE5B-4481-ABAF-6269F089C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631384"/>
            <a:ext cx="10827043" cy="550409"/>
          </a:xfrm>
        </p:spPr>
        <p:txBody>
          <a:bodyPr>
            <a:normAutofit fontScale="25000" lnSpcReduction="20000"/>
          </a:bodyPr>
          <a:lstStyle/>
          <a:p>
            <a:r>
              <a:rPr lang="sv-SE" sz="8000" dirty="0"/>
              <a:t>The limit is relative to the P</a:t>
            </a:r>
            <a:r>
              <a:rPr lang="sv-SE" sz="8000" baseline="-25000" dirty="0"/>
              <a:t>CMAX</a:t>
            </a:r>
            <a:r>
              <a:rPr lang="sv-SE" sz="8000" dirty="0"/>
              <a:t> configured by the UE (the actual value used not known to the gNB)</a:t>
            </a:r>
          </a:p>
          <a:p>
            <a:r>
              <a:rPr lang="sv-SE" sz="8000" dirty="0"/>
              <a:t>But the UE may still drop the Scell (no restriction in 38.213) instead of scaling the Scell power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88882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4F371-4DAD-4C2D-B7C6-C7729A825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4000" dirty="0"/>
              <a:t>Limit on both cells, dropping will not occur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A95F3F5-6B56-49BD-B721-3DF605F61A72}"/>
              </a:ext>
            </a:extLst>
          </p:cNvPr>
          <p:cNvCxnSpPr/>
          <p:nvPr/>
        </p:nvCxnSpPr>
        <p:spPr>
          <a:xfrm>
            <a:off x="1953087" y="5184559"/>
            <a:ext cx="60723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3FA397B-75F4-42CB-9729-7F4AD2E61F28}"/>
              </a:ext>
            </a:extLst>
          </p:cNvPr>
          <p:cNvSpPr/>
          <p:nvPr/>
        </p:nvSpPr>
        <p:spPr>
          <a:xfrm>
            <a:off x="2663301" y="3854922"/>
            <a:ext cx="1127464" cy="132816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C2DA84-E5A4-4BE2-8385-555715D4DB62}"/>
              </a:ext>
            </a:extLst>
          </p:cNvPr>
          <p:cNvSpPr/>
          <p:nvPr/>
        </p:nvSpPr>
        <p:spPr>
          <a:xfrm>
            <a:off x="3787361" y="3854922"/>
            <a:ext cx="1127464" cy="132816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Scell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2A14038-B9AD-4A55-B92C-FEE3EBCFCE94}"/>
              </a:ext>
            </a:extLst>
          </p:cNvPr>
          <p:cNvCxnSpPr/>
          <p:nvPr/>
        </p:nvCxnSpPr>
        <p:spPr>
          <a:xfrm flipH="1">
            <a:off x="2663301" y="5406499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0E0D18B-0C65-4872-BED2-64CABEC05D0C}"/>
              </a:ext>
            </a:extLst>
          </p:cNvPr>
          <p:cNvSpPr txBox="1"/>
          <p:nvPr/>
        </p:nvSpPr>
        <p:spPr>
          <a:xfrm>
            <a:off x="2970937" y="5405025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62845A2-A3FB-41F1-8709-725CDC83E276}"/>
              </a:ext>
            </a:extLst>
          </p:cNvPr>
          <p:cNvCxnSpPr/>
          <p:nvPr/>
        </p:nvCxnSpPr>
        <p:spPr>
          <a:xfrm flipH="1">
            <a:off x="3774495" y="5407973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622F3E-2A88-409B-9A1C-93E05AD9C88D}"/>
              </a:ext>
            </a:extLst>
          </p:cNvPr>
          <p:cNvSpPr txBox="1"/>
          <p:nvPr/>
        </p:nvSpPr>
        <p:spPr>
          <a:xfrm>
            <a:off x="4082131" y="5406499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91FDDE-8DB7-4379-A6F8-70907344783B}"/>
              </a:ext>
            </a:extLst>
          </p:cNvPr>
          <p:cNvSpPr txBox="1"/>
          <p:nvPr/>
        </p:nvSpPr>
        <p:spPr>
          <a:xfrm>
            <a:off x="8016536" y="514016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f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8610510-20A7-4775-AD87-CFB1892F4B6B}"/>
              </a:ext>
            </a:extLst>
          </p:cNvPr>
          <p:cNvCxnSpPr/>
          <p:nvPr/>
        </p:nvCxnSpPr>
        <p:spPr>
          <a:xfrm flipV="1">
            <a:off x="1953087" y="2201662"/>
            <a:ext cx="0" cy="298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8D66B77-3E71-475A-A533-696D40B98596}"/>
              </a:ext>
            </a:extLst>
          </p:cNvPr>
          <p:cNvCxnSpPr>
            <a:cxnSpLocks/>
          </p:cNvCxnSpPr>
          <p:nvPr/>
        </p:nvCxnSpPr>
        <p:spPr>
          <a:xfrm>
            <a:off x="1953087" y="2772805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24CC09F-73F3-4EFD-8A57-9801743BA8EC}"/>
              </a:ext>
            </a:extLst>
          </p:cNvPr>
          <p:cNvSpPr txBox="1"/>
          <p:nvPr/>
        </p:nvSpPr>
        <p:spPr>
          <a:xfrm>
            <a:off x="1299177" y="323455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</a:t>
            </a:r>
            <a:r>
              <a:rPr lang="sv-SE" i="1" dirty="0"/>
              <a:t> 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6E60-7A70-4CA4-A470-0839DCF158FF}"/>
              </a:ext>
            </a:extLst>
          </p:cNvPr>
          <p:cNvCxnSpPr>
            <a:cxnSpLocks/>
          </p:cNvCxnSpPr>
          <p:nvPr/>
        </p:nvCxnSpPr>
        <p:spPr>
          <a:xfrm>
            <a:off x="1953087" y="3848497"/>
            <a:ext cx="238513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4F65D4C-1267-42B9-A677-42FD50B674FC}"/>
              </a:ext>
            </a:extLst>
          </p:cNvPr>
          <p:cNvCxnSpPr/>
          <p:nvPr/>
        </p:nvCxnSpPr>
        <p:spPr>
          <a:xfrm>
            <a:off x="3227994" y="3400681"/>
            <a:ext cx="0" cy="45424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1496EF8-1A8C-4857-A087-B55B1DD2C977}"/>
              </a:ext>
            </a:extLst>
          </p:cNvPr>
          <p:cNvCxnSpPr>
            <a:cxnSpLocks/>
          </p:cNvCxnSpPr>
          <p:nvPr/>
        </p:nvCxnSpPr>
        <p:spPr>
          <a:xfrm>
            <a:off x="3907655" y="2772804"/>
            <a:ext cx="0" cy="6561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1FA4FFF-14DF-4B34-B2F4-71AFF0F4D489}"/>
              </a:ext>
            </a:extLst>
          </p:cNvPr>
          <p:cNvSpPr txBox="1"/>
          <p:nvPr/>
        </p:nvSpPr>
        <p:spPr>
          <a:xfrm>
            <a:off x="4082131" y="2916236"/>
            <a:ext cx="282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Total power back-off ≤ MPR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A5884A-0057-4ACB-942F-AF89875FE2C4}"/>
              </a:ext>
            </a:extLst>
          </p:cNvPr>
          <p:cNvSpPr txBox="1"/>
          <p:nvPr/>
        </p:nvSpPr>
        <p:spPr>
          <a:xfrm>
            <a:off x="1958298" y="1950734"/>
            <a:ext cx="2328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UE output power (PSD)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7B063B-6972-447C-9FF4-99E40C67FF71}"/>
              </a:ext>
            </a:extLst>
          </p:cNvPr>
          <p:cNvSpPr txBox="1"/>
          <p:nvPr/>
        </p:nvSpPr>
        <p:spPr>
          <a:xfrm>
            <a:off x="3311785" y="3428263"/>
            <a:ext cx="316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CMAX,f,Pcell</a:t>
            </a:r>
            <a:r>
              <a:rPr lang="sv-SE" i="1" dirty="0"/>
              <a:t> = </a:t>
            </a:r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CMAX,f,Scell</a:t>
            </a:r>
            <a:r>
              <a:rPr lang="sv-SE" i="1" dirty="0"/>
              <a:t> = 3 dB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0CF972-D131-499F-82CA-50A7647959E7}"/>
              </a:ext>
            </a:extLst>
          </p:cNvPr>
          <p:cNvCxnSpPr>
            <a:cxnSpLocks/>
          </p:cNvCxnSpPr>
          <p:nvPr/>
        </p:nvCxnSpPr>
        <p:spPr>
          <a:xfrm>
            <a:off x="1945687" y="3431233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1AA26FD-CF28-403F-8D10-973151F0DE63}"/>
              </a:ext>
            </a:extLst>
          </p:cNvPr>
          <p:cNvSpPr txBox="1"/>
          <p:nvPr/>
        </p:nvSpPr>
        <p:spPr>
          <a:xfrm>
            <a:off x="971579" y="2582267"/>
            <a:ext cx="108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power class</a:t>
            </a:r>
            <a:r>
              <a:rPr lang="sv-SE" i="1" dirty="0"/>
              <a:t> 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35C8B809-036C-4F75-B238-240C9567B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841512"/>
            <a:ext cx="10720515" cy="550409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The </a:t>
            </a:r>
            <a:r>
              <a:rPr lang="sv-SE" i="1" dirty="0"/>
              <a:t>actual</a:t>
            </a:r>
            <a:r>
              <a:rPr lang="sv-SE" dirty="0"/>
              <a:t> UE back-off can be any value, both cells are still 3 dB below, works for both FR1 and FR2</a:t>
            </a:r>
          </a:p>
        </p:txBody>
      </p:sp>
    </p:spTree>
    <p:extLst>
      <p:ext uri="{BB962C8B-B14F-4D97-AF65-F5344CB8AC3E}">
        <p14:creationId xmlns:p14="http://schemas.microsoft.com/office/powerpoint/2010/main" val="718446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B58FB-398A-45A0-887A-40D2A5A02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4000" dirty="0"/>
              <a:t>If only one cell scheduled, limits do not apply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4A905E6-8703-4DAA-AE83-0205AD2B76B0}"/>
              </a:ext>
            </a:extLst>
          </p:cNvPr>
          <p:cNvCxnSpPr/>
          <p:nvPr/>
        </p:nvCxnSpPr>
        <p:spPr>
          <a:xfrm>
            <a:off x="2645546" y="4820574"/>
            <a:ext cx="60723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4768D42B-8347-4EDD-8225-3A2DDA3C327A}"/>
              </a:ext>
            </a:extLst>
          </p:cNvPr>
          <p:cNvSpPr/>
          <p:nvPr/>
        </p:nvSpPr>
        <p:spPr>
          <a:xfrm>
            <a:off x="3355760" y="3111641"/>
            <a:ext cx="1127464" cy="170746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PCell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PUSCH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983866-8BCD-4CCF-A0DC-EF48A74F777F}"/>
              </a:ext>
            </a:extLst>
          </p:cNvPr>
          <p:cNvCxnSpPr/>
          <p:nvPr/>
        </p:nvCxnSpPr>
        <p:spPr>
          <a:xfrm flipH="1">
            <a:off x="3355760" y="5042514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292709A-81EB-42AF-9A69-6A9925F5439E}"/>
              </a:ext>
            </a:extLst>
          </p:cNvPr>
          <p:cNvSpPr txBox="1"/>
          <p:nvPr/>
        </p:nvSpPr>
        <p:spPr>
          <a:xfrm>
            <a:off x="3663396" y="5041040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13369E7-1C18-44D9-BE3F-F28CB82E1101}"/>
              </a:ext>
            </a:extLst>
          </p:cNvPr>
          <p:cNvCxnSpPr/>
          <p:nvPr/>
        </p:nvCxnSpPr>
        <p:spPr>
          <a:xfrm flipH="1">
            <a:off x="4466954" y="5043988"/>
            <a:ext cx="1139300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FA002BC-0693-46EC-B129-7352B32A87E1}"/>
              </a:ext>
            </a:extLst>
          </p:cNvPr>
          <p:cNvSpPr txBox="1"/>
          <p:nvPr/>
        </p:nvSpPr>
        <p:spPr>
          <a:xfrm>
            <a:off x="4774590" y="5042514"/>
            <a:ext cx="5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BW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2BD8CB-11FA-4827-B0F0-385006EFA373}"/>
              </a:ext>
            </a:extLst>
          </p:cNvPr>
          <p:cNvSpPr txBox="1"/>
          <p:nvPr/>
        </p:nvSpPr>
        <p:spPr>
          <a:xfrm>
            <a:off x="8708995" y="4776182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f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B35BB86-A4C8-4EFE-B6D5-50A0926022C1}"/>
              </a:ext>
            </a:extLst>
          </p:cNvPr>
          <p:cNvCxnSpPr/>
          <p:nvPr/>
        </p:nvCxnSpPr>
        <p:spPr>
          <a:xfrm flipV="1">
            <a:off x="2645546" y="1837677"/>
            <a:ext cx="0" cy="298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10E4908-A2EF-492D-AD42-1958FC6270B4}"/>
              </a:ext>
            </a:extLst>
          </p:cNvPr>
          <p:cNvCxnSpPr>
            <a:cxnSpLocks/>
          </p:cNvCxnSpPr>
          <p:nvPr/>
        </p:nvCxnSpPr>
        <p:spPr>
          <a:xfrm>
            <a:off x="2645546" y="2408820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583FBF1-C619-4C99-9B4B-54F2F6585E09}"/>
              </a:ext>
            </a:extLst>
          </p:cNvPr>
          <p:cNvSpPr txBox="1"/>
          <p:nvPr/>
        </p:nvSpPr>
        <p:spPr>
          <a:xfrm>
            <a:off x="1991636" y="287056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CMAX</a:t>
            </a:r>
            <a:r>
              <a:rPr lang="sv-SE" i="1" dirty="0"/>
              <a:t> 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8026B79-A341-4AFB-A6D1-3382685B1160}"/>
              </a:ext>
            </a:extLst>
          </p:cNvPr>
          <p:cNvCxnSpPr>
            <a:cxnSpLocks/>
          </p:cNvCxnSpPr>
          <p:nvPr/>
        </p:nvCxnSpPr>
        <p:spPr>
          <a:xfrm>
            <a:off x="5672831" y="3518519"/>
            <a:ext cx="238513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10EA619-28CF-4D4E-B0E8-A7F01171A204}"/>
              </a:ext>
            </a:extLst>
          </p:cNvPr>
          <p:cNvCxnSpPr/>
          <p:nvPr/>
        </p:nvCxnSpPr>
        <p:spPr>
          <a:xfrm>
            <a:off x="5850804" y="3064278"/>
            <a:ext cx="0" cy="45424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1D08ABD-1369-4A26-BCFB-2857763F0A3D}"/>
              </a:ext>
            </a:extLst>
          </p:cNvPr>
          <p:cNvCxnSpPr>
            <a:cxnSpLocks/>
          </p:cNvCxnSpPr>
          <p:nvPr/>
        </p:nvCxnSpPr>
        <p:spPr>
          <a:xfrm>
            <a:off x="4600114" y="2408819"/>
            <a:ext cx="0" cy="6561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1076323-1DCC-43F8-8C21-121D595325B1}"/>
              </a:ext>
            </a:extLst>
          </p:cNvPr>
          <p:cNvSpPr txBox="1"/>
          <p:nvPr/>
        </p:nvSpPr>
        <p:spPr>
          <a:xfrm>
            <a:off x="4774590" y="2552251"/>
            <a:ext cx="282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Total power back-off ≤ MPR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4435F3-BC8A-4D11-A4DA-ADC05C4CF62C}"/>
              </a:ext>
            </a:extLst>
          </p:cNvPr>
          <p:cNvSpPr txBox="1"/>
          <p:nvPr/>
        </p:nvSpPr>
        <p:spPr>
          <a:xfrm>
            <a:off x="2650757" y="1586749"/>
            <a:ext cx="2328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UE output power (PSD)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400E1D-E79E-46ED-A35D-1CD06D761A43}"/>
              </a:ext>
            </a:extLst>
          </p:cNvPr>
          <p:cNvSpPr txBox="1"/>
          <p:nvPr/>
        </p:nvSpPr>
        <p:spPr>
          <a:xfrm>
            <a:off x="5850804" y="3064278"/>
            <a:ext cx="316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CMAX,f,Pcell</a:t>
            </a:r>
            <a:r>
              <a:rPr lang="sv-SE" i="1" dirty="0"/>
              <a:t> = </a:t>
            </a:r>
            <a:r>
              <a:rPr lang="sv-SE" i="1" dirty="0">
                <a:latin typeface="Symbol" panose="05050102010706020507" pitchFamily="18" charset="2"/>
              </a:rPr>
              <a:t>D</a:t>
            </a:r>
            <a:r>
              <a:rPr lang="sv-SE" i="1" dirty="0"/>
              <a:t>P</a:t>
            </a:r>
            <a:r>
              <a:rPr lang="sv-SE" i="1" baseline="-25000" dirty="0"/>
              <a:t>CMAX,f,Scell</a:t>
            </a:r>
            <a:r>
              <a:rPr lang="sv-SE" i="1" dirty="0"/>
              <a:t> = 3 dB 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F70284-AAE1-47C2-BDB6-0667C7BADA5C}"/>
              </a:ext>
            </a:extLst>
          </p:cNvPr>
          <p:cNvCxnSpPr>
            <a:cxnSpLocks/>
          </p:cNvCxnSpPr>
          <p:nvPr/>
        </p:nvCxnSpPr>
        <p:spPr>
          <a:xfrm>
            <a:off x="2638146" y="3067248"/>
            <a:ext cx="53177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872430B-CE3D-4016-A1D3-E328597CD510}"/>
              </a:ext>
            </a:extLst>
          </p:cNvPr>
          <p:cNvSpPr txBox="1"/>
          <p:nvPr/>
        </p:nvSpPr>
        <p:spPr>
          <a:xfrm>
            <a:off x="1664038" y="2218282"/>
            <a:ext cx="108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/>
              <a:t>P</a:t>
            </a:r>
            <a:r>
              <a:rPr lang="sv-SE" i="1" baseline="-25000" dirty="0"/>
              <a:t>power class</a:t>
            </a:r>
            <a:r>
              <a:rPr lang="sv-SE" i="1" dirty="0"/>
              <a:t> 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0C3ED49-F937-4F18-863C-6CA08E3E04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37232"/>
            <a:ext cx="10515600" cy="854689"/>
          </a:xfrm>
        </p:spPr>
        <p:txBody>
          <a:bodyPr>
            <a:noAutofit/>
          </a:bodyPr>
          <a:lstStyle/>
          <a:p>
            <a:r>
              <a:rPr lang="sv-SE" sz="2400" dirty="0"/>
              <a:t>No other transmission overlapping a slot of a scheduled transmission</a:t>
            </a:r>
          </a:p>
          <a:p>
            <a:r>
              <a:rPr lang="sv-SE" sz="2400" dirty="0"/>
              <a:t>Reduces the need for enabling/disabling limits by MAC-CE signaling</a:t>
            </a:r>
          </a:p>
        </p:txBody>
      </p:sp>
    </p:spTree>
    <p:extLst>
      <p:ext uri="{BB962C8B-B14F-4D97-AF65-F5344CB8AC3E}">
        <p14:creationId xmlns:p14="http://schemas.microsoft.com/office/powerpoint/2010/main" val="4105338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7EB9F-7252-484E-9AC6-CFC95BCA2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Setting the power limits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8C143-7C04-4007-9267-0FF7C88DC4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56942"/>
            <a:ext cx="10818182" cy="4734973"/>
          </a:xfrm>
        </p:spPr>
        <p:txBody>
          <a:bodyPr>
            <a:normAutofit fontScale="77500" lnSpcReduction="20000"/>
          </a:bodyPr>
          <a:lstStyle/>
          <a:p>
            <a:r>
              <a:rPr lang="sv-SE" sz="2600" dirty="0"/>
              <a:t>For intra-band combinations of carriers with different channel bandwidths, constant PSD for full allocation at max power, e.g.</a:t>
            </a:r>
          </a:p>
          <a:p>
            <a:pPr lvl="1"/>
            <a:r>
              <a:rPr lang="sv-SE" sz="2200" i="1" dirty="0">
                <a:latin typeface="Symbol" panose="05050102010706020507" pitchFamily="18" charset="2"/>
              </a:rPr>
              <a:t>D</a:t>
            </a:r>
            <a:r>
              <a:rPr lang="sv-SE" sz="2200" i="1" dirty="0"/>
              <a:t>P</a:t>
            </a:r>
            <a:r>
              <a:rPr lang="sv-SE" sz="2200" i="1" baseline="-25000" dirty="0"/>
              <a:t>CMAX,f,c</a:t>
            </a:r>
            <a:r>
              <a:rPr lang="sv-SE" sz="2200" i="1" dirty="0"/>
              <a:t> </a:t>
            </a:r>
            <a:r>
              <a:rPr lang="sv-SE" sz="2200" dirty="0"/>
              <a:t>= -10log</a:t>
            </a:r>
            <a:r>
              <a:rPr lang="sv-SE" sz="2200" baseline="-25000" dirty="0"/>
              <a:t>10</a:t>
            </a:r>
            <a:r>
              <a:rPr lang="sv-SE" sz="2200" dirty="0"/>
              <a:t>{1, 7/8, 5/6, 4/5, 3/4, 2/3, 1/2, 1/3, 1/4, 1/5, 1/6, 1/8, ...} =</a:t>
            </a:r>
          </a:p>
          <a:p>
            <a:pPr marL="457200" lvl="1" indent="0">
              <a:buNone/>
            </a:pPr>
            <a:r>
              <a:rPr lang="sv-SE" sz="2200" dirty="0"/>
              <a:t>                      = {0, 0.6, 1.1, 1.3, 1.8, 3.1, 4.8, 6.1, 7.0, 9.1...} dB</a:t>
            </a:r>
          </a:p>
          <a:p>
            <a:pPr lvl="1"/>
            <a:r>
              <a:rPr lang="sv-SE" sz="2200" dirty="0"/>
              <a:t>Specified in dB with an accuracy making sure the linear value is not exceeded </a:t>
            </a:r>
          </a:p>
          <a:p>
            <a:r>
              <a:rPr lang="sv-SE" sz="2600" dirty="0"/>
              <a:t>Examples for intra-band UL CA</a:t>
            </a:r>
          </a:p>
          <a:p>
            <a:pPr lvl="1"/>
            <a:r>
              <a:rPr lang="sv-SE" sz="2200" dirty="0"/>
              <a:t>100 + 100 MHz, </a:t>
            </a:r>
            <a:r>
              <a:rPr lang="sv-SE" sz="2200" i="1" dirty="0">
                <a:latin typeface="Symbol" panose="05050102010706020507" pitchFamily="18" charset="2"/>
              </a:rPr>
              <a:t>D</a:t>
            </a:r>
            <a:r>
              <a:rPr lang="sv-SE" sz="2200" i="1" dirty="0"/>
              <a:t>P</a:t>
            </a:r>
            <a:r>
              <a:rPr lang="sv-SE" sz="2200" i="1" baseline="-25000" dirty="0"/>
              <a:t>CMAX,f,c</a:t>
            </a:r>
            <a:r>
              <a:rPr lang="sv-SE" sz="2200" i="1" dirty="0"/>
              <a:t> </a:t>
            </a:r>
            <a:r>
              <a:rPr lang="sv-SE" sz="2200" dirty="0"/>
              <a:t>= {3.1,3.1} dB</a:t>
            </a:r>
          </a:p>
          <a:p>
            <a:pPr lvl="1"/>
            <a:r>
              <a:rPr lang="sv-SE" sz="2200" dirty="0"/>
              <a:t>10 + 20 MHz, </a:t>
            </a:r>
            <a:r>
              <a:rPr lang="sv-SE" sz="2200" i="1" dirty="0">
                <a:latin typeface="Symbol" panose="05050102010706020507" pitchFamily="18" charset="2"/>
              </a:rPr>
              <a:t>D</a:t>
            </a:r>
            <a:r>
              <a:rPr lang="sv-SE" sz="2200" i="1" dirty="0"/>
              <a:t>P</a:t>
            </a:r>
            <a:r>
              <a:rPr lang="sv-SE" sz="2200" i="1" baseline="-25000" dirty="0"/>
              <a:t>CMAX,f,c</a:t>
            </a:r>
            <a:r>
              <a:rPr lang="sv-SE" sz="2200" i="1" dirty="0"/>
              <a:t> </a:t>
            </a:r>
            <a:r>
              <a:rPr lang="sv-SE" sz="2200" dirty="0"/>
              <a:t>= {4.8,1.8}  dB</a:t>
            </a:r>
          </a:p>
          <a:p>
            <a:r>
              <a:rPr lang="sv-SE" sz="2600" dirty="0"/>
              <a:t>For some bandwidth combinations the granularity of </a:t>
            </a:r>
            <a:r>
              <a:rPr lang="sv-SE" sz="2600" i="1" dirty="0">
                <a:latin typeface="Symbol" panose="05050102010706020507" pitchFamily="18" charset="2"/>
              </a:rPr>
              <a:t>D</a:t>
            </a:r>
            <a:r>
              <a:rPr lang="sv-SE" sz="2600" i="1" dirty="0"/>
              <a:t>P</a:t>
            </a:r>
            <a:r>
              <a:rPr lang="sv-SE" sz="2600" i="1" baseline="-25000" dirty="0"/>
              <a:t>CMAX,f,c</a:t>
            </a:r>
            <a:r>
              <a:rPr lang="sv-SE" sz="2600" i="1" dirty="0"/>
              <a:t> </a:t>
            </a:r>
            <a:r>
              <a:rPr lang="sv-SE" sz="2600" dirty="0"/>
              <a:t>not small enough, but adequate</a:t>
            </a:r>
          </a:p>
          <a:p>
            <a:pPr lvl="1"/>
            <a:r>
              <a:rPr lang="sv-SE" sz="2200" dirty="0"/>
              <a:t>50 + 100 + 200 MHz, </a:t>
            </a:r>
            <a:r>
              <a:rPr lang="sv-SE" sz="2200" i="1" dirty="0">
                <a:latin typeface="Symbol" panose="05050102010706020507" pitchFamily="18" charset="2"/>
              </a:rPr>
              <a:t>D</a:t>
            </a:r>
            <a:r>
              <a:rPr lang="sv-SE" sz="2200" i="1" dirty="0"/>
              <a:t>P</a:t>
            </a:r>
            <a:r>
              <a:rPr lang="sv-SE" sz="2200" i="1" baseline="-25000" dirty="0"/>
              <a:t>CMAX,f,c</a:t>
            </a:r>
            <a:r>
              <a:rPr lang="sv-SE" sz="2200" i="1" dirty="0"/>
              <a:t> </a:t>
            </a:r>
            <a:r>
              <a:rPr lang="sv-SE" sz="2200" dirty="0"/>
              <a:t>=</a:t>
            </a:r>
            <a:r>
              <a:rPr lang="sv-SE" sz="2200" i="1" dirty="0"/>
              <a:t> </a:t>
            </a:r>
            <a:r>
              <a:rPr lang="sv-SE" sz="2200" dirty="0"/>
              <a:t>{1/8, 1/4, 1/2} (linear) but ”almost” equal PSD, within 0.5 dB</a:t>
            </a:r>
          </a:p>
          <a:p>
            <a:r>
              <a:rPr lang="sv-SE" sz="2600" dirty="0"/>
              <a:t>The above relative limits can also be used for inter-band combinations</a:t>
            </a:r>
          </a:p>
          <a:p>
            <a:endParaRPr lang="sv-SE" sz="2600" dirty="0"/>
          </a:p>
          <a:p>
            <a:r>
              <a:rPr lang="sv-SE" sz="2600" dirty="0"/>
              <a:t>Equal PSD for all PRB allocation sizes cannot be guaranteed by the limits – the </a:t>
            </a:r>
            <a:r>
              <a:rPr lang="sv-SE" sz="2600" i="1" dirty="0"/>
              <a:t>P</a:t>
            </a:r>
            <a:r>
              <a:rPr lang="sv-SE" sz="2600" i="1" baseline="-25000" dirty="0"/>
              <a:t>CMAX,f,c</a:t>
            </a:r>
            <a:r>
              <a:rPr lang="sv-SE" sz="2600" i="1" dirty="0"/>
              <a:t> </a:t>
            </a:r>
            <a:r>
              <a:rPr lang="sv-SE" sz="2600" dirty="0"/>
              <a:t>governs the total power per serving cell – but dropping will not occur</a:t>
            </a:r>
          </a:p>
          <a:p>
            <a:pPr lvl="1"/>
            <a:r>
              <a:rPr lang="sv-SE" sz="2200" dirty="0"/>
              <a:t>Equal PSD is not the case in the field even for intra-band contiguous CA with colocation</a:t>
            </a:r>
          </a:p>
          <a:p>
            <a:pPr lvl="1"/>
            <a:r>
              <a:rPr lang="sv-SE" sz="2200" dirty="0"/>
              <a:t>Smaller PRB allocations can still be operated with </a:t>
            </a:r>
            <a:r>
              <a:rPr lang="sv-SE" sz="2200"/>
              <a:t>a higher/different </a:t>
            </a:r>
            <a:r>
              <a:rPr lang="sv-SE" sz="2200" dirty="0"/>
              <a:t>PSD with limits configured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44862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12C98-821B-491C-9C95-100A58F52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Summary of the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6C64E-7CB0-4C0D-AD4D-5CA88C148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The solution feasible for both FR1 and at least for intra-band FR2</a:t>
            </a:r>
          </a:p>
          <a:p>
            <a:pPr lvl="1"/>
            <a:r>
              <a:rPr lang="sv-SE" dirty="0"/>
              <a:t>Inter-band within FR2 not yet finalized </a:t>
            </a:r>
          </a:p>
          <a:p>
            <a:r>
              <a:rPr lang="sv-SE" dirty="0"/>
              <a:t>No RAN1 impact, only P</a:t>
            </a:r>
            <a:r>
              <a:rPr lang="sv-SE" baseline="-25000" dirty="0"/>
              <a:t>CMAX,f,c </a:t>
            </a:r>
            <a:r>
              <a:rPr lang="sv-SE" dirty="0"/>
              <a:t>per cell affected </a:t>
            </a:r>
          </a:p>
          <a:p>
            <a:pPr lvl="1"/>
            <a:r>
              <a:rPr lang="sv-SE" dirty="0"/>
              <a:t>The priority mechanisms in 38.213 not affected, the UE power per cell is limited by P</a:t>
            </a:r>
            <a:r>
              <a:rPr lang="sv-SE" baseline="-25000" dirty="0"/>
              <a:t>CMAX,f,c </a:t>
            </a:r>
            <a:r>
              <a:rPr lang="sv-SE" dirty="0"/>
              <a:t>for any transmission regardless of its priority</a:t>
            </a:r>
          </a:p>
          <a:p>
            <a:r>
              <a:rPr lang="sv-SE" dirty="0"/>
              <a:t>Solves the ”equal PSD” issue in RAN5</a:t>
            </a:r>
          </a:p>
          <a:p>
            <a:r>
              <a:rPr lang="sv-SE" dirty="0"/>
              <a:t>Can also be used for setting UE-specific absolute limits on cells</a:t>
            </a: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dirty="0"/>
              <a:t>...and can also be used in the field</a:t>
            </a:r>
          </a:p>
        </p:txBody>
      </p:sp>
    </p:spTree>
    <p:extLst>
      <p:ext uri="{BB962C8B-B14F-4D97-AF65-F5344CB8AC3E}">
        <p14:creationId xmlns:p14="http://schemas.microsoft.com/office/powerpoint/2010/main" val="663860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99C2E-B5BB-437C-903F-EE67B9370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51378"/>
            <a:ext cx="10515600" cy="1325563"/>
          </a:xfrm>
        </p:spPr>
        <p:txBody>
          <a:bodyPr/>
          <a:lstStyle/>
          <a:p>
            <a:pPr algn="ctr"/>
            <a:br>
              <a:rPr lang="sv-SE" dirty="0"/>
            </a:br>
            <a:r>
              <a:rPr lang="sv-SE" dirty="0"/>
              <a:t>Test and verification</a:t>
            </a:r>
          </a:p>
        </p:txBody>
      </p:sp>
    </p:spTree>
    <p:extLst>
      <p:ext uri="{BB962C8B-B14F-4D97-AF65-F5344CB8AC3E}">
        <p14:creationId xmlns:p14="http://schemas.microsoft.com/office/powerpoint/2010/main" val="1827965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C76A97-F21B-4272-AA4B-FD4AF71E29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B72F3F-6C8F-42D5-A306-C4C717EDCD28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E26D97A-79F8-43F8-AE5E-F5B8C0E5BE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39968</TotalTime>
  <Words>1127</Words>
  <Application>Microsoft Office PowerPoint</Application>
  <PresentationFormat>Widescreen</PresentationFormat>
  <Paragraphs>135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Symbol</vt:lpstr>
      <vt:lpstr>Office Theme</vt:lpstr>
      <vt:lpstr>Resolving the Scell dropping using power limits on serving cells for FR1 and FR2 Background to the method and test aspects</vt:lpstr>
      <vt:lpstr>Background to the proposed solution</vt:lpstr>
      <vt:lpstr>No limits: dropping or scaling Scells, UE power limited</vt:lpstr>
      <vt:lpstr>Limit on Pcell and the Scell scaled, UE power limited</vt:lpstr>
      <vt:lpstr>Limit on both cells, dropping will not occur</vt:lpstr>
      <vt:lpstr>If only one cell scheduled, limits do not apply</vt:lpstr>
      <vt:lpstr>Setting the power limits </vt:lpstr>
      <vt:lpstr>Summary of the method</vt:lpstr>
      <vt:lpstr> Test and verification</vt:lpstr>
      <vt:lpstr>Verifying the limits: per cell</vt:lpstr>
      <vt:lpstr>Measuring the total power Pumax (e.g. CA MPR)</vt:lpstr>
      <vt:lpstr>Verifying that dropping does not occur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Ericsson</cp:lastModifiedBy>
  <cp:revision>26</cp:revision>
  <dcterms:created xsi:type="dcterms:W3CDTF">2020-03-25T22:15:24Z</dcterms:created>
  <dcterms:modified xsi:type="dcterms:W3CDTF">2022-01-10T16:41:37Z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