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48" r:id="rId6"/>
  </p:sldMasterIdLst>
  <p:notesMasterIdLst>
    <p:notesMasterId r:id="rId20"/>
  </p:notesMasterIdLst>
  <p:sldIdLst>
    <p:sldId id="256" r:id="rId7"/>
    <p:sldId id="267" r:id="rId8"/>
    <p:sldId id="304" r:id="rId9"/>
    <p:sldId id="305" r:id="rId10"/>
    <p:sldId id="2687" r:id="rId11"/>
    <p:sldId id="2676" r:id="rId12"/>
    <p:sldId id="2679" r:id="rId13"/>
    <p:sldId id="2677" r:id="rId14"/>
    <p:sldId id="2680" r:id="rId15"/>
    <p:sldId id="2678" r:id="rId16"/>
    <p:sldId id="2684" r:id="rId17"/>
    <p:sldId id="2664" r:id="rId18"/>
    <p:sldId id="297"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Qualcomm" initials="QC" lastIdx="2" clrIdx="0">
    <p:extLst>
      <p:ext uri="{19B8F6BF-5375-455C-9EA6-DF929625EA0E}">
        <p15:presenceInfo xmlns:p15="http://schemas.microsoft.com/office/powerpoint/2012/main" userId="Qualcomm" providerId="None"/>
      </p:ext>
    </p:extLst>
  </p:cmAuthor>
  <p:cmAuthor id="2" name="Tiirola, Esa (Nokia - FI/Oulu)" initials="TF" lastIdx="3" clrIdx="1">
    <p:extLst>
      <p:ext uri="{19B8F6BF-5375-455C-9EA6-DF929625EA0E}">
        <p15:presenceInfo xmlns:p15="http://schemas.microsoft.com/office/powerpoint/2012/main" userId="S::esa.tiirola@nokia-bell-labs.com::3689de1c-2474-40d6-8849-4d2e4576f157" providerId="AD"/>
      </p:ext>
    </p:extLst>
  </p:cmAuthor>
  <p:cmAuthor id="3" name="Peruga, Ismael (EXT - FI/Tampere)" initials="PF" lastIdx="3" clrIdx="2">
    <p:extLst>
      <p:ext uri="{19B8F6BF-5375-455C-9EA6-DF929625EA0E}">
        <p15:presenceInfo xmlns:p15="http://schemas.microsoft.com/office/powerpoint/2012/main" userId="S::ismael.peruga.ext@nokia.com::9e3ff055-ae24-458d-a602-45ccae57a47c" providerId="AD"/>
      </p:ext>
    </p:extLst>
  </p:cmAuthor>
  <p:cmAuthor id="4" name="Lehti, Arto (Nokia - FR/Paris-Saclay)" initials="LF" lastIdx="1" clrIdx="3">
    <p:extLst>
      <p:ext uri="{19B8F6BF-5375-455C-9EA6-DF929625EA0E}">
        <p15:presenceInfo xmlns:p15="http://schemas.microsoft.com/office/powerpoint/2012/main" userId="S::arto.lehti@nokia-bell-labs.com::4747fbc2-8ff0-4af9-988e-bb86e68c06c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09FF26E-85A9-E0F1-6888-976656CC321C}" v="4" dt="2022-01-10T06:39:50.84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1" d="100"/>
          <a:sy n="71" d="100"/>
        </p:scale>
        <p:origin x="460" y="5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commentAuthors" Target="commentAuthor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5.xml"/><Relationship Id="rId24" Type="http://schemas.openxmlformats.org/officeDocument/2006/relationships/theme" Target="theme/theme1.xml"/><Relationship Id="rId5" Type="http://schemas.openxmlformats.org/officeDocument/2006/relationships/customXml" Target="../customXml/item5.xml"/><Relationship Id="rId15" Type="http://schemas.openxmlformats.org/officeDocument/2006/relationships/slide" Target="slides/slide9.xml"/><Relationship Id="rId23" Type="http://schemas.openxmlformats.org/officeDocument/2006/relationships/viewProps" Target="viewProps.xml"/><Relationship Id="rId10" Type="http://schemas.openxmlformats.org/officeDocument/2006/relationships/slide" Target="slides/slide4.xml"/><Relationship Id="rId19" Type="http://schemas.openxmlformats.org/officeDocument/2006/relationships/slide" Target="slides/slide13.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3C60252-6908-4DD9-87D2-501A27CEB095}" type="datetimeFigureOut">
              <a:rPr lang="zh-CN" altLang="en-US" smtClean="0"/>
              <a:t>2022/1/10</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55C4724-7F04-4CDB-93C8-442B05B3BF4B}" type="slidenum">
              <a:rPr lang="zh-CN" altLang="en-US" smtClean="0"/>
              <a:t>‹#›</a:t>
            </a:fld>
            <a:endParaRPr lang="zh-CN" altLang="en-US"/>
          </a:p>
        </p:txBody>
      </p:sp>
    </p:spTree>
    <p:extLst>
      <p:ext uri="{BB962C8B-B14F-4D97-AF65-F5344CB8AC3E}">
        <p14:creationId xmlns:p14="http://schemas.microsoft.com/office/powerpoint/2010/main" val="38313770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8FDB8DB8-1775-4072-8A34-DCFB216D5579}" type="datetimeFigureOut">
              <a:rPr lang="en-US" smtClean="0"/>
              <a:pPr/>
              <a:t>1/10/2022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6761FD-F8E2-4E66-831E-B238338A6D54}" type="slidenum">
              <a:rPr lang="en-US" smtClean="0"/>
              <a:pPr/>
              <a:t>‹#›</a:t>
            </a:fld>
            <a:endParaRPr lang="en-US"/>
          </a:p>
        </p:txBody>
      </p:sp>
    </p:spTree>
    <p:extLst>
      <p:ext uri="{BB962C8B-B14F-4D97-AF65-F5344CB8AC3E}">
        <p14:creationId xmlns:p14="http://schemas.microsoft.com/office/powerpoint/2010/main" val="34533715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FDB8DB8-1775-4072-8A34-DCFB216D5579}" type="datetimeFigureOut">
              <a:rPr lang="en-US" smtClean="0"/>
              <a:pPr/>
              <a:t>1/10/2022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6761FD-F8E2-4E66-831E-B238338A6D54}" type="slidenum">
              <a:rPr lang="en-US" smtClean="0"/>
              <a:pPr/>
              <a:t>‹#›</a:t>
            </a:fld>
            <a:endParaRPr lang="en-US"/>
          </a:p>
        </p:txBody>
      </p:sp>
    </p:spTree>
    <p:extLst>
      <p:ext uri="{BB962C8B-B14F-4D97-AF65-F5344CB8AC3E}">
        <p14:creationId xmlns:p14="http://schemas.microsoft.com/office/powerpoint/2010/main" val="3435655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FDB8DB8-1775-4072-8A34-DCFB216D5579}" type="datetimeFigureOut">
              <a:rPr lang="en-US" smtClean="0"/>
              <a:pPr/>
              <a:t>1/10/2022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6761FD-F8E2-4E66-831E-B238338A6D54}" type="slidenum">
              <a:rPr lang="en-US" smtClean="0"/>
              <a:pPr/>
              <a:t>‹#›</a:t>
            </a:fld>
            <a:endParaRPr lang="en-US"/>
          </a:p>
        </p:txBody>
      </p:sp>
    </p:spTree>
    <p:extLst>
      <p:ext uri="{BB962C8B-B14F-4D97-AF65-F5344CB8AC3E}">
        <p14:creationId xmlns:p14="http://schemas.microsoft.com/office/powerpoint/2010/main" val="25763466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FDB8DB8-1775-4072-8A34-DCFB216D5579}" type="datetimeFigureOut">
              <a:rPr lang="en-US" smtClean="0"/>
              <a:pPr/>
              <a:t>1/10/2022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6761FD-F8E2-4E66-831E-B238338A6D54}" type="slidenum">
              <a:rPr lang="en-US" smtClean="0"/>
              <a:pPr/>
              <a:t>‹#›</a:t>
            </a:fld>
            <a:endParaRPr lang="en-US"/>
          </a:p>
        </p:txBody>
      </p:sp>
    </p:spTree>
    <p:extLst>
      <p:ext uri="{BB962C8B-B14F-4D97-AF65-F5344CB8AC3E}">
        <p14:creationId xmlns:p14="http://schemas.microsoft.com/office/powerpoint/2010/main" val="41599403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FDB8DB8-1775-4072-8A34-DCFB216D5579}" type="datetimeFigureOut">
              <a:rPr lang="en-US" smtClean="0"/>
              <a:pPr/>
              <a:t>1/10/2022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6761FD-F8E2-4E66-831E-B238338A6D54}" type="slidenum">
              <a:rPr lang="en-US" smtClean="0"/>
              <a:pPr/>
              <a:t>‹#›</a:t>
            </a:fld>
            <a:endParaRPr lang="en-US"/>
          </a:p>
        </p:txBody>
      </p:sp>
    </p:spTree>
    <p:extLst>
      <p:ext uri="{BB962C8B-B14F-4D97-AF65-F5344CB8AC3E}">
        <p14:creationId xmlns:p14="http://schemas.microsoft.com/office/powerpoint/2010/main" val="8339954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FDB8DB8-1775-4072-8A34-DCFB216D5579}" type="datetimeFigureOut">
              <a:rPr lang="en-US" smtClean="0"/>
              <a:pPr/>
              <a:t>1/10/2022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86761FD-F8E2-4E66-831E-B238338A6D54}" type="slidenum">
              <a:rPr lang="en-US" smtClean="0"/>
              <a:pPr/>
              <a:t>‹#›</a:t>
            </a:fld>
            <a:endParaRPr lang="en-US"/>
          </a:p>
        </p:txBody>
      </p:sp>
    </p:spTree>
    <p:extLst>
      <p:ext uri="{BB962C8B-B14F-4D97-AF65-F5344CB8AC3E}">
        <p14:creationId xmlns:p14="http://schemas.microsoft.com/office/powerpoint/2010/main" val="28805411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FDB8DB8-1775-4072-8A34-DCFB216D5579}" type="datetimeFigureOut">
              <a:rPr lang="en-US" smtClean="0"/>
              <a:pPr/>
              <a:t>1/10/2022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86761FD-F8E2-4E66-831E-B238338A6D54}" type="slidenum">
              <a:rPr lang="en-US" smtClean="0"/>
              <a:pPr/>
              <a:t>‹#›</a:t>
            </a:fld>
            <a:endParaRPr lang="en-US"/>
          </a:p>
        </p:txBody>
      </p:sp>
    </p:spTree>
    <p:extLst>
      <p:ext uri="{BB962C8B-B14F-4D97-AF65-F5344CB8AC3E}">
        <p14:creationId xmlns:p14="http://schemas.microsoft.com/office/powerpoint/2010/main" val="11880830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FDB8DB8-1775-4072-8A34-DCFB216D5579}" type="datetimeFigureOut">
              <a:rPr lang="en-US" smtClean="0"/>
              <a:pPr/>
              <a:t>1/10/2022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86761FD-F8E2-4E66-831E-B238338A6D54}" type="slidenum">
              <a:rPr lang="en-US" smtClean="0"/>
              <a:pPr/>
              <a:t>‹#›</a:t>
            </a:fld>
            <a:endParaRPr lang="en-US"/>
          </a:p>
        </p:txBody>
      </p:sp>
    </p:spTree>
    <p:extLst>
      <p:ext uri="{BB962C8B-B14F-4D97-AF65-F5344CB8AC3E}">
        <p14:creationId xmlns:p14="http://schemas.microsoft.com/office/powerpoint/2010/main" val="5017226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FDB8DB8-1775-4072-8A34-DCFB216D5579}" type="datetimeFigureOut">
              <a:rPr lang="en-US" smtClean="0"/>
              <a:pPr/>
              <a:t>1/10/2022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86761FD-F8E2-4E66-831E-B238338A6D54}" type="slidenum">
              <a:rPr lang="en-US" smtClean="0"/>
              <a:pPr/>
              <a:t>‹#›</a:t>
            </a:fld>
            <a:endParaRPr lang="en-US"/>
          </a:p>
        </p:txBody>
      </p:sp>
    </p:spTree>
    <p:extLst>
      <p:ext uri="{BB962C8B-B14F-4D97-AF65-F5344CB8AC3E}">
        <p14:creationId xmlns:p14="http://schemas.microsoft.com/office/powerpoint/2010/main" val="5356298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FDB8DB8-1775-4072-8A34-DCFB216D5579}" type="datetimeFigureOut">
              <a:rPr lang="en-US" smtClean="0"/>
              <a:pPr/>
              <a:t>1/10/2022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86761FD-F8E2-4E66-831E-B238338A6D54}" type="slidenum">
              <a:rPr lang="en-US" smtClean="0"/>
              <a:pPr/>
              <a:t>‹#›</a:t>
            </a:fld>
            <a:endParaRPr lang="en-US"/>
          </a:p>
        </p:txBody>
      </p:sp>
    </p:spTree>
    <p:extLst>
      <p:ext uri="{BB962C8B-B14F-4D97-AF65-F5344CB8AC3E}">
        <p14:creationId xmlns:p14="http://schemas.microsoft.com/office/powerpoint/2010/main" val="16963926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FDB8DB8-1775-4072-8A34-DCFB216D5579}" type="datetimeFigureOut">
              <a:rPr lang="en-US" smtClean="0"/>
              <a:pPr/>
              <a:t>1/10/2022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86761FD-F8E2-4E66-831E-B238338A6D54}" type="slidenum">
              <a:rPr lang="en-US" smtClean="0"/>
              <a:pPr/>
              <a:t>‹#›</a:t>
            </a:fld>
            <a:endParaRPr lang="en-US"/>
          </a:p>
        </p:txBody>
      </p:sp>
    </p:spTree>
    <p:extLst>
      <p:ext uri="{BB962C8B-B14F-4D97-AF65-F5344CB8AC3E}">
        <p14:creationId xmlns:p14="http://schemas.microsoft.com/office/powerpoint/2010/main" val="22082167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FDB8DB8-1775-4072-8A34-DCFB216D5579}" type="datetimeFigureOut">
              <a:rPr lang="en-US" smtClean="0"/>
              <a:pPr/>
              <a:t>1/10/2022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6761FD-F8E2-4E66-831E-B238338A6D54}" type="slidenum">
              <a:rPr lang="en-US" smtClean="0"/>
              <a:pPr/>
              <a:t>‹#›</a:t>
            </a:fld>
            <a:endParaRPr lang="en-US"/>
          </a:p>
        </p:txBody>
      </p:sp>
    </p:spTree>
    <p:extLst>
      <p:ext uri="{BB962C8B-B14F-4D97-AF65-F5344CB8AC3E}">
        <p14:creationId xmlns:p14="http://schemas.microsoft.com/office/powerpoint/2010/main" val="106805127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38616" y="1760294"/>
            <a:ext cx="9358604" cy="2387600"/>
          </a:xfrm>
        </p:spPr>
        <p:txBody>
          <a:bodyPr anchor="ctr">
            <a:normAutofit/>
          </a:bodyPr>
          <a:lstStyle/>
          <a:p>
            <a:r>
              <a:rPr lang="en-US" altLang="zh-CN" sz="4800"/>
              <a:t>Title: </a:t>
            </a:r>
            <a:r>
              <a:rPr lang="en-US" altLang="zh-CN" sz="4800" dirty="0"/>
              <a:t>Transmitter performance for pi/2 BPSK with spectral shaping</a:t>
            </a:r>
            <a:endParaRPr lang="en-US" sz="4800" dirty="0"/>
          </a:p>
        </p:txBody>
      </p:sp>
      <p:sp>
        <p:nvSpPr>
          <p:cNvPr id="3" name="Subtitle 2"/>
          <p:cNvSpPr>
            <a:spLocks noGrp="1"/>
          </p:cNvSpPr>
          <p:nvPr>
            <p:ph type="subTitle" idx="1"/>
          </p:nvPr>
        </p:nvSpPr>
        <p:spPr>
          <a:xfrm>
            <a:off x="1472485" y="4660425"/>
            <a:ext cx="9144000" cy="1280160"/>
          </a:xfrm>
        </p:spPr>
        <p:txBody>
          <a:bodyPr anchor="ctr">
            <a:normAutofit fontScale="92500" lnSpcReduction="20000"/>
          </a:bodyPr>
          <a:lstStyle/>
          <a:p>
            <a:pPr algn="l"/>
            <a:r>
              <a:rPr lang="en-US" altLang="zh-CN" sz="2800" dirty="0"/>
              <a:t>Source:		Nokia, Nokia Shanghai Bell</a:t>
            </a:r>
          </a:p>
          <a:p>
            <a:pPr algn="l"/>
            <a:r>
              <a:rPr lang="en-US" sz="2800" dirty="0"/>
              <a:t>Agenda item:		7.4.2 </a:t>
            </a:r>
            <a:endParaRPr lang="en-US" sz="2800" dirty="0">
              <a:cs typeface="Calibri"/>
            </a:endParaRPr>
          </a:p>
          <a:p>
            <a:pPr algn="l"/>
            <a:r>
              <a:rPr lang="en-US" sz="2800" dirty="0"/>
              <a:t>Document for:	Discussion</a:t>
            </a:r>
          </a:p>
        </p:txBody>
      </p:sp>
      <p:sp>
        <p:nvSpPr>
          <p:cNvPr id="4" name="Rectangle 3"/>
          <p:cNvSpPr>
            <a:spLocks noChangeArrowheads="1"/>
          </p:cNvSpPr>
          <p:nvPr/>
        </p:nvSpPr>
        <p:spPr bwMode="auto">
          <a:xfrm>
            <a:off x="655320" y="342900"/>
            <a:ext cx="10942320" cy="90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SimSun"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SimSun"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SimSun"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9pPr>
          </a:lstStyle>
          <a:p>
            <a:pPr>
              <a:buNone/>
            </a:pPr>
            <a:r>
              <a:rPr lang="en-US" altLang="sv-SE" sz="2400" b="1" dirty="0">
                <a:cs typeface="Arial" panose="020B0604020202020204" pitchFamily="34" charset="0"/>
              </a:rPr>
              <a:t>3GPP TSG-RAN WG4</a:t>
            </a:r>
            <a:r>
              <a:rPr lang="en-GB" altLang="zh-CN" sz="2400" b="1" dirty="0"/>
              <a:t>#101bis</a:t>
            </a:r>
            <a:r>
              <a:rPr lang="en-US" altLang="zh-CN" sz="2400" b="1" dirty="0"/>
              <a:t>-e</a:t>
            </a:r>
            <a:r>
              <a:rPr lang="en-US" altLang="sv-SE" sz="2400" b="1" dirty="0">
                <a:cs typeface="Arial" panose="020B0604020202020204" pitchFamily="34" charset="0"/>
              </a:rPr>
              <a:t> Meeting                                                             </a:t>
            </a:r>
            <a:r>
              <a:rPr lang="en-US" altLang="sv-SE" sz="2400" dirty="0">
                <a:latin typeface="+mn-lt"/>
                <a:cs typeface="Arial" panose="020B0604020202020204" pitchFamily="34" charset="0"/>
              </a:rPr>
              <a:t>R4-</a:t>
            </a:r>
            <a:r>
              <a:rPr lang="en-US" sz="2400" dirty="0">
                <a:effectLst/>
                <a:latin typeface="+mn-lt"/>
                <a:ea typeface="Calibri" panose="020F0502020204030204" pitchFamily="34" charset="0"/>
              </a:rPr>
              <a:t>2200727</a:t>
            </a:r>
            <a:endParaRPr lang="sv-SE" altLang="sv-SE" sz="2400" dirty="0">
              <a:latin typeface="+mn-lt"/>
              <a:cs typeface="Arial" panose="020B0604020202020204" pitchFamily="34" charset="0"/>
            </a:endParaRPr>
          </a:p>
          <a:p>
            <a:pPr>
              <a:buNone/>
            </a:pPr>
            <a:r>
              <a:rPr lang="en-US" altLang="zh-CN" sz="2400" b="1" dirty="0"/>
              <a:t>Electronic Meeting, 17</a:t>
            </a:r>
            <a:r>
              <a:rPr lang="en-US" altLang="zh-CN" sz="2400" b="1" baseline="30000" dirty="0"/>
              <a:t>st</a:t>
            </a:r>
            <a:r>
              <a:rPr lang="en-US" altLang="zh-CN" sz="2400" b="1" dirty="0"/>
              <a:t> –25</a:t>
            </a:r>
            <a:r>
              <a:rPr lang="en-US" altLang="zh-CN" sz="2400" b="1" baseline="30000" dirty="0"/>
              <a:t>th</a:t>
            </a:r>
            <a:r>
              <a:rPr lang="en-US" altLang="zh-CN" sz="2400" b="1" dirty="0"/>
              <a:t> January, 2022</a:t>
            </a:r>
            <a:endParaRPr lang="sv-SE" altLang="sv-SE" sz="2400" b="1" dirty="0">
              <a:cs typeface="Arial" panose="020B0604020202020204" pitchFamily="34" charset="0"/>
            </a:endParaRPr>
          </a:p>
        </p:txBody>
      </p:sp>
    </p:spTree>
    <p:extLst>
      <p:ext uri="{BB962C8B-B14F-4D97-AF65-F5344CB8AC3E}">
        <p14:creationId xmlns:p14="http://schemas.microsoft.com/office/powerpoint/2010/main" val="41689124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A47D1-9D32-4A5C-829C-E1A371A300C0}"/>
              </a:ext>
            </a:extLst>
          </p:cNvPr>
          <p:cNvSpPr>
            <a:spLocks noGrp="1"/>
          </p:cNvSpPr>
          <p:nvPr>
            <p:ph type="title"/>
          </p:nvPr>
        </p:nvSpPr>
        <p:spPr>
          <a:xfrm>
            <a:off x="639067" y="356659"/>
            <a:ext cx="11078400" cy="503953"/>
          </a:xfrm>
        </p:spPr>
        <p:txBody>
          <a:bodyPr>
            <a:normAutofit fontScale="90000"/>
          </a:bodyPr>
          <a:lstStyle/>
          <a:p>
            <a:r>
              <a:rPr lang="en-US" dirty="0"/>
              <a:t>2.1- Discussion. Best filters per channel bandwidth</a:t>
            </a:r>
          </a:p>
        </p:txBody>
      </p:sp>
      <p:sp>
        <p:nvSpPr>
          <p:cNvPr id="8" name="Text Placeholder 5">
            <a:extLst>
              <a:ext uri="{FF2B5EF4-FFF2-40B4-BE49-F238E27FC236}">
                <a16:creationId xmlns:a16="http://schemas.microsoft.com/office/drawing/2014/main" id="{639CB9F6-CC71-4C65-8AD9-B2EB4C4EFDD2}"/>
              </a:ext>
            </a:extLst>
          </p:cNvPr>
          <p:cNvSpPr txBox="1">
            <a:spLocks/>
          </p:cNvSpPr>
          <p:nvPr/>
        </p:nvSpPr>
        <p:spPr>
          <a:xfrm>
            <a:off x="2255574" y="5378587"/>
            <a:ext cx="7104789" cy="3048000"/>
          </a:xfr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solidFill>
                <a:schemeClr val="bg2"/>
              </a:solidFill>
            </a:endParaRPr>
          </a:p>
          <a:p>
            <a:endParaRPr lang="en-US" sz="2400">
              <a:solidFill>
                <a:schemeClr val="bg2"/>
              </a:solidFill>
            </a:endParaRPr>
          </a:p>
          <a:p>
            <a:endParaRPr lang="en-US" sz="2400">
              <a:solidFill>
                <a:schemeClr val="bg2"/>
              </a:solidFill>
            </a:endParaRPr>
          </a:p>
        </p:txBody>
      </p:sp>
      <p:pic>
        <p:nvPicPr>
          <p:cNvPr id="6" name="Picture 5">
            <a:extLst>
              <a:ext uri="{FF2B5EF4-FFF2-40B4-BE49-F238E27FC236}">
                <a16:creationId xmlns:a16="http://schemas.microsoft.com/office/drawing/2014/main" id="{9544EE13-09E7-423C-A8A3-68205644082D}"/>
              </a:ext>
            </a:extLst>
          </p:cNvPr>
          <p:cNvPicPr>
            <a:picLocks noChangeAspect="1"/>
          </p:cNvPicPr>
          <p:nvPr/>
        </p:nvPicPr>
        <p:blipFill>
          <a:blip r:embed="rId2"/>
          <a:stretch>
            <a:fillRect/>
          </a:stretch>
        </p:blipFill>
        <p:spPr>
          <a:xfrm>
            <a:off x="6078656" y="608635"/>
            <a:ext cx="5201920" cy="3901440"/>
          </a:xfrm>
          <a:prstGeom prst="rect">
            <a:avLst/>
          </a:prstGeom>
        </p:spPr>
      </p:pic>
      <p:sp>
        <p:nvSpPr>
          <p:cNvPr id="14" name="TextBox 13">
            <a:extLst>
              <a:ext uri="{FF2B5EF4-FFF2-40B4-BE49-F238E27FC236}">
                <a16:creationId xmlns:a16="http://schemas.microsoft.com/office/drawing/2014/main" id="{70938428-BDD2-4161-B76D-87E14472F875}"/>
              </a:ext>
            </a:extLst>
          </p:cNvPr>
          <p:cNvSpPr txBox="1"/>
          <p:nvPr/>
        </p:nvSpPr>
        <p:spPr>
          <a:xfrm>
            <a:off x="911424" y="4439629"/>
            <a:ext cx="4304805" cy="1178760"/>
          </a:xfrm>
          <a:prstGeom prst="rect">
            <a:avLst/>
          </a:prstGeom>
          <a:noFill/>
        </p:spPr>
        <p:txBody>
          <a:bodyPr wrap="square" lIns="96000" tIns="96000" rIns="96000" bIns="96000" rtlCol="0">
            <a:spAutoFit/>
          </a:bodyPr>
          <a:lstStyle/>
          <a:p>
            <a:pPr defTabSz="479988">
              <a:spcAft>
                <a:spcPts val="800"/>
              </a:spcAft>
              <a:tabLst>
                <a:tab pos="479988" algn="l"/>
              </a:tabLst>
            </a:pPr>
            <a:r>
              <a:rPr lang="en-US" sz="1600">
                <a:latin typeface="+mj-lt"/>
              </a:rPr>
              <a:t>90 MHz: For small and central allocations, Triang B and 0.2 are the best. Again, for larger allocations, and edge allocations, more aggressive filters perform better.</a:t>
            </a:r>
          </a:p>
        </p:txBody>
      </p:sp>
      <p:sp>
        <p:nvSpPr>
          <p:cNvPr id="15" name="TextBox 14">
            <a:extLst>
              <a:ext uri="{FF2B5EF4-FFF2-40B4-BE49-F238E27FC236}">
                <a16:creationId xmlns:a16="http://schemas.microsoft.com/office/drawing/2014/main" id="{479E68C2-8DC3-4503-9C78-53EA6D31B53B}"/>
              </a:ext>
            </a:extLst>
          </p:cNvPr>
          <p:cNvSpPr txBox="1"/>
          <p:nvPr/>
        </p:nvSpPr>
        <p:spPr>
          <a:xfrm>
            <a:off x="6672064" y="4460366"/>
            <a:ext cx="4304805" cy="1917424"/>
          </a:xfrm>
          <a:prstGeom prst="rect">
            <a:avLst/>
          </a:prstGeom>
          <a:noFill/>
        </p:spPr>
        <p:txBody>
          <a:bodyPr wrap="square" lIns="96000" tIns="96000" rIns="96000" bIns="96000" rtlCol="0">
            <a:spAutoFit/>
          </a:bodyPr>
          <a:lstStyle/>
          <a:p>
            <a:pPr defTabSz="479988">
              <a:spcAft>
                <a:spcPts val="800"/>
              </a:spcAft>
              <a:tabLst>
                <a:tab pos="479988" algn="l"/>
              </a:tabLst>
            </a:pPr>
            <a:r>
              <a:rPr lang="en-US" sz="1600">
                <a:latin typeface="+mj-lt"/>
              </a:rPr>
              <a:t>100 MHz: For small and central allocations, 0.2 and Triang B are the best. Again, for larger allocations, and edge allocations, more aggressive filters perform better. For closer to the edge allocations, 0.335 is the best, then 0.28 and Triang A are better for large allocations not next to the edge of the channel.</a:t>
            </a:r>
          </a:p>
        </p:txBody>
      </p:sp>
      <p:pic>
        <p:nvPicPr>
          <p:cNvPr id="17" name="Picture 16">
            <a:extLst>
              <a:ext uri="{FF2B5EF4-FFF2-40B4-BE49-F238E27FC236}">
                <a16:creationId xmlns:a16="http://schemas.microsoft.com/office/drawing/2014/main" id="{38FEBA64-A7E8-4E9B-BB4B-6E47D00AB7E9}"/>
              </a:ext>
            </a:extLst>
          </p:cNvPr>
          <p:cNvPicPr>
            <a:picLocks noChangeAspect="1"/>
          </p:cNvPicPr>
          <p:nvPr/>
        </p:nvPicPr>
        <p:blipFill>
          <a:blip r:embed="rId3"/>
          <a:stretch>
            <a:fillRect/>
          </a:stretch>
        </p:blipFill>
        <p:spPr>
          <a:xfrm>
            <a:off x="232625" y="608635"/>
            <a:ext cx="5201920" cy="3901440"/>
          </a:xfrm>
          <a:prstGeom prst="rect">
            <a:avLst/>
          </a:prstGeom>
        </p:spPr>
      </p:pic>
    </p:spTree>
    <p:extLst>
      <p:ext uri="{BB962C8B-B14F-4D97-AF65-F5344CB8AC3E}">
        <p14:creationId xmlns:p14="http://schemas.microsoft.com/office/powerpoint/2010/main" val="22501350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A47D1-9D32-4A5C-829C-E1A371A300C0}"/>
              </a:ext>
            </a:extLst>
          </p:cNvPr>
          <p:cNvSpPr>
            <a:spLocks noGrp="1"/>
          </p:cNvSpPr>
          <p:nvPr>
            <p:ph type="title"/>
          </p:nvPr>
        </p:nvSpPr>
        <p:spPr>
          <a:xfrm>
            <a:off x="639067" y="356659"/>
            <a:ext cx="11078400" cy="503953"/>
          </a:xfrm>
        </p:spPr>
        <p:txBody>
          <a:bodyPr>
            <a:normAutofit fontScale="90000"/>
          </a:bodyPr>
          <a:lstStyle/>
          <a:p>
            <a:r>
              <a:rPr lang="en-US" dirty="0"/>
              <a:t>2.1- Discussion. Best filters per channel bandwidth</a:t>
            </a:r>
          </a:p>
        </p:txBody>
      </p:sp>
      <p:sp>
        <p:nvSpPr>
          <p:cNvPr id="8" name="Text Placeholder 5">
            <a:extLst>
              <a:ext uri="{FF2B5EF4-FFF2-40B4-BE49-F238E27FC236}">
                <a16:creationId xmlns:a16="http://schemas.microsoft.com/office/drawing/2014/main" id="{639CB9F6-CC71-4C65-8AD9-B2EB4C4EFDD2}"/>
              </a:ext>
            </a:extLst>
          </p:cNvPr>
          <p:cNvSpPr txBox="1">
            <a:spLocks/>
          </p:cNvSpPr>
          <p:nvPr/>
        </p:nvSpPr>
        <p:spPr>
          <a:xfrm>
            <a:off x="2255574" y="5378587"/>
            <a:ext cx="7104789" cy="3048000"/>
          </a:xfr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solidFill>
                <a:schemeClr val="bg2"/>
              </a:solidFill>
            </a:endParaRPr>
          </a:p>
          <a:p>
            <a:endParaRPr lang="en-US" sz="2400">
              <a:solidFill>
                <a:schemeClr val="bg2"/>
              </a:solidFill>
            </a:endParaRPr>
          </a:p>
          <a:p>
            <a:endParaRPr lang="en-US" sz="2400">
              <a:solidFill>
                <a:schemeClr val="bg2"/>
              </a:solidFill>
            </a:endParaRPr>
          </a:p>
        </p:txBody>
      </p:sp>
      <p:sp>
        <p:nvSpPr>
          <p:cNvPr id="9" name="Content Placeholder 2">
            <a:extLst>
              <a:ext uri="{FF2B5EF4-FFF2-40B4-BE49-F238E27FC236}">
                <a16:creationId xmlns:a16="http://schemas.microsoft.com/office/drawing/2014/main" id="{89B738E3-F8A5-4587-8424-C5C6B4F9C741}"/>
              </a:ext>
            </a:extLst>
          </p:cNvPr>
          <p:cNvSpPr>
            <a:spLocks noGrp="1"/>
          </p:cNvSpPr>
          <p:nvPr>
            <p:ph idx="1"/>
          </p:nvPr>
        </p:nvSpPr>
        <p:spPr>
          <a:xfrm>
            <a:off x="730623" y="1489958"/>
            <a:ext cx="10282518" cy="3966945"/>
          </a:xfrm>
        </p:spPr>
        <p:txBody>
          <a:bodyPr vert="horz" lIns="91440" tIns="45720" rIns="91440" bIns="45720" rtlCol="0" anchor="t">
            <a:normAutofit/>
          </a:bodyPr>
          <a:lstStyle/>
          <a:p>
            <a:pPr marL="0" indent="0">
              <a:buNone/>
            </a:pPr>
            <a:r>
              <a:rPr lang="en-US" sz="2400" b="1" i="1" dirty="0"/>
              <a:t>Observation 1</a:t>
            </a:r>
            <a:r>
              <a:rPr lang="en-US" sz="2400" i="1" dirty="0"/>
              <a:t>: There is not a single solution for all the evaluated cases. Depending on the allocation configuration, different filters (i.e., more or less aggressive) perform differently.</a:t>
            </a:r>
          </a:p>
          <a:p>
            <a:pPr marL="0" indent="0">
              <a:buNone/>
            </a:pPr>
            <a:r>
              <a:rPr lang="en-US" sz="2400" b="1" i="1" dirty="0"/>
              <a:t>Observation 2: </a:t>
            </a:r>
            <a:r>
              <a:rPr lang="en-US" sz="2400" i="1" dirty="0"/>
              <a:t>For smaller allocations (e.g., ≤ 16 PRB), less aggressive filters show the best performance in terms of output power.</a:t>
            </a:r>
          </a:p>
          <a:p>
            <a:pPr marL="0" indent="0">
              <a:buNone/>
            </a:pPr>
            <a:endParaRPr lang="en-US" sz="2400" i="1" dirty="0"/>
          </a:p>
        </p:txBody>
      </p:sp>
    </p:spTree>
    <p:extLst>
      <p:ext uri="{BB962C8B-B14F-4D97-AF65-F5344CB8AC3E}">
        <p14:creationId xmlns:p14="http://schemas.microsoft.com/office/powerpoint/2010/main" val="16900382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A47D1-9D32-4A5C-829C-E1A371A300C0}"/>
              </a:ext>
            </a:extLst>
          </p:cNvPr>
          <p:cNvSpPr>
            <a:spLocks noGrp="1"/>
          </p:cNvSpPr>
          <p:nvPr>
            <p:ph type="title"/>
          </p:nvPr>
        </p:nvSpPr>
        <p:spPr>
          <a:xfrm>
            <a:off x="639067" y="255494"/>
            <a:ext cx="11078400" cy="988359"/>
          </a:xfrm>
        </p:spPr>
        <p:txBody>
          <a:bodyPr>
            <a:normAutofit/>
          </a:bodyPr>
          <a:lstStyle/>
          <a:p>
            <a:r>
              <a:rPr lang="en-US"/>
              <a:t>3- Conclusion</a:t>
            </a:r>
          </a:p>
        </p:txBody>
      </p:sp>
      <p:sp>
        <p:nvSpPr>
          <p:cNvPr id="8" name="Text Placeholder 5">
            <a:extLst>
              <a:ext uri="{FF2B5EF4-FFF2-40B4-BE49-F238E27FC236}">
                <a16:creationId xmlns:a16="http://schemas.microsoft.com/office/drawing/2014/main" id="{639CB9F6-CC71-4C65-8AD9-B2EB4C4EFDD2}"/>
              </a:ext>
            </a:extLst>
          </p:cNvPr>
          <p:cNvSpPr txBox="1">
            <a:spLocks/>
          </p:cNvSpPr>
          <p:nvPr/>
        </p:nvSpPr>
        <p:spPr>
          <a:xfrm>
            <a:off x="2255574" y="5378589"/>
            <a:ext cx="7104789" cy="881359"/>
          </a:xfr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solidFill>
                <a:schemeClr val="bg2"/>
              </a:solidFill>
            </a:endParaRPr>
          </a:p>
          <a:p>
            <a:endParaRPr lang="en-US" sz="2400">
              <a:solidFill>
                <a:schemeClr val="bg2"/>
              </a:solidFill>
            </a:endParaRPr>
          </a:p>
          <a:p>
            <a:endParaRPr lang="en-US" sz="2400">
              <a:solidFill>
                <a:schemeClr val="bg2"/>
              </a:solidFill>
            </a:endParaRPr>
          </a:p>
        </p:txBody>
      </p:sp>
      <p:sp>
        <p:nvSpPr>
          <p:cNvPr id="5" name="Content Placeholder 2">
            <a:extLst>
              <a:ext uri="{FF2B5EF4-FFF2-40B4-BE49-F238E27FC236}">
                <a16:creationId xmlns:a16="http://schemas.microsoft.com/office/drawing/2014/main" id="{621023E4-9246-4BBA-B55C-5825835E1F03}"/>
              </a:ext>
            </a:extLst>
          </p:cNvPr>
          <p:cNvSpPr>
            <a:spLocks noGrp="1"/>
          </p:cNvSpPr>
          <p:nvPr>
            <p:ph idx="1"/>
          </p:nvPr>
        </p:nvSpPr>
        <p:spPr>
          <a:xfrm>
            <a:off x="730623" y="1489958"/>
            <a:ext cx="10282518" cy="4292277"/>
          </a:xfrm>
        </p:spPr>
        <p:txBody>
          <a:bodyPr vert="horz" lIns="91440" tIns="45720" rIns="91440" bIns="45720" rtlCol="0" anchor="t">
            <a:normAutofit/>
          </a:bodyPr>
          <a:lstStyle/>
          <a:p>
            <a:pPr marL="0" indent="0">
              <a:buNone/>
            </a:pPr>
            <a:r>
              <a:rPr lang="en-US" sz="2400" b="1" i="1" dirty="0"/>
              <a:t>Observation 1</a:t>
            </a:r>
            <a:r>
              <a:rPr lang="en-US" sz="2400" i="1" dirty="0"/>
              <a:t>: There is not a single solution for all the evaluated cases. Depending on the allocation configuration, different filters (i.e., more or less aggressive) perform differently.</a:t>
            </a:r>
          </a:p>
          <a:p>
            <a:pPr marL="0" indent="0">
              <a:buNone/>
            </a:pPr>
            <a:r>
              <a:rPr lang="en-US" sz="2400" b="1" i="1" dirty="0"/>
              <a:t>Observation 2: </a:t>
            </a:r>
            <a:r>
              <a:rPr lang="en-US" sz="2400" i="1" dirty="0"/>
              <a:t>For smaller allocations (e.g., ≤ 16 PRB), less aggressive filters show the best performance in terms of output power.</a:t>
            </a:r>
          </a:p>
          <a:p>
            <a:pPr marL="0" indent="0">
              <a:buNone/>
            </a:pPr>
            <a:endParaRPr lang="en-US" sz="2400" i="1" dirty="0"/>
          </a:p>
          <a:p>
            <a:pPr marL="0" indent="0">
              <a:buNone/>
            </a:pPr>
            <a:endParaRPr lang="en-US" sz="2400" i="1" dirty="0"/>
          </a:p>
        </p:txBody>
      </p:sp>
    </p:spTree>
    <p:extLst>
      <p:ext uri="{BB962C8B-B14F-4D97-AF65-F5344CB8AC3E}">
        <p14:creationId xmlns:p14="http://schemas.microsoft.com/office/powerpoint/2010/main" val="38834205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3714E4-4583-48A1-875E-9CA32C394798}"/>
              </a:ext>
            </a:extLst>
          </p:cNvPr>
          <p:cNvSpPr>
            <a:spLocks noGrp="1"/>
          </p:cNvSpPr>
          <p:nvPr>
            <p:ph type="title"/>
          </p:nvPr>
        </p:nvSpPr>
        <p:spPr/>
        <p:txBody>
          <a:bodyPr/>
          <a:lstStyle/>
          <a:p>
            <a:pPr algn="ctr"/>
            <a:r>
              <a:rPr lang="en-US" dirty="0"/>
              <a:t>References</a:t>
            </a:r>
          </a:p>
        </p:txBody>
      </p:sp>
      <p:sp>
        <p:nvSpPr>
          <p:cNvPr id="3" name="Content Placeholder 2">
            <a:extLst>
              <a:ext uri="{FF2B5EF4-FFF2-40B4-BE49-F238E27FC236}">
                <a16:creationId xmlns:a16="http://schemas.microsoft.com/office/drawing/2014/main" id="{25560461-107E-4A92-BC59-105B6F428C99}"/>
              </a:ext>
            </a:extLst>
          </p:cNvPr>
          <p:cNvSpPr>
            <a:spLocks noGrp="1"/>
          </p:cNvSpPr>
          <p:nvPr>
            <p:ph idx="1"/>
          </p:nvPr>
        </p:nvSpPr>
        <p:spPr/>
        <p:txBody>
          <a:bodyPr/>
          <a:lstStyle/>
          <a:p>
            <a:pPr marL="0" marR="0" indent="0">
              <a:spcBef>
                <a:spcPts val="0"/>
              </a:spcBef>
              <a:spcAft>
                <a:spcPts val="0"/>
              </a:spcAft>
              <a:buNone/>
            </a:pPr>
            <a:r>
              <a:rPr lang="en-US" dirty="0"/>
              <a:t>[1] RP-210910, Optimizations of pi/2 BPSK uplink power in NR, Moderator (Huawei) </a:t>
            </a:r>
          </a:p>
          <a:p>
            <a:pPr marL="0" marR="0" indent="0">
              <a:spcBef>
                <a:spcPts val="0"/>
              </a:spcBef>
              <a:spcAft>
                <a:spcPts val="0"/>
              </a:spcAft>
              <a:buNone/>
            </a:pPr>
            <a:endParaRPr lang="en-US" sz="2000" dirty="0">
              <a:latin typeface="Times New Roman" panose="02020603050405020304" pitchFamily="18" charset="0"/>
              <a:ea typeface="Times New Roman" panose="02020603050405020304" pitchFamily="18" charset="0"/>
            </a:endParaRPr>
          </a:p>
          <a:p>
            <a:pPr marL="0" marR="0" indent="0">
              <a:spcBef>
                <a:spcPts val="0"/>
              </a:spcBef>
              <a:spcAft>
                <a:spcPts val="0"/>
              </a:spcAft>
              <a:buNone/>
            </a:pPr>
            <a:r>
              <a:rPr lang="en-US" dirty="0"/>
              <a:t>[2] R4-2108018, WF on Waveform configuration, parameters for link simulations and agreements, Qualcomm </a:t>
            </a:r>
          </a:p>
          <a:p>
            <a:pPr marL="0" marR="0" indent="0">
              <a:spcBef>
                <a:spcPts val="0"/>
              </a:spcBef>
              <a:spcAft>
                <a:spcPts val="0"/>
              </a:spcAft>
              <a:buNone/>
            </a:pPr>
            <a:endParaRPr lang="en-US" sz="2000" dirty="0">
              <a:latin typeface="Times New Roman" panose="02020603050405020304" pitchFamily="18" charset="0"/>
              <a:ea typeface="Times New Roman" panose="02020603050405020304" pitchFamily="18" charset="0"/>
            </a:endParaRPr>
          </a:p>
          <a:p>
            <a:pPr marL="0" indent="0">
              <a:spcBef>
                <a:spcPts val="0"/>
              </a:spcBef>
              <a:buNone/>
            </a:pPr>
            <a:r>
              <a:rPr lang="en-US" dirty="0"/>
              <a:t>[3] R4-2120057, WF on </a:t>
            </a:r>
            <a:r>
              <a:rPr lang="en-US" dirty="0" err="1"/>
              <a:t>Optimisations</a:t>
            </a:r>
            <a:r>
              <a:rPr lang="en-US" dirty="0"/>
              <a:t> of Pi/2 BPSK UL Power in NR, Huawei, </a:t>
            </a:r>
            <a:r>
              <a:rPr lang="en-US" dirty="0" err="1"/>
              <a:t>HiSilicon</a:t>
            </a:r>
            <a:r>
              <a:rPr lang="en-US" dirty="0"/>
              <a:t>, Qualcomm, Intel</a:t>
            </a:r>
          </a:p>
          <a:p>
            <a:pPr marL="0" indent="0">
              <a:spcBef>
                <a:spcPts val="0"/>
              </a:spcBef>
              <a:buNone/>
            </a:pPr>
            <a:endParaRPr lang="en-US" dirty="0">
              <a:latin typeface="Times New Roman" panose="02020603050405020304" pitchFamily="18" charset="0"/>
              <a:ea typeface="Times New Roman" panose="02020603050405020304" pitchFamily="18" charset="0"/>
            </a:endParaRPr>
          </a:p>
          <a:p>
            <a:pPr marL="0" marR="0" indent="0">
              <a:spcBef>
                <a:spcPts val="0"/>
              </a:spcBef>
              <a:spcAft>
                <a:spcPts val="0"/>
              </a:spcAft>
              <a:buNone/>
            </a:pPr>
            <a:endParaRPr lang="en-US" sz="2000" dirty="0">
              <a:latin typeface="Times New Roman" panose="02020603050405020304" pitchFamily="18" charset="0"/>
              <a:ea typeface="Times New Roman" panose="02020603050405020304" pitchFamily="18" charset="0"/>
            </a:endParaRPr>
          </a:p>
          <a:p>
            <a:endParaRPr lang="en-US" dirty="0"/>
          </a:p>
        </p:txBody>
      </p:sp>
    </p:spTree>
    <p:extLst>
      <p:ext uri="{BB962C8B-B14F-4D97-AF65-F5344CB8AC3E}">
        <p14:creationId xmlns:p14="http://schemas.microsoft.com/office/powerpoint/2010/main" val="29047376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4850" y="208257"/>
            <a:ext cx="10515600" cy="635000"/>
          </a:xfrm>
        </p:spPr>
        <p:txBody>
          <a:bodyPr>
            <a:normAutofit fontScale="90000"/>
          </a:bodyPr>
          <a:lstStyle/>
          <a:p>
            <a:r>
              <a:rPr lang="en-US"/>
              <a:t>1- Introduction</a:t>
            </a:r>
          </a:p>
        </p:txBody>
      </p:sp>
      <p:sp>
        <p:nvSpPr>
          <p:cNvPr id="4" name="Content Placeholder 3"/>
          <p:cNvSpPr>
            <a:spLocks noGrp="1"/>
          </p:cNvSpPr>
          <p:nvPr>
            <p:ph idx="1"/>
          </p:nvPr>
        </p:nvSpPr>
        <p:spPr>
          <a:xfrm>
            <a:off x="112559" y="1163768"/>
            <a:ext cx="11435276" cy="5369007"/>
          </a:xfrm>
        </p:spPr>
        <p:txBody>
          <a:bodyPr>
            <a:normAutofit lnSpcReduction="10000"/>
          </a:bodyPr>
          <a:lstStyle/>
          <a:p>
            <a:pPr marL="0" indent="0" algn="just" fontAlgn="base">
              <a:buNone/>
            </a:pPr>
            <a:r>
              <a:rPr lang="en-US" dirty="0"/>
              <a:t>This contribution relates to a study item agreed in RAN#91-e, and revised in RAN#94e, namely “Revised SID: optimizations of pi/2 BPSK uplink power in NR” [1]. In this paper we study the transmitter performance with different shaping filters. This work is related to the following study item objective: </a:t>
            </a:r>
          </a:p>
          <a:p>
            <a:pPr algn="just" fontAlgn="base"/>
            <a:r>
              <a:rPr lang="en-US" dirty="0"/>
              <a:t>Identify shaping filter characteristics necessary to enable the new power capability while ensuring good and robust BS receiver performance. </a:t>
            </a:r>
          </a:p>
          <a:p>
            <a:pPr marL="914400" lvl="1" indent="-457200" algn="just" fontAlgn="base">
              <a:buFont typeface="+mj-lt"/>
              <a:buAutoNum type="alphaLcPeriod"/>
            </a:pPr>
            <a:r>
              <a:rPr lang="en-US" dirty="0"/>
              <a:t>The choice of the filter is up to UE implementations and transparent to network.</a:t>
            </a:r>
          </a:p>
          <a:p>
            <a:pPr marL="914400" lvl="1" indent="-457200" algn="just" fontAlgn="base">
              <a:buFont typeface="+mj-lt"/>
              <a:buAutoNum type="alphaLcPeriod"/>
            </a:pPr>
            <a:r>
              <a:rPr lang="en-US" dirty="0"/>
              <a:t>Evaluate possible filter requirement applicable to the identified new UE power capability if achievable</a:t>
            </a:r>
          </a:p>
          <a:p>
            <a:pPr marL="914400" lvl="1" indent="-457200" algn="just" fontAlgn="base">
              <a:buFont typeface="+mj-lt"/>
              <a:buAutoNum type="alphaLcPeriod"/>
            </a:pPr>
            <a:r>
              <a:rPr lang="en-US" dirty="0"/>
              <a:t>Identify if necessary, changes are needed to EVM equalizer flatness mask requirements to capture necessary filter shaping. Changes to the existing 14 dB p-p baseline to be assessed in relation to any potential gains in UL link performance while still ensuring robust BS receiver performance for all UEs in a cell. </a:t>
            </a:r>
          </a:p>
        </p:txBody>
      </p:sp>
    </p:spTree>
    <p:extLst>
      <p:ext uri="{BB962C8B-B14F-4D97-AF65-F5344CB8AC3E}">
        <p14:creationId xmlns:p14="http://schemas.microsoft.com/office/powerpoint/2010/main" val="32144043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4850" y="208257"/>
            <a:ext cx="10515600" cy="635000"/>
          </a:xfrm>
        </p:spPr>
        <p:txBody>
          <a:bodyPr>
            <a:normAutofit fontScale="90000"/>
          </a:bodyPr>
          <a:lstStyle/>
          <a:p>
            <a:r>
              <a:rPr lang="en-US"/>
              <a:t>2- Discussion</a:t>
            </a:r>
          </a:p>
        </p:txBody>
      </p:sp>
      <p:sp>
        <p:nvSpPr>
          <p:cNvPr id="4" name="Content Placeholder 3"/>
          <p:cNvSpPr>
            <a:spLocks noGrp="1"/>
          </p:cNvSpPr>
          <p:nvPr>
            <p:ph idx="1"/>
          </p:nvPr>
        </p:nvSpPr>
        <p:spPr>
          <a:xfrm>
            <a:off x="112559" y="1163768"/>
            <a:ext cx="5150105" cy="5369007"/>
          </a:xfrm>
        </p:spPr>
        <p:txBody>
          <a:bodyPr>
            <a:normAutofit/>
          </a:bodyPr>
          <a:lstStyle/>
          <a:p>
            <a:pPr marL="0" indent="0" algn="just" fontAlgn="base">
              <a:buNone/>
            </a:pPr>
            <a:r>
              <a:rPr lang="en-US" sz="1800" dirty="0"/>
              <a:t>According to the agreed way forward after RAN4#99e [2], different filters that conform to 38.101-1 Rel-16 are tested to study the transmitter performance. In this document, three different 3-tap filters (namely [-0.2 1 -0.2],       [-0.28 1 -0.28] and [-0.335 1 -0.335]) are tested, as well as two triangular windows with different design parameters. For the filters mentioned, the DMRS are also shaped, following the assumption in the current specification that the spectral shaping is transparent to the </a:t>
            </a:r>
            <a:r>
              <a:rPr lang="en-US" sz="1800" dirty="0" err="1"/>
              <a:t>gNB</a:t>
            </a:r>
            <a:r>
              <a:rPr lang="en-US" sz="1800" dirty="0"/>
              <a:t> receiver, agreed in the way forward in RAN4#101e [3].</a:t>
            </a:r>
          </a:p>
          <a:p>
            <a:pPr marL="0" indent="0" algn="just" fontAlgn="base">
              <a:buNone/>
            </a:pPr>
            <a:r>
              <a:rPr lang="en-US" sz="1800" dirty="0"/>
              <a:t>Additionally, the [1+D] filter is included in the evaluations with two different configurations, in one, the DMRS are shaped (as the rest of the filters) and in another, the DMRS are not shaped.</a:t>
            </a:r>
          </a:p>
          <a:p>
            <a:pPr marL="0" indent="0" algn="just" fontAlgn="base">
              <a:buNone/>
            </a:pPr>
            <a:r>
              <a:rPr lang="en-US" sz="1800" dirty="0"/>
              <a:t>Table 1 shows the simulation parameters.</a:t>
            </a:r>
          </a:p>
          <a:p>
            <a:pPr marL="0" indent="0" algn="just" fontAlgn="base">
              <a:buNone/>
            </a:pPr>
            <a:r>
              <a:rPr lang="en-US" sz="1800" dirty="0"/>
              <a:t>Following the agreed way forward after RAN4#100e [3], PC2 is addressed in the evaluations.</a:t>
            </a:r>
          </a:p>
          <a:p>
            <a:pPr marL="457200" lvl="1" indent="0" algn="just" fontAlgn="base">
              <a:buNone/>
            </a:pPr>
            <a:endParaRPr lang="en-US" sz="1800" dirty="0"/>
          </a:p>
        </p:txBody>
      </p:sp>
      <p:graphicFrame>
        <p:nvGraphicFramePr>
          <p:cNvPr id="5" name="Table 4">
            <a:extLst>
              <a:ext uri="{FF2B5EF4-FFF2-40B4-BE49-F238E27FC236}">
                <a16:creationId xmlns:a16="http://schemas.microsoft.com/office/drawing/2014/main" id="{07D24B0F-F591-4003-B4A9-CA909D606293}"/>
              </a:ext>
            </a:extLst>
          </p:cNvPr>
          <p:cNvGraphicFramePr>
            <a:graphicFrameLocks noGrp="1"/>
          </p:cNvGraphicFramePr>
          <p:nvPr>
            <p:extLst>
              <p:ext uri="{D42A27DB-BD31-4B8C-83A1-F6EECF244321}">
                <p14:modId xmlns:p14="http://schemas.microsoft.com/office/powerpoint/2010/main" val="1367363241"/>
              </p:ext>
            </p:extLst>
          </p:nvPr>
        </p:nvGraphicFramePr>
        <p:xfrm>
          <a:off x="5831002" y="1253331"/>
          <a:ext cx="5418666" cy="4500880"/>
        </p:xfrm>
        <a:graphic>
          <a:graphicData uri="http://schemas.openxmlformats.org/drawingml/2006/table">
            <a:tbl>
              <a:tblPr firstRow="1" bandRow="1">
                <a:tableStyleId>{5C22544A-7EE6-4342-B048-85BDC9FD1C3A}</a:tableStyleId>
              </a:tblPr>
              <a:tblGrid>
                <a:gridCol w="2709333">
                  <a:extLst>
                    <a:ext uri="{9D8B030D-6E8A-4147-A177-3AD203B41FA5}">
                      <a16:colId xmlns:a16="http://schemas.microsoft.com/office/drawing/2014/main" val="3027990027"/>
                    </a:ext>
                  </a:extLst>
                </a:gridCol>
                <a:gridCol w="2709333">
                  <a:extLst>
                    <a:ext uri="{9D8B030D-6E8A-4147-A177-3AD203B41FA5}">
                      <a16:colId xmlns:a16="http://schemas.microsoft.com/office/drawing/2014/main" val="1418155972"/>
                    </a:ext>
                  </a:extLst>
                </a:gridCol>
              </a:tblGrid>
              <a:tr h="370840">
                <a:tc>
                  <a:txBody>
                    <a:bodyPr/>
                    <a:lstStyle/>
                    <a:p>
                      <a:r>
                        <a:rPr lang="en-US"/>
                        <a:t>Parameter</a:t>
                      </a:r>
                    </a:p>
                  </a:txBody>
                  <a:tcPr/>
                </a:tc>
                <a:tc>
                  <a:txBody>
                    <a:bodyPr/>
                    <a:lstStyle/>
                    <a:p>
                      <a:r>
                        <a:rPr lang="en-US"/>
                        <a:t>Value</a:t>
                      </a:r>
                    </a:p>
                  </a:txBody>
                  <a:tcPr/>
                </a:tc>
                <a:extLst>
                  <a:ext uri="{0D108BD9-81ED-4DB2-BD59-A6C34878D82A}">
                    <a16:rowId xmlns:a16="http://schemas.microsoft.com/office/drawing/2014/main" val="4178951990"/>
                  </a:ext>
                </a:extLst>
              </a:tr>
              <a:tr h="370840">
                <a:tc>
                  <a:txBody>
                    <a:bodyPr/>
                    <a:lstStyle/>
                    <a:p>
                      <a:r>
                        <a:rPr lang="en-US"/>
                        <a:t>Pulse shaping filter</a:t>
                      </a:r>
                    </a:p>
                  </a:txBody>
                  <a:tcPr/>
                </a:tc>
                <a:tc>
                  <a:txBody>
                    <a:bodyPr/>
                    <a:lstStyle/>
                    <a:p>
                      <a:r>
                        <a:rPr lang="en-US"/>
                        <a:t>Filter configuration conforms to 38.101-1 Rel-16</a:t>
                      </a:r>
                    </a:p>
                  </a:txBody>
                  <a:tcPr/>
                </a:tc>
                <a:extLst>
                  <a:ext uri="{0D108BD9-81ED-4DB2-BD59-A6C34878D82A}">
                    <a16:rowId xmlns:a16="http://schemas.microsoft.com/office/drawing/2014/main" val="1997353861"/>
                  </a:ext>
                </a:extLst>
              </a:tr>
              <a:tr h="370840">
                <a:tc>
                  <a:txBody>
                    <a:bodyPr/>
                    <a:lstStyle/>
                    <a:p>
                      <a:r>
                        <a:rPr lang="en-US"/>
                        <a:t>Waveform</a:t>
                      </a:r>
                    </a:p>
                  </a:txBody>
                  <a:tcPr/>
                </a:tc>
                <a:tc>
                  <a:txBody>
                    <a:bodyPr/>
                    <a:lstStyle/>
                    <a:p>
                      <a:r>
                        <a:rPr lang="en-US" sz="1800" kern="1200">
                          <a:solidFill>
                            <a:schemeClr val="dk1"/>
                          </a:solidFill>
                          <a:effectLst/>
                          <a:latin typeface="+mn-lt"/>
                          <a:ea typeface="+mn-ea"/>
                          <a:cs typeface="+mn-cs"/>
                        </a:rPr>
                        <a:t>DFTS OFDM with pi/2 BPSK with Rel-16 DMRS</a:t>
                      </a:r>
                      <a:endParaRPr lang="en-US"/>
                    </a:p>
                  </a:txBody>
                  <a:tcPr/>
                </a:tc>
                <a:extLst>
                  <a:ext uri="{0D108BD9-81ED-4DB2-BD59-A6C34878D82A}">
                    <a16:rowId xmlns:a16="http://schemas.microsoft.com/office/drawing/2014/main" val="3266167553"/>
                  </a:ext>
                </a:extLst>
              </a:tr>
              <a:tr h="370840">
                <a:tc>
                  <a:txBody>
                    <a:bodyPr/>
                    <a:lstStyle/>
                    <a:p>
                      <a:pPr marL="0" marR="0" algn="l" defTabSz="914400" rtl="0" eaLnBrk="1" fontAlgn="base" latinLnBrk="0" hangingPunct="1">
                        <a:spcBef>
                          <a:spcPts val="0"/>
                        </a:spcBef>
                        <a:spcAft>
                          <a:spcPts val="900"/>
                        </a:spcAft>
                      </a:pPr>
                      <a:r>
                        <a:rPr lang="en-US" sz="1800" kern="1200">
                          <a:solidFill>
                            <a:schemeClr val="dk1"/>
                          </a:solidFill>
                          <a:latin typeface="+mn-lt"/>
                          <a:ea typeface="+mn-ea"/>
                          <a:cs typeface="+mn-cs"/>
                        </a:rPr>
                        <a:t>PRB/LCRB</a:t>
                      </a:r>
                    </a:p>
                  </a:txBody>
                  <a:tcPr marL="68580" marR="68580" marT="0" marB="0"/>
                </a:tc>
                <a:tc>
                  <a:txBody>
                    <a:bodyPr/>
                    <a:lstStyle/>
                    <a:p>
                      <a:pPr marL="0" marR="0" lvl="0" indent="0" algn="l" defTabSz="914400" rtl="0" eaLnBrk="1" fontAlgn="base" latinLnBrk="0" hangingPunct="1">
                        <a:lnSpc>
                          <a:spcPct val="100000"/>
                        </a:lnSpc>
                        <a:spcBef>
                          <a:spcPts val="0"/>
                        </a:spcBef>
                        <a:spcAft>
                          <a:spcPts val="900"/>
                        </a:spcAft>
                        <a:buClrTx/>
                        <a:buSzTx/>
                        <a:buFontTx/>
                        <a:buNone/>
                        <a:tabLst/>
                        <a:defRPr/>
                      </a:pPr>
                      <a:r>
                        <a:rPr lang="en-GB" sz="1800" kern="1200">
                          <a:solidFill>
                            <a:schemeClr val="dk1"/>
                          </a:solidFill>
                          <a:effectLst/>
                          <a:latin typeface="+mn-lt"/>
                          <a:ea typeface="+mn-ea"/>
                          <a:cs typeface="+mn-cs"/>
                        </a:rPr>
                        <a:t>Full sweep of all possible combinations of RB starting locations and RB lengths</a:t>
                      </a:r>
                      <a:endParaRPr lang="en-US" sz="1800" kern="1200">
                        <a:solidFill>
                          <a:schemeClr val="dk1"/>
                        </a:solidFill>
                        <a:effectLst/>
                        <a:latin typeface="+mn-lt"/>
                        <a:ea typeface="+mn-ea"/>
                        <a:cs typeface="+mn-cs"/>
                      </a:endParaRPr>
                    </a:p>
                  </a:txBody>
                  <a:tcPr marL="68580" marR="68580" marT="0" marB="0"/>
                </a:tc>
                <a:extLst>
                  <a:ext uri="{0D108BD9-81ED-4DB2-BD59-A6C34878D82A}">
                    <a16:rowId xmlns:a16="http://schemas.microsoft.com/office/drawing/2014/main" val="1825003546"/>
                  </a:ext>
                </a:extLst>
              </a:tr>
              <a:tr h="370840">
                <a:tc>
                  <a:txBody>
                    <a:bodyPr/>
                    <a:lstStyle/>
                    <a:p>
                      <a:pPr marL="0" marR="0" algn="l" defTabSz="914400" rtl="0" eaLnBrk="1" fontAlgn="base" latinLnBrk="0" hangingPunct="1">
                        <a:spcBef>
                          <a:spcPts val="0"/>
                        </a:spcBef>
                        <a:spcAft>
                          <a:spcPts val="900"/>
                        </a:spcAft>
                      </a:pPr>
                      <a:r>
                        <a:rPr lang="en-US" sz="1800" kern="1200">
                          <a:solidFill>
                            <a:schemeClr val="dk1"/>
                          </a:solidFill>
                          <a:latin typeface="+mn-lt"/>
                          <a:ea typeface="+mn-ea"/>
                          <a:cs typeface="+mn-cs"/>
                        </a:rPr>
                        <a:t># of DMRS symbols/slot</a:t>
                      </a:r>
                    </a:p>
                  </a:txBody>
                  <a:tcPr marL="68580" marR="68580" marT="0" marB="0"/>
                </a:tc>
                <a:tc>
                  <a:txBody>
                    <a:bodyPr/>
                    <a:lstStyle/>
                    <a:p>
                      <a:pPr marL="0" marR="0" algn="l" defTabSz="914400" rtl="0" eaLnBrk="1" fontAlgn="base" latinLnBrk="0" hangingPunct="1">
                        <a:spcBef>
                          <a:spcPts val="0"/>
                        </a:spcBef>
                        <a:spcAft>
                          <a:spcPts val="900"/>
                        </a:spcAft>
                      </a:pPr>
                      <a:r>
                        <a:rPr lang="en-US" sz="1800" kern="1200">
                          <a:solidFill>
                            <a:schemeClr val="dk1"/>
                          </a:solidFill>
                          <a:latin typeface="+mn-lt"/>
                          <a:ea typeface="+mn-ea"/>
                          <a:cs typeface="+mn-cs"/>
                        </a:rPr>
                        <a:t>2</a:t>
                      </a:r>
                    </a:p>
                  </a:txBody>
                  <a:tcPr marL="68580" marR="68580" marT="0" marB="0"/>
                </a:tc>
                <a:extLst>
                  <a:ext uri="{0D108BD9-81ED-4DB2-BD59-A6C34878D82A}">
                    <a16:rowId xmlns:a16="http://schemas.microsoft.com/office/drawing/2014/main" val="235977287"/>
                  </a:ext>
                </a:extLst>
              </a:tr>
              <a:tr h="370840">
                <a:tc>
                  <a:txBody>
                    <a:bodyPr/>
                    <a:lstStyle/>
                    <a:p>
                      <a:pPr marL="0" marR="0" algn="l" defTabSz="914400" rtl="0" eaLnBrk="1" fontAlgn="base" latinLnBrk="0" hangingPunct="1">
                        <a:spcBef>
                          <a:spcPts val="0"/>
                        </a:spcBef>
                        <a:spcAft>
                          <a:spcPts val="900"/>
                        </a:spcAft>
                      </a:pPr>
                      <a:r>
                        <a:rPr lang="en-US" sz="1800" kern="1200">
                          <a:solidFill>
                            <a:schemeClr val="dk1"/>
                          </a:solidFill>
                          <a:latin typeface="+mn-lt"/>
                          <a:ea typeface="+mn-ea"/>
                          <a:cs typeface="+mn-cs"/>
                        </a:rPr>
                        <a:t># of data symbols/slot</a:t>
                      </a:r>
                    </a:p>
                  </a:txBody>
                  <a:tcPr marL="68580" marR="68580" marT="0" marB="0"/>
                </a:tc>
                <a:tc>
                  <a:txBody>
                    <a:bodyPr/>
                    <a:lstStyle/>
                    <a:p>
                      <a:pPr marL="0" marR="0" algn="l" defTabSz="914400" rtl="0" eaLnBrk="1" fontAlgn="base" latinLnBrk="0" hangingPunct="1">
                        <a:spcBef>
                          <a:spcPts val="0"/>
                        </a:spcBef>
                        <a:spcAft>
                          <a:spcPts val="900"/>
                        </a:spcAft>
                      </a:pPr>
                      <a:r>
                        <a:rPr lang="en-US" sz="1800" kern="1200">
                          <a:solidFill>
                            <a:schemeClr val="dk1"/>
                          </a:solidFill>
                          <a:latin typeface="+mn-lt"/>
                          <a:ea typeface="+mn-ea"/>
                          <a:cs typeface="+mn-cs"/>
                        </a:rPr>
                        <a:t>12</a:t>
                      </a:r>
                    </a:p>
                  </a:txBody>
                  <a:tcPr marL="68580" marR="68580" marT="0" marB="0"/>
                </a:tc>
                <a:extLst>
                  <a:ext uri="{0D108BD9-81ED-4DB2-BD59-A6C34878D82A}">
                    <a16:rowId xmlns:a16="http://schemas.microsoft.com/office/drawing/2014/main" val="2824296752"/>
                  </a:ext>
                </a:extLst>
              </a:tr>
              <a:tr h="370840">
                <a:tc>
                  <a:txBody>
                    <a:bodyPr/>
                    <a:lstStyle/>
                    <a:p>
                      <a:r>
                        <a:rPr lang="en-US"/>
                        <a:t>BW</a:t>
                      </a:r>
                    </a:p>
                  </a:txBody>
                  <a:tcPr/>
                </a:tc>
                <a:tc>
                  <a:txBody>
                    <a:bodyPr/>
                    <a:lstStyle/>
                    <a:p>
                      <a:r>
                        <a:rPr lang="en-US" sz="1800" kern="1200">
                          <a:solidFill>
                            <a:schemeClr val="dk1"/>
                          </a:solidFill>
                          <a:effectLst/>
                          <a:latin typeface="+mn-lt"/>
                          <a:ea typeface="+mn-ea"/>
                          <a:cs typeface="+mn-cs"/>
                        </a:rPr>
                        <a:t>[10, 15, 20, 30, 40, 50, 60, 80, 90, 100] MHz</a:t>
                      </a:r>
                    </a:p>
                  </a:txBody>
                  <a:tcPr/>
                </a:tc>
                <a:extLst>
                  <a:ext uri="{0D108BD9-81ED-4DB2-BD59-A6C34878D82A}">
                    <a16:rowId xmlns:a16="http://schemas.microsoft.com/office/drawing/2014/main" val="2744058327"/>
                  </a:ext>
                </a:extLst>
              </a:tr>
              <a:tr h="370840">
                <a:tc>
                  <a:txBody>
                    <a:bodyPr/>
                    <a:lstStyle/>
                    <a:p>
                      <a:r>
                        <a:rPr lang="en-US"/>
                        <a:t>SCS</a:t>
                      </a:r>
                    </a:p>
                  </a:txBody>
                  <a:tcPr/>
                </a:tc>
                <a:tc>
                  <a:txBody>
                    <a:bodyPr/>
                    <a:lstStyle/>
                    <a:p>
                      <a:r>
                        <a:rPr lang="en-US" sz="1800" kern="1200">
                          <a:solidFill>
                            <a:schemeClr val="dk1"/>
                          </a:solidFill>
                          <a:effectLst/>
                          <a:latin typeface="+mn-lt"/>
                          <a:ea typeface="+mn-ea"/>
                          <a:cs typeface="+mn-cs"/>
                        </a:rPr>
                        <a:t>30 kHz</a:t>
                      </a:r>
                    </a:p>
                  </a:txBody>
                  <a:tcPr/>
                </a:tc>
                <a:extLst>
                  <a:ext uri="{0D108BD9-81ED-4DB2-BD59-A6C34878D82A}">
                    <a16:rowId xmlns:a16="http://schemas.microsoft.com/office/drawing/2014/main" val="3659922112"/>
                  </a:ext>
                </a:extLst>
              </a:tr>
            </a:tbl>
          </a:graphicData>
        </a:graphic>
      </p:graphicFrame>
      <p:sp>
        <p:nvSpPr>
          <p:cNvPr id="6" name="TextBox 5">
            <a:extLst>
              <a:ext uri="{FF2B5EF4-FFF2-40B4-BE49-F238E27FC236}">
                <a16:creationId xmlns:a16="http://schemas.microsoft.com/office/drawing/2014/main" id="{C3ABDE83-105A-4855-9FD2-3285B42BE13F}"/>
              </a:ext>
            </a:extLst>
          </p:cNvPr>
          <p:cNvSpPr txBox="1"/>
          <p:nvPr/>
        </p:nvSpPr>
        <p:spPr>
          <a:xfrm>
            <a:off x="7226934" y="831396"/>
            <a:ext cx="3090398" cy="369332"/>
          </a:xfrm>
          <a:prstGeom prst="rect">
            <a:avLst/>
          </a:prstGeom>
          <a:noFill/>
        </p:spPr>
        <p:txBody>
          <a:bodyPr wrap="none" rtlCol="0">
            <a:spAutoFit/>
          </a:bodyPr>
          <a:lstStyle/>
          <a:p>
            <a:r>
              <a:rPr lang="en-US"/>
              <a:t>Table 1: Simulation parameters</a:t>
            </a:r>
          </a:p>
        </p:txBody>
      </p:sp>
    </p:spTree>
    <p:extLst>
      <p:ext uri="{BB962C8B-B14F-4D97-AF65-F5344CB8AC3E}">
        <p14:creationId xmlns:p14="http://schemas.microsoft.com/office/powerpoint/2010/main" val="32330684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4850" y="208257"/>
            <a:ext cx="10515600" cy="635000"/>
          </a:xfrm>
        </p:spPr>
        <p:txBody>
          <a:bodyPr>
            <a:normAutofit fontScale="90000"/>
          </a:bodyPr>
          <a:lstStyle/>
          <a:p>
            <a:r>
              <a:rPr lang="en-US"/>
              <a:t>2- Discussion</a:t>
            </a:r>
          </a:p>
        </p:txBody>
      </p:sp>
      <p:pic>
        <p:nvPicPr>
          <p:cNvPr id="6" name="Picture 5">
            <a:extLst>
              <a:ext uri="{FF2B5EF4-FFF2-40B4-BE49-F238E27FC236}">
                <a16:creationId xmlns:a16="http://schemas.microsoft.com/office/drawing/2014/main" id="{200F4323-329F-4AFA-89F2-431D84FBBB31}"/>
              </a:ext>
            </a:extLst>
          </p:cNvPr>
          <p:cNvPicPr>
            <a:picLocks noChangeAspect="1"/>
          </p:cNvPicPr>
          <p:nvPr/>
        </p:nvPicPr>
        <p:blipFill>
          <a:blip r:embed="rId2"/>
          <a:stretch>
            <a:fillRect/>
          </a:stretch>
        </p:blipFill>
        <p:spPr>
          <a:xfrm>
            <a:off x="5651771" y="-155642"/>
            <a:ext cx="5734455" cy="4300841"/>
          </a:xfrm>
          <a:prstGeom prst="rect">
            <a:avLst/>
          </a:prstGeom>
        </p:spPr>
      </p:pic>
      <p:sp>
        <p:nvSpPr>
          <p:cNvPr id="7" name="Content Placeholder 3">
            <a:extLst>
              <a:ext uri="{FF2B5EF4-FFF2-40B4-BE49-F238E27FC236}">
                <a16:creationId xmlns:a16="http://schemas.microsoft.com/office/drawing/2014/main" id="{E5B172B9-0DBE-49EE-A72E-5B95047CEA3B}"/>
              </a:ext>
            </a:extLst>
          </p:cNvPr>
          <p:cNvSpPr>
            <a:spLocks noGrp="1"/>
          </p:cNvSpPr>
          <p:nvPr>
            <p:ph idx="1"/>
          </p:nvPr>
        </p:nvSpPr>
        <p:spPr>
          <a:xfrm>
            <a:off x="151470" y="843257"/>
            <a:ext cx="5500301" cy="5369007"/>
          </a:xfrm>
        </p:spPr>
        <p:txBody>
          <a:bodyPr>
            <a:normAutofit/>
          </a:bodyPr>
          <a:lstStyle/>
          <a:p>
            <a:pPr marL="0" indent="0" algn="just" fontAlgn="base">
              <a:buNone/>
            </a:pPr>
            <a:r>
              <a:rPr lang="en-US" sz="1800"/>
              <a:t>The figure shows the tested filters. The triangular filters are generated in such a way that the slope is the maximum slope that fits the maximum attenuation in the two frequency ranges that separate one half of the allocation (same frequency ranges as the EVM equalizer flatness mask). For the evaluations, the number in brackets corresponds to the attenuation (in dB) of the first and second frequency range. </a:t>
            </a:r>
          </a:p>
          <a:p>
            <a:pPr marL="0" indent="0" algn="just" fontAlgn="base">
              <a:buNone/>
            </a:pPr>
            <a:endParaRPr lang="en-US" sz="1800"/>
          </a:p>
          <a:p>
            <a:pPr marL="0" indent="0" algn="just" fontAlgn="base">
              <a:buNone/>
            </a:pPr>
            <a:r>
              <a:rPr lang="en-US" sz="1800"/>
              <a:t>In the continuation, the filters are referred as:</a:t>
            </a:r>
          </a:p>
          <a:p>
            <a:pPr marL="0" indent="0" algn="just" fontAlgn="base">
              <a:buNone/>
            </a:pPr>
            <a:r>
              <a:rPr lang="en-US" sz="1800"/>
              <a:t>[-0.2 1 -0.2] </a:t>
            </a:r>
            <a:r>
              <a:rPr lang="en-US" sz="1800">
                <a:sym typeface="Wingdings" panose="05000000000000000000" pitchFamily="2" charset="2"/>
              </a:rPr>
              <a:t> 0.2</a:t>
            </a:r>
            <a:endParaRPr lang="en-US" sz="1800"/>
          </a:p>
          <a:p>
            <a:pPr marL="0" indent="0" algn="just" fontAlgn="base">
              <a:buNone/>
            </a:pPr>
            <a:r>
              <a:rPr lang="en-US" sz="1800"/>
              <a:t>[-0.28 1 -0.28]  </a:t>
            </a:r>
            <a:r>
              <a:rPr lang="en-US" sz="1800">
                <a:sym typeface="Wingdings" panose="05000000000000000000" pitchFamily="2" charset="2"/>
              </a:rPr>
              <a:t> 0.28 </a:t>
            </a:r>
          </a:p>
          <a:p>
            <a:pPr marL="0" indent="0" algn="just" fontAlgn="base">
              <a:buNone/>
            </a:pPr>
            <a:r>
              <a:rPr lang="en-US" sz="1800"/>
              <a:t>[-0.335 1 -0.335] </a:t>
            </a:r>
            <a:r>
              <a:rPr lang="en-US" sz="1800">
                <a:sym typeface="Wingdings" panose="05000000000000000000" pitchFamily="2" charset="2"/>
              </a:rPr>
              <a:t> 0.335</a:t>
            </a:r>
          </a:p>
          <a:p>
            <a:pPr marL="0" indent="0" algn="just" fontAlgn="base">
              <a:buNone/>
            </a:pPr>
            <a:r>
              <a:rPr lang="en-US" sz="1800">
                <a:sym typeface="Wingdings" panose="05000000000000000000" pitchFamily="2" charset="2"/>
              </a:rPr>
              <a:t>[1+D]  [1+D]</a:t>
            </a:r>
          </a:p>
          <a:p>
            <a:pPr marL="0" indent="0" algn="just" fontAlgn="base">
              <a:buNone/>
            </a:pPr>
            <a:r>
              <a:rPr lang="en-US" sz="1800">
                <a:sym typeface="Wingdings" panose="05000000000000000000" pitchFamily="2" charset="2"/>
              </a:rPr>
              <a:t>Triangular window [6 14]  Triang A</a:t>
            </a:r>
          </a:p>
          <a:p>
            <a:pPr marL="0" indent="0" algn="just" fontAlgn="base">
              <a:buNone/>
            </a:pPr>
            <a:r>
              <a:rPr lang="en-US" sz="1800">
                <a:sym typeface="Wingdings" panose="05000000000000000000" pitchFamily="2" charset="2"/>
              </a:rPr>
              <a:t>Triangular window [6 8]  Triang B</a:t>
            </a:r>
            <a:endParaRPr lang="en-US" sz="1800"/>
          </a:p>
          <a:p>
            <a:pPr marL="0" indent="0" algn="just" fontAlgn="base">
              <a:buNone/>
            </a:pPr>
            <a:endParaRPr lang="en-US" sz="1800"/>
          </a:p>
          <a:p>
            <a:pPr marL="0" indent="0" algn="just" fontAlgn="base">
              <a:buNone/>
            </a:pPr>
            <a:endParaRPr lang="en-US" sz="1800"/>
          </a:p>
          <a:p>
            <a:pPr marL="457200" lvl="1" indent="0" algn="just" fontAlgn="base">
              <a:buNone/>
            </a:pPr>
            <a:endParaRPr lang="en-US" sz="1600"/>
          </a:p>
        </p:txBody>
      </p:sp>
      <p:sp>
        <p:nvSpPr>
          <p:cNvPr id="8" name="TextBox 7">
            <a:extLst>
              <a:ext uri="{FF2B5EF4-FFF2-40B4-BE49-F238E27FC236}">
                <a16:creationId xmlns:a16="http://schemas.microsoft.com/office/drawing/2014/main" id="{CAB2B6B7-3D12-43B7-8B42-AE039DF96693}"/>
              </a:ext>
            </a:extLst>
          </p:cNvPr>
          <p:cNvSpPr txBox="1"/>
          <p:nvPr/>
        </p:nvSpPr>
        <p:spPr>
          <a:xfrm>
            <a:off x="6096000" y="4150161"/>
            <a:ext cx="5296306" cy="2062103"/>
          </a:xfrm>
          <a:prstGeom prst="rect">
            <a:avLst/>
          </a:prstGeom>
          <a:noFill/>
        </p:spPr>
        <p:txBody>
          <a:bodyPr wrap="square" lIns="91440" tIns="45720" rIns="91440" bIns="45720" rtlCol="0" anchor="t">
            <a:spAutoFit/>
          </a:bodyPr>
          <a:lstStyle/>
          <a:p>
            <a:r>
              <a:rPr lang="en-US" sz="1600"/>
              <a:t>0.335 is the most aggressive 3-tap filter that meets the current spectral flatness requirements, less aggressive 3-tap filters are included too.</a:t>
            </a:r>
          </a:p>
          <a:p>
            <a:endParaRPr lang="en-US" sz="1600"/>
          </a:p>
          <a:p>
            <a:r>
              <a:rPr lang="en-US" sz="1600" err="1"/>
              <a:t>Triang</a:t>
            </a:r>
            <a:r>
              <a:rPr lang="en-US" sz="1600"/>
              <a:t> A is the most aggressive triangular window that meets the current spectral flatness requirements, and </a:t>
            </a:r>
            <a:r>
              <a:rPr lang="en-US" sz="1600" err="1"/>
              <a:t>Triang</a:t>
            </a:r>
            <a:r>
              <a:rPr lang="en-US" sz="1600"/>
              <a:t> B is a less aggressive triangular window, with frequency shape quite similar as the 0.2 3-tap filter.</a:t>
            </a:r>
            <a:endParaRPr lang="en-US" sz="1600">
              <a:cs typeface="Calibri"/>
            </a:endParaRPr>
          </a:p>
        </p:txBody>
      </p:sp>
    </p:spTree>
    <p:extLst>
      <p:ext uri="{BB962C8B-B14F-4D97-AF65-F5344CB8AC3E}">
        <p14:creationId xmlns:p14="http://schemas.microsoft.com/office/powerpoint/2010/main" val="23511354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A47D1-9D32-4A5C-829C-E1A371A300C0}"/>
              </a:ext>
            </a:extLst>
          </p:cNvPr>
          <p:cNvSpPr>
            <a:spLocks noGrp="1"/>
          </p:cNvSpPr>
          <p:nvPr>
            <p:ph type="title"/>
          </p:nvPr>
        </p:nvSpPr>
        <p:spPr>
          <a:xfrm>
            <a:off x="639067" y="356659"/>
            <a:ext cx="11078400" cy="880470"/>
          </a:xfrm>
        </p:spPr>
        <p:txBody>
          <a:bodyPr>
            <a:normAutofit fontScale="90000"/>
          </a:bodyPr>
          <a:lstStyle/>
          <a:p>
            <a:r>
              <a:rPr lang="en-US" dirty="0"/>
              <a:t>2.1- Discussion. Best filters per channel bandwidth. </a:t>
            </a:r>
          </a:p>
        </p:txBody>
      </p:sp>
      <p:sp>
        <p:nvSpPr>
          <p:cNvPr id="8" name="Text Placeholder 5">
            <a:extLst>
              <a:ext uri="{FF2B5EF4-FFF2-40B4-BE49-F238E27FC236}">
                <a16:creationId xmlns:a16="http://schemas.microsoft.com/office/drawing/2014/main" id="{639CB9F6-CC71-4C65-8AD9-B2EB4C4EFDD2}"/>
              </a:ext>
            </a:extLst>
          </p:cNvPr>
          <p:cNvSpPr txBox="1">
            <a:spLocks/>
          </p:cNvSpPr>
          <p:nvPr/>
        </p:nvSpPr>
        <p:spPr>
          <a:xfrm>
            <a:off x="2255574" y="5378589"/>
            <a:ext cx="7104789" cy="881359"/>
          </a:xfr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solidFill>
                <a:schemeClr val="bg2"/>
              </a:solidFill>
            </a:endParaRPr>
          </a:p>
          <a:p>
            <a:endParaRPr lang="en-US" sz="2400">
              <a:solidFill>
                <a:schemeClr val="bg2"/>
              </a:solidFill>
            </a:endParaRPr>
          </a:p>
          <a:p>
            <a:endParaRPr lang="en-US" sz="2400">
              <a:solidFill>
                <a:schemeClr val="bg2"/>
              </a:solidFill>
            </a:endParaRPr>
          </a:p>
        </p:txBody>
      </p:sp>
      <p:sp>
        <p:nvSpPr>
          <p:cNvPr id="3" name="TextBox 2">
            <a:extLst>
              <a:ext uri="{FF2B5EF4-FFF2-40B4-BE49-F238E27FC236}">
                <a16:creationId xmlns:a16="http://schemas.microsoft.com/office/drawing/2014/main" id="{81D5AAFD-C03A-469D-93AD-AE25E949E6EF}"/>
              </a:ext>
            </a:extLst>
          </p:cNvPr>
          <p:cNvSpPr txBox="1"/>
          <p:nvPr/>
        </p:nvSpPr>
        <p:spPr>
          <a:xfrm>
            <a:off x="719403" y="1796819"/>
            <a:ext cx="9409045" cy="932539"/>
          </a:xfrm>
          <a:prstGeom prst="rect">
            <a:avLst/>
          </a:prstGeom>
          <a:noFill/>
        </p:spPr>
        <p:txBody>
          <a:bodyPr wrap="square" lIns="96000" tIns="96000" rIns="96000" bIns="96000" rtlCol="0">
            <a:spAutoFit/>
          </a:bodyPr>
          <a:lstStyle/>
          <a:p>
            <a:pPr defTabSz="479988">
              <a:spcAft>
                <a:spcPts val="800"/>
              </a:spcAft>
              <a:tabLst>
                <a:tab pos="479988" algn="l"/>
              </a:tabLst>
            </a:pPr>
            <a:r>
              <a:rPr lang="en-US" sz="1600" dirty="0"/>
              <a:t>The following slides show the best filter per channel BW and transmission configuration. The criteria followed is to select the filter that offers the lowest MPR, and in case there are more than one filter with the same lowest MPR, the one with the lowest EVM is chosen.</a:t>
            </a:r>
          </a:p>
        </p:txBody>
      </p:sp>
    </p:spTree>
    <p:extLst>
      <p:ext uri="{BB962C8B-B14F-4D97-AF65-F5344CB8AC3E}">
        <p14:creationId xmlns:p14="http://schemas.microsoft.com/office/powerpoint/2010/main" val="39157625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A47D1-9D32-4A5C-829C-E1A371A300C0}"/>
              </a:ext>
            </a:extLst>
          </p:cNvPr>
          <p:cNvSpPr>
            <a:spLocks noGrp="1"/>
          </p:cNvSpPr>
          <p:nvPr>
            <p:ph type="title"/>
          </p:nvPr>
        </p:nvSpPr>
        <p:spPr>
          <a:xfrm>
            <a:off x="639067" y="356659"/>
            <a:ext cx="11078400" cy="864096"/>
          </a:xfrm>
        </p:spPr>
        <p:txBody>
          <a:bodyPr>
            <a:normAutofit fontScale="90000"/>
          </a:bodyPr>
          <a:lstStyle/>
          <a:p>
            <a:r>
              <a:rPr lang="en-US" dirty="0"/>
              <a:t>2.1- Discussion. Best filters per channel bandwidth. </a:t>
            </a:r>
          </a:p>
        </p:txBody>
      </p:sp>
      <p:sp>
        <p:nvSpPr>
          <p:cNvPr id="8" name="Text Placeholder 5">
            <a:extLst>
              <a:ext uri="{FF2B5EF4-FFF2-40B4-BE49-F238E27FC236}">
                <a16:creationId xmlns:a16="http://schemas.microsoft.com/office/drawing/2014/main" id="{639CB9F6-CC71-4C65-8AD9-B2EB4C4EFDD2}"/>
              </a:ext>
            </a:extLst>
          </p:cNvPr>
          <p:cNvSpPr txBox="1">
            <a:spLocks/>
          </p:cNvSpPr>
          <p:nvPr/>
        </p:nvSpPr>
        <p:spPr>
          <a:xfrm>
            <a:off x="2255574" y="5378587"/>
            <a:ext cx="7104789" cy="3048000"/>
          </a:xfr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solidFill>
                <a:schemeClr val="bg2"/>
              </a:solidFill>
            </a:endParaRPr>
          </a:p>
          <a:p>
            <a:endParaRPr lang="en-US" sz="2400">
              <a:solidFill>
                <a:schemeClr val="bg2"/>
              </a:solidFill>
            </a:endParaRPr>
          </a:p>
          <a:p>
            <a:endParaRPr lang="en-US" sz="2400">
              <a:solidFill>
                <a:schemeClr val="bg2"/>
              </a:solidFill>
            </a:endParaRPr>
          </a:p>
        </p:txBody>
      </p:sp>
      <p:sp>
        <p:nvSpPr>
          <p:cNvPr id="11" name="TextBox 10">
            <a:extLst>
              <a:ext uri="{FF2B5EF4-FFF2-40B4-BE49-F238E27FC236}">
                <a16:creationId xmlns:a16="http://schemas.microsoft.com/office/drawing/2014/main" id="{4ABB3E03-D403-4EAE-9271-62C68820E223}"/>
              </a:ext>
            </a:extLst>
          </p:cNvPr>
          <p:cNvSpPr txBox="1"/>
          <p:nvPr/>
        </p:nvSpPr>
        <p:spPr>
          <a:xfrm>
            <a:off x="815413" y="4389107"/>
            <a:ext cx="3840427" cy="2615051"/>
          </a:xfrm>
          <a:prstGeom prst="rect">
            <a:avLst/>
          </a:prstGeom>
          <a:noFill/>
        </p:spPr>
        <p:txBody>
          <a:bodyPr wrap="square" lIns="96000" tIns="96000" rIns="96000" bIns="96000" rtlCol="0">
            <a:spAutoFit/>
          </a:bodyPr>
          <a:lstStyle/>
          <a:p>
            <a:pPr defTabSz="479988">
              <a:spcAft>
                <a:spcPts val="800"/>
              </a:spcAft>
              <a:tabLst>
                <a:tab pos="479988" algn="l"/>
              </a:tabLst>
            </a:pPr>
            <a:r>
              <a:rPr lang="en-US" sz="1600"/>
              <a:t>10 MHz: For central and small-medium size transmission, 0.2 and Triang B (less aggressive filters) offer best performance. For edge transmission, 0.335 and 0.28 (more aggressive than Triang B and 0.2) are best. For the small allocations, less aggressive filters perform better.</a:t>
            </a:r>
          </a:p>
          <a:p>
            <a:pPr defTabSz="479988">
              <a:spcAft>
                <a:spcPts val="800"/>
              </a:spcAft>
              <a:tabLst>
                <a:tab pos="479988" algn="l"/>
              </a:tabLst>
            </a:pPr>
            <a:endParaRPr lang="en-US" sz="1600"/>
          </a:p>
          <a:p>
            <a:pPr defTabSz="479988">
              <a:spcAft>
                <a:spcPts val="800"/>
              </a:spcAft>
              <a:tabLst>
                <a:tab pos="479988" algn="l"/>
              </a:tabLst>
            </a:pPr>
            <a:endParaRPr lang="en-US" sz="1600"/>
          </a:p>
        </p:txBody>
      </p:sp>
      <p:pic>
        <p:nvPicPr>
          <p:cNvPr id="12" name="Picture 11">
            <a:extLst>
              <a:ext uri="{FF2B5EF4-FFF2-40B4-BE49-F238E27FC236}">
                <a16:creationId xmlns:a16="http://schemas.microsoft.com/office/drawing/2014/main" id="{4641153A-E05F-415F-8E62-4A905F5EF88F}"/>
              </a:ext>
            </a:extLst>
          </p:cNvPr>
          <p:cNvPicPr>
            <a:picLocks noChangeAspect="1"/>
          </p:cNvPicPr>
          <p:nvPr/>
        </p:nvPicPr>
        <p:blipFill>
          <a:blip r:embed="rId2"/>
          <a:stretch>
            <a:fillRect/>
          </a:stretch>
        </p:blipFill>
        <p:spPr>
          <a:xfrm>
            <a:off x="239349" y="932723"/>
            <a:ext cx="5201920" cy="3901440"/>
          </a:xfrm>
          <a:prstGeom prst="rect">
            <a:avLst/>
          </a:prstGeom>
        </p:spPr>
      </p:pic>
      <p:pic>
        <p:nvPicPr>
          <p:cNvPr id="13" name="Picture 12">
            <a:extLst>
              <a:ext uri="{FF2B5EF4-FFF2-40B4-BE49-F238E27FC236}">
                <a16:creationId xmlns:a16="http://schemas.microsoft.com/office/drawing/2014/main" id="{F58D828F-CBA6-4BAE-810E-F69B41629425}"/>
              </a:ext>
            </a:extLst>
          </p:cNvPr>
          <p:cNvPicPr>
            <a:picLocks noChangeAspect="1"/>
          </p:cNvPicPr>
          <p:nvPr/>
        </p:nvPicPr>
        <p:blipFill>
          <a:blip r:embed="rId3"/>
          <a:stretch>
            <a:fillRect/>
          </a:stretch>
        </p:blipFill>
        <p:spPr>
          <a:xfrm>
            <a:off x="6178267" y="938821"/>
            <a:ext cx="5201920" cy="3901440"/>
          </a:xfrm>
          <a:prstGeom prst="rect">
            <a:avLst/>
          </a:prstGeom>
        </p:spPr>
      </p:pic>
      <p:sp>
        <p:nvSpPr>
          <p:cNvPr id="18" name="Rectangle 17">
            <a:extLst>
              <a:ext uri="{FF2B5EF4-FFF2-40B4-BE49-F238E27FC236}">
                <a16:creationId xmlns:a16="http://schemas.microsoft.com/office/drawing/2014/main" id="{86213D2B-8E97-496B-A8C3-B2436C54A998}"/>
              </a:ext>
            </a:extLst>
          </p:cNvPr>
          <p:cNvSpPr/>
          <p:nvPr/>
        </p:nvSpPr>
        <p:spPr>
          <a:xfrm>
            <a:off x="6532331" y="4485117"/>
            <a:ext cx="4844256" cy="830997"/>
          </a:xfrm>
          <a:prstGeom prst="rect">
            <a:avLst/>
          </a:prstGeom>
        </p:spPr>
        <p:txBody>
          <a:bodyPr wrap="square">
            <a:spAutoFit/>
          </a:bodyPr>
          <a:lstStyle/>
          <a:p>
            <a:pPr defTabSz="479988">
              <a:spcAft>
                <a:spcPts val="800"/>
              </a:spcAft>
              <a:tabLst>
                <a:tab pos="479988" algn="l"/>
              </a:tabLst>
            </a:pPr>
            <a:r>
              <a:rPr lang="en-US" sz="1600"/>
              <a:t>15 MHz: Central and small-medium allocations, 0.2 and Triang B are best. For edge and medium-large allocations, small difference between 0.335, 0.28.</a:t>
            </a:r>
          </a:p>
        </p:txBody>
      </p:sp>
    </p:spTree>
    <p:extLst>
      <p:ext uri="{BB962C8B-B14F-4D97-AF65-F5344CB8AC3E}">
        <p14:creationId xmlns:p14="http://schemas.microsoft.com/office/powerpoint/2010/main" val="21122527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A47D1-9D32-4A5C-829C-E1A371A300C0}"/>
              </a:ext>
            </a:extLst>
          </p:cNvPr>
          <p:cNvSpPr>
            <a:spLocks noGrp="1"/>
          </p:cNvSpPr>
          <p:nvPr>
            <p:ph type="title"/>
          </p:nvPr>
        </p:nvSpPr>
        <p:spPr>
          <a:xfrm>
            <a:off x="639067" y="356659"/>
            <a:ext cx="11078400" cy="864096"/>
          </a:xfrm>
        </p:spPr>
        <p:txBody>
          <a:bodyPr>
            <a:normAutofit fontScale="90000"/>
          </a:bodyPr>
          <a:lstStyle/>
          <a:p>
            <a:r>
              <a:rPr lang="en-US" dirty="0"/>
              <a:t>2.1- Discussion. Best filters per channel bandwidth. </a:t>
            </a:r>
            <a:endParaRPr lang="en-US" dirty="0">
              <a:cs typeface="Calibri Light"/>
            </a:endParaRPr>
          </a:p>
        </p:txBody>
      </p:sp>
      <p:sp>
        <p:nvSpPr>
          <p:cNvPr id="8" name="Text Placeholder 5">
            <a:extLst>
              <a:ext uri="{FF2B5EF4-FFF2-40B4-BE49-F238E27FC236}">
                <a16:creationId xmlns:a16="http://schemas.microsoft.com/office/drawing/2014/main" id="{639CB9F6-CC71-4C65-8AD9-B2EB4C4EFDD2}"/>
              </a:ext>
            </a:extLst>
          </p:cNvPr>
          <p:cNvSpPr txBox="1">
            <a:spLocks/>
          </p:cNvSpPr>
          <p:nvPr/>
        </p:nvSpPr>
        <p:spPr>
          <a:xfrm>
            <a:off x="2255574" y="5378587"/>
            <a:ext cx="7104789" cy="3048000"/>
          </a:xfr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solidFill>
                <a:schemeClr val="bg2"/>
              </a:solidFill>
            </a:endParaRPr>
          </a:p>
          <a:p>
            <a:endParaRPr lang="en-US" sz="2400">
              <a:solidFill>
                <a:schemeClr val="bg2"/>
              </a:solidFill>
            </a:endParaRPr>
          </a:p>
          <a:p>
            <a:endParaRPr lang="en-US" sz="2400">
              <a:solidFill>
                <a:schemeClr val="bg2"/>
              </a:solidFill>
            </a:endParaRPr>
          </a:p>
        </p:txBody>
      </p:sp>
      <p:sp>
        <p:nvSpPr>
          <p:cNvPr id="11" name="TextBox 10">
            <a:extLst>
              <a:ext uri="{FF2B5EF4-FFF2-40B4-BE49-F238E27FC236}">
                <a16:creationId xmlns:a16="http://schemas.microsoft.com/office/drawing/2014/main" id="{4ABB3E03-D403-4EAE-9271-62C68820E223}"/>
              </a:ext>
            </a:extLst>
          </p:cNvPr>
          <p:cNvSpPr txBox="1"/>
          <p:nvPr/>
        </p:nvSpPr>
        <p:spPr>
          <a:xfrm>
            <a:off x="1103445" y="4713784"/>
            <a:ext cx="3858235" cy="1424981"/>
          </a:xfrm>
          <a:prstGeom prst="rect">
            <a:avLst/>
          </a:prstGeom>
          <a:noFill/>
        </p:spPr>
        <p:txBody>
          <a:bodyPr wrap="square" lIns="96000" tIns="96000" rIns="96000" bIns="96000" rtlCol="0">
            <a:spAutoFit/>
          </a:bodyPr>
          <a:lstStyle/>
          <a:p>
            <a:pPr defTabSz="479988">
              <a:spcAft>
                <a:spcPts val="800"/>
              </a:spcAft>
              <a:tabLst>
                <a:tab pos="479988" algn="l"/>
              </a:tabLst>
            </a:pPr>
            <a:r>
              <a:rPr lang="en-US" sz="1600"/>
              <a:t>20 MHz: Small and medium allocations, less aggressive filters perform better (0.2 and Triang B). For larger (and edge) allocations, more aggressive filters (0.28, 0.335 and Triang A). [1+D] is barely ever the best filter.</a:t>
            </a:r>
          </a:p>
        </p:txBody>
      </p:sp>
      <p:pic>
        <p:nvPicPr>
          <p:cNvPr id="3" name="Picture 2">
            <a:extLst>
              <a:ext uri="{FF2B5EF4-FFF2-40B4-BE49-F238E27FC236}">
                <a16:creationId xmlns:a16="http://schemas.microsoft.com/office/drawing/2014/main" id="{F29FCE33-F33B-46D8-8DE0-01D079913A51}"/>
              </a:ext>
            </a:extLst>
          </p:cNvPr>
          <p:cNvPicPr>
            <a:picLocks noChangeAspect="1"/>
          </p:cNvPicPr>
          <p:nvPr/>
        </p:nvPicPr>
        <p:blipFill>
          <a:blip r:embed="rId2"/>
          <a:stretch>
            <a:fillRect/>
          </a:stretch>
        </p:blipFill>
        <p:spPr>
          <a:xfrm>
            <a:off x="290528" y="1099133"/>
            <a:ext cx="5201920" cy="3901440"/>
          </a:xfrm>
          <a:prstGeom prst="rect">
            <a:avLst/>
          </a:prstGeom>
        </p:spPr>
      </p:pic>
      <p:pic>
        <p:nvPicPr>
          <p:cNvPr id="4" name="Picture 3">
            <a:extLst>
              <a:ext uri="{FF2B5EF4-FFF2-40B4-BE49-F238E27FC236}">
                <a16:creationId xmlns:a16="http://schemas.microsoft.com/office/drawing/2014/main" id="{4785D420-8B9B-4F56-ACBB-806F4B6F6477}"/>
              </a:ext>
            </a:extLst>
          </p:cNvPr>
          <p:cNvPicPr>
            <a:picLocks noChangeAspect="1"/>
          </p:cNvPicPr>
          <p:nvPr/>
        </p:nvPicPr>
        <p:blipFill>
          <a:blip r:embed="rId3"/>
          <a:stretch>
            <a:fillRect/>
          </a:stretch>
        </p:blipFill>
        <p:spPr>
          <a:xfrm>
            <a:off x="6699552" y="1177644"/>
            <a:ext cx="5201920" cy="3901440"/>
          </a:xfrm>
          <a:prstGeom prst="rect">
            <a:avLst/>
          </a:prstGeom>
        </p:spPr>
      </p:pic>
      <p:sp>
        <p:nvSpPr>
          <p:cNvPr id="12" name="TextBox 11">
            <a:extLst>
              <a:ext uri="{FF2B5EF4-FFF2-40B4-BE49-F238E27FC236}">
                <a16:creationId xmlns:a16="http://schemas.microsoft.com/office/drawing/2014/main" id="{3D464A96-D682-447D-8874-C8FAEEAE02C0}"/>
              </a:ext>
            </a:extLst>
          </p:cNvPr>
          <p:cNvSpPr txBox="1"/>
          <p:nvPr/>
        </p:nvSpPr>
        <p:spPr>
          <a:xfrm>
            <a:off x="7431245" y="4707280"/>
            <a:ext cx="3858235" cy="1424981"/>
          </a:xfrm>
          <a:prstGeom prst="rect">
            <a:avLst/>
          </a:prstGeom>
          <a:noFill/>
        </p:spPr>
        <p:txBody>
          <a:bodyPr wrap="square" lIns="96000" tIns="96000" rIns="96000" bIns="96000" rtlCol="0">
            <a:spAutoFit/>
          </a:bodyPr>
          <a:lstStyle/>
          <a:p>
            <a:pPr defTabSz="479988">
              <a:spcAft>
                <a:spcPts val="800"/>
              </a:spcAft>
              <a:tabLst>
                <a:tab pos="479988" algn="l"/>
              </a:tabLst>
            </a:pPr>
            <a:r>
              <a:rPr lang="en-US" sz="1600" dirty="0"/>
              <a:t>30 MHz: Small and medium allocations, less aggressive filters perform better (0.2 and </a:t>
            </a:r>
            <a:r>
              <a:rPr lang="en-US" sz="1600" dirty="0" err="1"/>
              <a:t>Triang</a:t>
            </a:r>
            <a:r>
              <a:rPr lang="en-US" sz="1600" dirty="0"/>
              <a:t> B). For larger allocations, closer to the edge, 0.335 is best, and 0.28 for allocations further from the edge. </a:t>
            </a:r>
          </a:p>
        </p:txBody>
      </p:sp>
    </p:spTree>
    <p:extLst>
      <p:ext uri="{BB962C8B-B14F-4D97-AF65-F5344CB8AC3E}">
        <p14:creationId xmlns:p14="http://schemas.microsoft.com/office/powerpoint/2010/main" val="40464208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A47D1-9D32-4A5C-829C-E1A371A300C0}"/>
              </a:ext>
            </a:extLst>
          </p:cNvPr>
          <p:cNvSpPr>
            <a:spLocks noGrp="1"/>
          </p:cNvSpPr>
          <p:nvPr>
            <p:ph type="title"/>
          </p:nvPr>
        </p:nvSpPr>
        <p:spPr>
          <a:xfrm>
            <a:off x="657632" y="245359"/>
            <a:ext cx="11078400" cy="965235"/>
          </a:xfrm>
        </p:spPr>
        <p:txBody>
          <a:bodyPr>
            <a:normAutofit/>
          </a:bodyPr>
          <a:lstStyle/>
          <a:p>
            <a:r>
              <a:rPr lang="en-US" sz="4000" dirty="0"/>
              <a:t>2.1- Discussion. Best filters per channel bandwidth</a:t>
            </a:r>
          </a:p>
        </p:txBody>
      </p:sp>
      <p:sp>
        <p:nvSpPr>
          <p:cNvPr id="8" name="Text Placeholder 5">
            <a:extLst>
              <a:ext uri="{FF2B5EF4-FFF2-40B4-BE49-F238E27FC236}">
                <a16:creationId xmlns:a16="http://schemas.microsoft.com/office/drawing/2014/main" id="{639CB9F6-CC71-4C65-8AD9-B2EB4C4EFDD2}"/>
              </a:ext>
            </a:extLst>
          </p:cNvPr>
          <p:cNvSpPr txBox="1">
            <a:spLocks/>
          </p:cNvSpPr>
          <p:nvPr/>
        </p:nvSpPr>
        <p:spPr>
          <a:xfrm>
            <a:off x="2255574" y="5378587"/>
            <a:ext cx="7104789" cy="3048000"/>
          </a:xfr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solidFill>
                <a:schemeClr val="bg2"/>
              </a:solidFill>
            </a:endParaRPr>
          </a:p>
          <a:p>
            <a:endParaRPr lang="en-US" sz="2400">
              <a:solidFill>
                <a:schemeClr val="bg2"/>
              </a:solidFill>
            </a:endParaRPr>
          </a:p>
          <a:p>
            <a:endParaRPr lang="en-US" sz="2400">
              <a:solidFill>
                <a:schemeClr val="bg2"/>
              </a:solidFill>
            </a:endParaRPr>
          </a:p>
        </p:txBody>
      </p:sp>
      <p:pic>
        <p:nvPicPr>
          <p:cNvPr id="11" name="Picture 10">
            <a:extLst>
              <a:ext uri="{FF2B5EF4-FFF2-40B4-BE49-F238E27FC236}">
                <a16:creationId xmlns:a16="http://schemas.microsoft.com/office/drawing/2014/main" id="{815B4272-CFA5-45DE-9B84-9F81AB5959EC}"/>
              </a:ext>
            </a:extLst>
          </p:cNvPr>
          <p:cNvPicPr>
            <a:picLocks noChangeAspect="1"/>
          </p:cNvPicPr>
          <p:nvPr/>
        </p:nvPicPr>
        <p:blipFill>
          <a:blip r:embed="rId2"/>
          <a:stretch>
            <a:fillRect/>
          </a:stretch>
        </p:blipFill>
        <p:spPr>
          <a:xfrm>
            <a:off x="455968" y="632496"/>
            <a:ext cx="5201920" cy="3901440"/>
          </a:xfrm>
          <a:prstGeom prst="rect">
            <a:avLst/>
          </a:prstGeom>
        </p:spPr>
      </p:pic>
      <p:pic>
        <p:nvPicPr>
          <p:cNvPr id="14" name="Picture 13">
            <a:extLst>
              <a:ext uri="{FF2B5EF4-FFF2-40B4-BE49-F238E27FC236}">
                <a16:creationId xmlns:a16="http://schemas.microsoft.com/office/drawing/2014/main" id="{5D9F5BF5-737A-44B3-8079-468BA8B08CE0}"/>
              </a:ext>
            </a:extLst>
          </p:cNvPr>
          <p:cNvPicPr>
            <a:picLocks noChangeAspect="1"/>
          </p:cNvPicPr>
          <p:nvPr/>
        </p:nvPicPr>
        <p:blipFill>
          <a:blip r:embed="rId3"/>
          <a:stretch>
            <a:fillRect/>
          </a:stretch>
        </p:blipFill>
        <p:spPr>
          <a:xfrm>
            <a:off x="6390619" y="632496"/>
            <a:ext cx="5201920" cy="3901440"/>
          </a:xfrm>
          <a:prstGeom prst="rect">
            <a:avLst/>
          </a:prstGeom>
        </p:spPr>
      </p:pic>
      <p:sp>
        <p:nvSpPr>
          <p:cNvPr id="19" name="TextBox 18">
            <a:extLst>
              <a:ext uri="{FF2B5EF4-FFF2-40B4-BE49-F238E27FC236}">
                <a16:creationId xmlns:a16="http://schemas.microsoft.com/office/drawing/2014/main" id="{43B33312-D296-4772-B8BA-19636B58BB0B}"/>
              </a:ext>
            </a:extLst>
          </p:cNvPr>
          <p:cNvSpPr txBox="1"/>
          <p:nvPr/>
        </p:nvSpPr>
        <p:spPr>
          <a:xfrm>
            <a:off x="911424" y="4222425"/>
            <a:ext cx="4304805" cy="1424981"/>
          </a:xfrm>
          <a:prstGeom prst="rect">
            <a:avLst/>
          </a:prstGeom>
          <a:noFill/>
        </p:spPr>
        <p:txBody>
          <a:bodyPr wrap="square" lIns="96000" tIns="96000" rIns="96000" bIns="96000" rtlCol="0">
            <a:spAutoFit/>
          </a:bodyPr>
          <a:lstStyle/>
          <a:p>
            <a:pPr defTabSz="479988">
              <a:spcAft>
                <a:spcPts val="800"/>
              </a:spcAft>
              <a:tabLst>
                <a:tab pos="479988" algn="l"/>
              </a:tabLst>
            </a:pPr>
            <a:r>
              <a:rPr lang="en-US" sz="1600"/>
              <a:t>40 MHz: For small and central allocations, 0.2 and Triang B are the best. For 1 PRB allocation, closer to the edges, [1+D] is the best. Again, for larger allocations, and edge allocations, more aggressive filters perform better.</a:t>
            </a:r>
          </a:p>
        </p:txBody>
      </p:sp>
      <p:sp>
        <p:nvSpPr>
          <p:cNvPr id="20" name="TextBox 19">
            <a:extLst>
              <a:ext uri="{FF2B5EF4-FFF2-40B4-BE49-F238E27FC236}">
                <a16:creationId xmlns:a16="http://schemas.microsoft.com/office/drawing/2014/main" id="{E3CDCB19-3E23-4B87-8572-09A569A7FF00}"/>
              </a:ext>
            </a:extLst>
          </p:cNvPr>
          <p:cNvSpPr txBox="1"/>
          <p:nvPr/>
        </p:nvSpPr>
        <p:spPr>
          <a:xfrm>
            <a:off x="6980360" y="4101075"/>
            <a:ext cx="4304805" cy="1178760"/>
          </a:xfrm>
          <a:prstGeom prst="rect">
            <a:avLst/>
          </a:prstGeom>
          <a:noFill/>
        </p:spPr>
        <p:txBody>
          <a:bodyPr wrap="square" lIns="96000" tIns="96000" rIns="96000" bIns="96000" rtlCol="0">
            <a:spAutoFit/>
          </a:bodyPr>
          <a:lstStyle/>
          <a:p>
            <a:pPr defTabSz="479988">
              <a:spcAft>
                <a:spcPts val="800"/>
              </a:spcAft>
              <a:tabLst>
                <a:tab pos="479988" algn="l"/>
              </a:tabLst>
            </a:pPr>
            <a:r>
              <a:rPr lang="en-US" sz="1600"/>
              <a:t>50 MHz: For small and central allocations, 0.2 and Triang B are the best. Again, for larger allocations, and edge allocations, more aggressive filters perform better.</a:t>
            </a:r>
          </a:p>
        </p:txBody>
      </p:sp>
    </p:spTree>
    <p:extLst>
      <p:ext uri="{BB962C8B-B14F-4D97-AF65-F5344CB8AC3E}">
        <p14:creationId xmlns:p14="http://schemas.microsoft.com/office/powerpoint/2010/main" val="34342243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A47D1-9D32-4A5C-829C-E1A371A300C0}"/>
              </a:ext>
            </a:extLst>
          </p:cNvPr>
          <p:cNvSpPr>
            <a:spLocks noGrp="1"/>
          </p:cNvSpPr>
          <p:nvPr>
            <p:ph type="title"/>
          </p:nvPr>
        </p:nvSpPr>
        <p:spPr>
          <a:xfrm>
            <a:off x="639067" y="356659"/>
            <a:ext cx="11078400" cy="591242"/>
          </a:xfrm>
        </p:spPr>
        <p:txBody>
          <a:bodyPr>
            <a:normAutofit fontScale="90000"/>
          </a:bodyPr>
          <a:lstStyle/>
          <a:p>
            <a:r>
              <a:rPr lang="en-US" dirty="0"/>
              <a:t>2.1- Discussion. Best filters per channel bandwidth</a:t>
            </a:r>
          </a:p>
        </p:txBody>
      </p:sp>
      <p:sp>
        <p:nvSpPr>
          <p:cNvPr id="8" name="Text Placeholder 5">
            <a:extLst>
              <a:ext uri="{FF2B5EF4-FFF2-40B4-BE49-F238E27FC236}">
                <a16:creationId xmlns:a16="http://schemas.microsoft.com/office/drawing/2014/main" id="{639CB9F6-CC71-4C65-8AD9-B2EB4C4EFDD2}"/>
              </a:ext>
            </a:extLst>
          </p:cNvPr>
          <p:cNvSpPr txBox="1">
            <a:spLocks/>
          </p:cNvSpPr>
          <p:nvPr/>
        </p:nvSpPr>
        <p:spPr>
          <a:xfrm>
            <a:off x="2255574" y="5378587"/>
            <a:ext cx="7104789" cy="3048000"/>
          </a:xfr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solidFill>
                <a:schemeClr val="bg2"/>
              </a:solidFill>
            </a:endParaRPr>
          </a:p>
          <a:p>
            <a:endParaRPr lang="en-US" sz="2400">
              <a:solidFill>
                <a:schemeClr val="bg2"/>
              </a:solidFill>
            </a:endParaRPr>
          </a:p>
          <a:p>
            <a:endParaRPr lang="en-US" sz="2400">
              <a:solidFill>
                <a:schemeClr val="bg2"/>
              </a:solidFill>
            </a:endParaRPr>
          </a:p>
        </p:txBody>
      </p:sp>
      <p:pic>
        <p:nvPicPr>
          <p:cNvPr id="3" name="Picture 2">
            <a:extLst>
              <a:ext uri="{FF2B5EF4-FFF2-40B4-BE49-F238E27FC236}">
                <a16:creationId xmlns:a16="http://schemas.microsoft.com/office/drawing/2014/main" id="{9239C43C-7666-48DD-A2BF-F8E92F6D9501}"/>
              </a:ext>
            </a:extLst>
          </p:cNvPr>
          <p:cNvPicPr>
            <a:picLocks noChangeAspect="1"/>
          </p:cNvPicPr>
          <p:nvPr/>
        </p:nvPicPr>
        <p:blipFill>
          <a:blip r:embed="rId2"/>
          <a:stretch>
            <a:fillRect/>
          </a:stretch>
        </p:blipFill>
        <p:spPr>
          <a:xfrm>
            <a:off x="0" y="548680"/>
            <a:ext cx="5689600" cy="4267200"/>
          </a:xfrm>
          <a:prstGeom prst="rect">
            <a:avLst/>
          </a:prstGeom>
        </p:spPr>
      </p:pic>
      <p:pic>
        <p:nvPicPr>
          <p:cNvPr id="4" name="Picture 3">
            <a:extLst>
              <a:ext uri="{FF2B5EF4-FFF2-40B4-BE49-F238E27FC236}">
                <a16:creationId xmlns:a16="http://schemas.microsoft.com/office/drawing/2014/main" id="{A5A510EB-2940-4ED2-8942-7A9BAD870359}"/>
              </a:ext>
            </a:extLst>
          </p:cNvPr>
          <p:cNvPicPr>
            <a:picLocks noChangeAspect="1"/>
          </p:cNvPicPr>
          <p:nvPr/>
        </p:nvPicPr>
        <p:blipFill>
          <a:blip r:embed="rId3"/>
          <a:stretch>
            <a:fillRect/>
          </a:stretch>
        </p:blipFill>
        <p:spPr>
          <a:xfrm>
            <a:off x="5807968" y="548680"/>
            <a:ext cx="5689600" cy="4267200"/>
          </a:xfrm>
          <a:prstGeom prst="rect">
            <a:avLst/>
          </a:prstGeom>
        </p:spPr>
      </p:pic>
      <p:sp>
        <p:nvSpPr>
          <p:cNvPr id="10" name="TextBox 9">
            <a:extLst>
              <a:ext uri="{FF2B5EF4-FFF2-40B4-BE49-F238E27FC236}">
                <a16:creationId xmlns:a16="http://schemas.microsoft.com/office/drawing/2014/main" id="{D7DDE596-49FD-4B82-BB1A-DE7635251D35}"/>
              </a:ext>
            </a:extLst>
          </p:cNvPr>
          <p:cNvSpPr txBox="1"/>
          <p:nvPr/>
        </p:nvSpPr>
        <p:spPr>
          <a:xfrm>
            <a:off x="719403" y="4485118"/>
            <a:ext cx="4304805" cy="1424981"/>
          </a:xfrm>
          <a:prstGeom prst="rect">
            <a:avLst/>
          </a:prstGeom>
          <a:noFill/>
        </p:spPr>
        <p:txBody>
          <a:bodyPr wrap="square" lIns="96000" tIns="96000" rIns="96000" bIns="96000" rtlCol="0">
            <a:spAutoFit/>
          </a:bodyPr>
          <a:lstStyle/>
          <a:p>
            <a:pPr defTabSz="479988">
              <a:spcAft>
                <a:spcPts val="800"/>
              </a:spcAft>
              <a:tabLst>
                <a:tab pos="479988" algn="l"/>
              </a:tabLst>
            </a:pPr>
            <a:r>
              <a:rPr lang="en-US" sz="1600"/>
              <a:t>60 MHz: For small and central allocations, 0.2 and Triang B are the best. For 1 PRB allocation, closer to the edges, 0.335 is the best. Again, for larger allocations, and edge allocations, more aggressive filters perform better.</a:t>
            </a:r>
          </a:p>
        </p:txBody>
      </p:sp>
      <p:sp>
        <p:nvSpPr>
          <p:cNvPr id="12" name="TextBox 11">
            <a:extLst>
              <a:ext uri="{FF2B5EF4-FFF2-40B4-BE49-F238E27FC236}">
                <a16:creationId xmlns:a16="http://schemas.microsoft.com/office/drawing/2014/main" id="{A5CD750A-0A36-4B38-A9E5-6C3825978F6C}"/>
              </a:ext>
            </a:extLst>
          </p:cNvPr>
          <p:cNvSpPr txBox="1"/>
          <p:nvPr/>
        </p:nvSpPr>
        <p:spPr>
          <a:xfrm>
            <a:off x="6545022" y="4384743"/>
            <a:ext cx="4304805" cy="1178760"/>
          </a:xfrm>
          <a:prstGeom prst="rect">
            <a:avLst/>
          </a:prstGeom>
          <a:noFill/>
        </p:spPr>
        <p:txBody>
          <a:bodyPr wrap="square" lIns="96000" tIns="96000" rIns="96000" bIns="96000" rtlCol="0">
            <a:spAutoFit/>
          </a:bodyPr>
          <a:lstStyle/>
          <a:p>
            <a:pPr defTabSz="479988">
              <a:spcAft>
                <a:spcPts val="800"/>
              </a:spcAft>
              <a:tabLst>
                <a:tab pos="479988" algn="l"/>
              </a:tabLst>
            </a:pPr>
            <a:r>
              <a:rPr lang="en-US" sz="1600"/>
              <a:t>80 MHz: For small and central allocations, 0.2 and Triang B are the best. Again, for larger allocations, and edge allocations, more aggressive filters perform better.</a:t>
            </a:r>
          </a:p>
        </p:txBody>
      </p:sp>
    </p:spTree>
    <p:extLst>
      <p:ext uri="{BB962C8B-B14F-4D97-AF65-F5344CB8AC3E}">
        <p14:creationId xmlns:p14="http://schemas.microsoft.com/office/powerpoint/2010/main" val="151214474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mso-contentType ?>
<SharedContentType xmlns="Microsoft.SharePoint.Taxonomy.ContentTypeSync" SourceId="34c87397-5fc1-491e-85e7-d6110dbe9cbd" ContentTypeId="0x0101" PreviousValue="false"/>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Information xmlns="3b34c8f0-1ef5-4d1e-bb66-517ce7fe7356" xsi:nil="true"/>
    <HideFromDelve xmlns="71c5aaf6-e6ce-465b-b873-5148d2a4c105">false</HideFromDelve>
    <Associated_x0020_Task xmlns="3b34c8f0-1ef5-4d1e-bb66-517ce7fe7356" xsi:nil="true"/>
    <_dlc_DocId xmlns="71c5aaf6-e6ce-465b-b873-5148d2a4c105">5AIRPNAIUNRU-1328258698-8897</_dlc_DocId>
    <_dlc_DocIdUrl xmlns="71c5aaf6-e6ce-465b-b873-5148d2a4c105">
      <Url>https://nokia.sharepoint.com/sites/c5g/5gradio/_layouts/15/DocIdRedir.aspx?ID=5AIRPNAIUNRU-1328258698-8897</Url>
      <Description>5AIRPNAIUNRU-1328258698-8897</Description>
    </_dlc_DocIdUrl>
  </documentManagement>
</p:properties>
</file>

<file path=customXml/item5.xml><?xml version="1.0" encoding="utf-8"?>
<ct:contentTypeSchema xmlns:ct="http://schemas.microsoft.com/office/2006/metadata/contentType" xmlns:ma="http://schemas.microsoft.com/office/2006/metadata/properties/metaAttributes" ct:_="" ma:_="" ma:contentTypeName="Document" ma:contentTypeID="0x01010000E5007003D3004E92B8EDD86D20E8CD" ma:contentTypeVersion="29" ma:contentTypeDescription="Create a new document." ma:contentTypeScope="" ma:versionID="9832116a38278d3212cd0c00ef512d66">
  <xsd:schema xmlns:xsd="http://www.w3.org/2001/XMLSchema" xmlns:xs="http://www.w3.org/2001/XMLSchema" xmlns:p="http://schemas.microsoft.com/office/2006/metadata/properties" xmlns:ns2="71c5aaf6-e6ce-465b-b873-5148d2a4c105" xmlns:ns3="3b34c8f0-1ef5-4d1e-bb66-517ce7fe7356" xmlns:ns4="0b6aed8e-0313-4d17-80ff-d0e5da4931c5" targetNamespace="http://schemas.microsoft.com/office/2006/metadata/properties" ma:root="true" ma:fieldsID="dfd6e8093643db0eface87a5eeff0d72" ns2:_="" ns3:_="" ns4:_="">
    <xsd:import namespace="71c5aaf6-e6ce-465b-b873-5148d2a4c105"/>
    <xsd:import namespace="3b34c8f0-1ef5-4d1e-bb66-517ce7fe7356"/>
    <xsd:import namespace="0b6aed8e-0313-4d17-80ff-d0e5da4931c5"/>
    <xsd:element name="properties">
      <xsd:complexType>
        <xsd:sequence>
          <xsd:element name="documentManagement">
            <xsd:complexType>
              <xsd:all>
                <xsd:element ref="ns2:_dlc_DocId" minOccurs="0"/>
                <xsd:element ref="ns2:_dlc_DocIdUrl" minOccurs="0"/>
                <xsd:element ref="ns2:_dlc_DocIdPersistId" minOccurs="0"/>
                <xsd:element ref="ns2:HideFromDelve" minOccurs="0"/>
                <xsd:element ref="ns3:Information" minOccurs="0"/>
                <xsd:element ref="ns3:Associated_x0020_Task" minOccurs="0"/>
                <xsd:element ref="ns4:MediaServiceMetadata" minOccurs="0"/>
                <xsd:element ref="ns4:MediaServiceFastMetadata" minOccurs="0"/>
                <xsd:element ref="ns3:SharedWithUsers" minOccurs="0"/>
                <xsd:element ref="ns3:SharedWithDetails" minOccurs="0"/>
                <xsd:element ref="ns4:MediaServiceAutoKeyPoints" minOccurs="0"/>
                <xsd:element ref="ns4:MediaServiceKeyPoints" minOccurs="0"/>
                <xsd:element ref="ns4:MediaServiceAutoTags" minOccurs="0"/>
                <xsd:element ref="ns4:MediaServiceOCR" minOccurs="0"/>
                <xsd:element ref="ns4:MediaServiceGenerationTime" minOccurs="0"/>
                <xsd:element ref="ns4: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3b34c8f0-1ef5-4d1e-bb66-517ce7fe7356" elementFormDefault="qualified">
    <xsd:import namespace="http://schemas.microsoft.com/office/2006/documentManagement/types"/>
    <xsd:import namespace="http://schemas.microsoft.com/office/infopath/2007/PartnerControls"/>
    <xsd:element name="Information" ma:index="12" nillable="true" ma:displayName="Information" ma:description="Add here comments or additional information about the file" ma:internalName="Information">
      <xsd:simpleType>
        <xsd:restriction base="dms:Note">
          <xsd:maxLength value="255"/>
        </xsd:restriction>
      </xsd:simpleType>
    </xsd:element>
    <xsd:element name="Associated_x0020_Task" ma:index="13" nillable="true" ma:displayName="C5G Task" ma:description="Task working on topic" ma:internalName="Associated_x0020_Task">
      <xsd:complexType>
        <xsd:complexContent>
          <xsd:extension base="dms:MultiChoice">
            <xsd:sequence>
              <xsd:element name="Value" maxOccurs="unbounded" minOccurs="0" nillable="true">
                <xsd:simpleType>
                  <xsd:restriction base="dms:Choice">
                    <xsd:enumeration value="E2E Arch and Prot"/>
                    <xsd:enumeration value="5G Radio"/>
                    <xsd:enumeration value="LTE Radio"/>
                    <xsd:enumeration value="E2E CIoT"/>
                    <xsd:enumeration value="E2E Verticals"/>
                    <xsd:enumeration value="EPC"/>
                    <xsd:enumeration value="IMS"/>
                    <xsd:enumeration value="SEC"/>
                    <xsd:enumeration value="Network Management"/>
                    <xsd:enumeration value="Virtualization"/>
                    <xsd:enumeration value="MEC"/>
                    <xsd:enumeration value="None (handled in delegation)"/>
                  </xsd:restriction>
                </xsd:simpleType>
              </xsd:element>
            </xsd:sequence>
          </xsd:extension>
        </xsd:complexContent>
      </xsd:complexType>
    </xsd:element>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b6aed8e-0313-4d17-80ff-d0e5da4931c5" elementFormDefault="qualified">
    <xsd:import namespace="http://schemas.microsoft.com/office/2006/documentManagement/types"/>
    <xsd:import namespace="http://schemas.microsoft.com/office/infopath/2007/PartnerControls"/>
    <xsd:element name="MediaServiceMetadata" ma:index="14" nillable="true" ma:displayName="MediaServiceMetadata" ma:hidden="true" ma:internalName="MediaServiceMetadata" ma:readOnly="true">
      <xsd:simpleType>
        <xsd:restriction base="dms:Note"/>
      </xsd:simpleType>
    </xsd:element>
    <xsd:element name="MediaServiceFastMetadata" ma:index="15" nillable="true" ma:displayName="MediaServiceFastMetadata" ma:hidden="true" ma:internalName="MediaServiceFastMetadata" ma:readOnly="true">
      <xsd:simpleType>
        <xsd:restriction base="dms:Note"/>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ServiceAutoTags" ma:index="20" nillable="true" ma:displayName="Tags" ma:internalName="MediaServiceAutoTags" ma:readOnly="true">
      <xsd:simpleType>
        <xsd:restriction base="dms:Text"/>
      </xsd:simpleType>
    </xsd:element>
    <xsd:element name="MediaServiceOCR" ma:index="21" nillable="true" ma:displayName="Extracted Text" ma:internalName="MediaServiceOCR" ma:readOnly="true">
      <xsd:simpleType>
        <xsd:restriction base="dms:Note">
          <xsd:maxLength value="255"/>
        </xsd:restriction>
      </xsd:simpleType>
    </xsd:element>
    <xsd:element name="MediaServiceGenerationTime" ma:index="22" nillable="true" ma:displayName="MediaServiceGenerationTime" ma:hidden="true" ma:internalName="MediaServiceGenerationTime" ma:readOnly="true">
      <xsd:simpleType>
        <xsd:restriction base="dms:Text"/>
      </xsd:simpleType>
    </xsd:element>
    <xsd:element name="MediaServiceEventHashCode" ma:index="23"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AE24CDA-E039-4CD1-937B-3B84F89A4976}">
  <ds:schemaRefs>
    <ds:schemaRef ds:uri="Microsoft.SharePoint.Taxonomy.ContentTypeSync"/>
  </ds:schemaRefs>
</ds:datastoreItem>
</file>

<file path=customXml/itemProps2.xml><?xml version="1.0" encoding="utf-8"?>
<ds:datastoreItem xmlns:ds="http://schemas.openxmlformats.org/officeDocument/2006/customXml" ds:itemID="{C873D00D-C44A-45A2-8F5D-48DE9D394186}">
  <ds:schemaRefs>
    <ds:schemaRef ds:uri="http://schemas.microsoft.com/sharepoint/events"/>
  </ds:schemaRefs>
</ds:datastoreItem>
</file>

<file path=customXml/itemProps3.xml><?xml version="1.0" encoding="utf-8"?>
<ds:datastoreItem xmlns:ds="http://schemas.openxmlformats.org/officeDocument/2006/customXml" ds:itemID="{2B3268F8-267B-4DC1-832A-6C4C97839620}">
  <ds:schemaRefs>
    <ds:schemaRef ds:uri="http://schemas.microsoft.com/sharepoint/v3/contenttype/forms"/>
  </ds:schemaRefs>
</ds:datastoreItem>
</file>

<file path=customXml/itemProps4.xml><?xml version="1.0" encoding="utf-8"?>
<ds:datastoreItem xmlns:ds="http://schemas.openxmlformats.org/officeDocument/2006/customXml" ds:itemID="{03890521-FF2A-4C09-BE8E-6D0D576D3702}">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71c5aaf6-e6ce-465b-b873-5148d2a4c105"/>
    <ds:schemaRef ds:uri="0b6aed8e-0313-4d17-80ff-d0e5da4931c5"/>
    <ds:schemaRef ds:uri="3b34c8f0-1ef5-4d1e-bb66-517ce7fe7356"/>
    <ds:schemaRef ds:uri="http://www.w3.org/XML/1998/namespace"/>
    <ds:schemaRef ds:uri="http://purl.org/dc/dcmitype/"/>
  </ds:schemaRefs>
</ds:datastoreItem>
</file>

<file path=customXml/itemProps5.xml><?xml version="1.0" encoding="utf-8"?>
<ds:datastoreItem xmlns:ds="http://schemas.openxmlformats.org/officeDocument/2006/customXml" ds:itemID="{E1E86EBE-D61A-4C96-9514-F52D961D7D65}">
  <ds:schemaRefs>
    <ds:schemaRef ds:uri="0b6aed8e-0313-4d17-80ff-d0e5da4931c5"/>
    <ds:schemaRef ds:uri="3b34c8f0-1ef5-4d1e-bb66-517ce7fe7356"/>
    <ds:schemaRef ds:uri="71c5aaf6-e6ce-465b-b873-5148d2a4c105"/>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otalTime>1476</TotalTime>
  <Words>1417</Words>
  <Application>Microsoft Office PowerPoint</Application>
  <PresentationFormat>Widescreen</PresentationFormat>
  <Paragraphs>86</Paragraphs>
  <Slides>13</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13</vt:i4>
      </vt:variant>
    </vt:vector>
  </HeadingPairs>
  <TitlesOfParts>
    <vt:vector size="18" baseType="lpstr">
      <vt:lpstr>Arial</vt:lpstr>
      <vt:lpstr>Calibri</vt:lpstr>
      <vt:lpstr>Calibri Light</vt:lpstr>
      <vt:lpstr>Times New Roman</vt:lpstr>
      <vt:lpstr>Office Theme</vt:lpstr>
      <vt:lpstr>Title: Transmitter performance for pi/2 BPSK with spectral shaping</vt:lpstr>
      <vt:lpstr>1- Introduction</vt:lpstr>
      <vt:lpstr>2- Discussion</vt:lpstr>
      <vt:lpstr>2- Discussion</vt:lpstr>
      <vt:lpstr>2.1- Discussion. Best filters per channel bandwidth. </vt:lpstr>
      <vt:lpstr>2.1- Discussion. Best filters per channel bandwidth. </vt:lpstr>
      <vt:lpstr>2.1- Discussion. Best filters per channel bandwidth. </vt:lpstr>
      <vt:lpstr>2.1- Discussion. Best filters per channel bandwidth</vt:lpstr>
      <vt:lpstr>2.1- Discussion. Best filters per channel bandwidth</vt:lpstr>
      <vt:lpstr>2.1- Discussion. Best filters per channel bandwidth</vt:lpstr>
      <vt:lpstr>2.1- Discussion. Best filters per channel bandwidth</vt:lpstr>
      <vt:lpstr>3- Conclusion</vt:lpstr>
      <vt:lpstr>References</vt:lpstr>
    </vt:vector>
  </TitlesOfParts>
  <Company>Mediatek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flexible carrier BW for NR</dc:title>
  <dc:creator>Suhwan Lim</dc:creator>
  <cp:lastModifiedBy>Vasenkari, Petri J. (Nokia - FI/Espoo)</cp:lastModifiedBy>
  <cp:revision>15</cp:revision>
  <dcterms:created xsi:type="dcterms:W3CDTF">2017-01-18T06:26:21Z</dcterms:created>
  <dcterms:modified xsi:type="dcterms:W3CDTF">2022-01-10T10:50:10Z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ContentTypeId">
    <vt:lpwstr>0x01010000E5007003D3004E92B8EDD86D20E8CD</vt:lpwstr>
  </property>
  <property fmtid="{D5CDD505-2E9C-101B-9397-08002B2CF9AE}" pid="4" name="_2015_ms_pID_725343">
    <vt:lpwstr>(2)8WrdSW/LC68qyRvh22Kn7mZQxNEj8H55fMJ0QfOqQuWttASrV0EQAv2VJd1+dcxdJ1vNIQy4
0aN/Q6e+9wyJh3GKgmNnfWloFihAHhQCatwuNhn8arggIV+acNMN7ml4aR8OJIbtYCuiAlIp
wLKvkaKUf7+Sd9U/rQ0WeR8HIkrWkFG0zvt23I2nFW8QqIYctS5doynAyNdXyPmY5kCTKn8P
GBmBf8TX5D/b3tB3nh</vt:lpwstr>
  </property>
  <property fmtid="{D5CDD505-2E9C-101B-9397-08002B2CF9AE}" pid="5" name="_2015_ms_pID_7253431">
    <vt:lpwstr>tpQt0284hICX8HcInK6eE2fNj/Z3pCgH00bMwlSjXj2CCKXgmfsrsT
WGnlP0Vq4A5N5ClqEnj6w4lZbUqvteSL9niRLJY2luhomny9+56AcqjKrFpb7q+Pu1iwt7MS
gVrhYYyISaqc5woNOEKwqVkCx/U0+4nrj8+xe2GDdW1BC5M3U97f54DMKWYEfXW4dX4dvOWf
+UlgoZJ6X+dS/zlT</vt:lpwstr>
  </property>
  <property fmtid="{D5CDD505-2E9C-101B-9397-08002B2CF9AE}" pid="6" name="_dlc_DocIdItemGuid">
    <vt:lpwstr>37ed752e-e475-4e94-b766-4590f15ccf0c</vt:lpwstr>
  </property>
</Properties>
</file>