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14"/>
  </p:notesMasterIdLst>
  <p:sldIdLst>
    <p:sldId id="256" r:id="rId5"/>
    <p:sldId id="347" r:id="rId6"/>
    <p:sldId id="352" r:id="rId7"/>
    <p:sldId id="353" r:id="rId8"/>
    <p:sldId id="354" r:id="rId9"/>
    <p:sldId id="355" r:id="rId10"/>
    <p:sldId id="356" r:id="rId11"/>
    <p:sldId id="360" r:id="rId12"/>
    <p:sldId id="350" r:id="rId13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8799B23B-EC83-4686-B30A-512413B5E67A}" styleName="Light Style 3 - Accent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22" d="100"/>
          <a:sy n="122" d="100"/>
        </p:scale>
        <p:origin x="96" y="31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notesMaster" Target="notesMasters/notesMaster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Huang, Rui" userId="2b60e985-b2bb-4704-b9fe-58fc6af4a968" providerId="ADAL" clId="{7C401B38-F5BD-41C4-87E1-92B3A46F246B}"/>
    <pc:docChg chg="undo custSel modSld">
      <pc:chgData name="Huang, Rui" userId="2b60e985-b2bb-4704-b9fe-58fc6af4a968" providerId="ADAL" clId="{7C401B38-F5BD-41C4-87E1-92B3A46F246B}" dt="2021-08-26T16:25:28.290" v="20" actId="114"/>
      <pc:docMkLst>
        <pc:docMk/>
      </pc:docMkLst>
      <pc:sldChg chg="modSp mod">
        <pc:chgData name="Huang, Rui" userId="2b60e985-b2bb-4704-b9fe-58fc6af4a968" providerId="ADAL" clId="{7C401B38-F5BD-41C4-87E1-92B3A46F246B}" dt="2021-08-26T16:20:36.828" v="0" actId="13926"/>
        <pc:sldMkLst>
          <pc:docMk/>
          <pc:sldMk cId="1816882349" sldId="354"/>
        </pc:sldMkLst>
        <pc:spChg chg="mod">
          <ac:chgData name="Huang, Rui" userId="2b60e985-b2bb-4704-b9fe-58fc6af4a968" providerId="ADAL" clId="{7C401B38-F5BD-41C4-87E1-92B3A46F246B}" dt="2021-08-26T16:20:36.828" v="0" actId="13926"/>
          <ac:spMkLst>
            <pc:docMk/>
            <pc:sldMk cId="1816882349" sldId="354"/>
            <ac:spMk id="3" creationId="{00000000-0000-0000-0000-000000000000}"/>
          </ac:spMkLst>
        </pc:spChg>
      </pc:sldChg>
      <pc:sldChg chg="modSp mod">
        <pc:chgData name="Huang, Rui" userId="2b60e985-b2bb-4704-b9fe-58fc6af4a968" providerId="ADAL" clId="{7C401B38-F5BD-41C4-87E1-92B3A46F246B}" dt="2021-08-26T16:25:28.290" v="20" actId="114"/>
        <pc:sldMkLst>
          <pc:docMk/>
          <pc:sldMk cId="597607811" sldId="355"/>
        </pc:sldMkLst>
        <pc:spChg chg="mod">
          <ac:chgData name="Huang, Rui" userId="2b60e985-b2bb-4704-b9fe-58fc6af4a968" providerId="ADAL" clId="{7C401B38-F5BD-41C4-87E1-92B3A46F246B}" dt="2021-08-26T16:25:28.290" v="20" actId="114"/>
          <ac:spMkLst>
            <pc:docMk/>
            <pc:sldMk cId="597607811" sldId="355"/>
            <ac:spMk id="3" creationId="{00000000-0000-0000-0000-000000000000}"/>
          </ac:spMkLst>
        </pc:spChg>
      </pc:sldChg>
      <pc:sldChg chg="modSp mod">
        <pc:chgData name="Huang, Rui" userId="2b60e985-b2bb-4704-b9fe-58fc6af4a968" providerId="ADAL" clId="{7C401B38-F5BD-41C4-87E1-92B3A46F246B}" dt="2021-08-26T16:21:15.907" v="7" actId="13926"/>
        <pc:sldMkLst>
          <pc:docMk/>
          <pc:sldMk cId="37293749" sldId="356"/>
        </pc:sldMkLst>
        <pc:spChg chg="mod">
          <ac:chgData name="Huang, Rui" userId="2b60e985-b2bb-4704-b9fe-58fc6af4a968" providerId="ADAL" clId="{7C401B38-F5BD-41C4-87E1-92B3A46F246B}" dt="2021-08-26T16:21:15.907" v="7" actId="13926"/>
          <ac:spMkLst>
            <pc:docMk/>
            <pc:sldMk cId="37293749" sldId="356"/>
            <ac:spMk id="3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63FC03E-831B-4932-9AA3-AF606939AA70}" type="datetimeFigureOut">
              <a:rPr lang="en-US" smtClean="0"/>
              <a:t>8/27/2021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C371A1A-596C-43ED-B82C-079D058F2C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50760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C371A1A-596C-43ED-B82C-079D058F2C01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295777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110C47F-6B89-4DF5-8EBB-9C96B35D80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2B9B2E-3987-4FEE-81E0-C361E4B49EEC}" type="datetimeFigureOut">
              <a:rPr lang="zh-CN" altLang="en-US"/>
              <a:pPr>
                <a:defRPr/>
              </a:pPr>
              <a:t>2021/8/27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4E8F973-A40D-4E10-959A-6C3F2DA653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E5CD3E8-B9CB-48D0-B62C-97CB636647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30D6D3F-FF66-480D-A3BF-A8C6018B9A39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47469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CF88EC4-3500-42F3-A844-36626FA831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5E1D3F-F635-43B1-81C4-FEB8953885B7}" type="datetimeFigureOut">
              <a:rPr lang="zh-CN" altLang="en-US"/>
              <a:pPr>
                <a:defRPr/>
              </a:pPr>
              <a:t>2021/8/27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03CE3B2-3742-4133-80E3-7DC0EDB478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BDE4CE46-C667-4988-B6F7-3212A494DB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2F20634-0294-4019-ADC2-4C61E3641544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41331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98BE700-990F-42F3-89F9-184040EFAA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237AE4-1CA1-4BD6-A59C-267D2926DB8B}" type="datetimeFigureOut">
              <a:rPr lang="zh-CN" altLang="en-US"/>
              <a:pPr>
                <a:defRPr/>
              </a:pPr>
              <a:t>2021/8/27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BBB8A06-2E51-49FC-975A-3AB0711A32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5FB5C3BE-9303-4B29-8F4F-F5EE924368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AD5D381-9090-4739-BCF9-46313635755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03793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E48FF52-939E-4FDE-87E5-385503F5E8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741B97-ED81-43E9-ACB5-5664A230F179}" type="datetimeFigureOut">
              <a:rPr lang="zh-CN" altLang="en-US"/>
              <a:pPr>
                <a:defRPr/>
              </a:pPr>
              <a:t>2021/8/27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BE5B6FFF-79BC-41BB-9B5E-C8C94A49A1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E326A589-0B22-49E2-8782-C645123F9D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05634E1-2BBA-45E4-B419-BF61D4D9820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8072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F1D4CDA8-2757-48C2-95F0-1D5190EF50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D62417-7233-43F4-BB20-4D0B60A088B7}" type="datetimeFigureOut">
              <a:rPr lang="zh-CN" altLang="en-US"/>
              <a:pPr>
                <a:defRPr/>
              </a:pPr>
              <a:t>2021/8/27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6A75B80-ECA5-4777-BA5C-69790BBD36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B69A2F5-5FF9-44D8-8E08-3889E92EED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98BC5DB-2B68-42A7-A2A0-BDE4FDFDDF1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83683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:a16="http://schemas.microsoft.com/office/drawing/2014/main" id="{55AFB8B6-6228-4341-BDE0-92DEF6B56E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667BB0-58C9-40A8-B91F-2FCACC913A05}" type="datetimeFigureOut">
              <a:rPr lang="zh-CN" altLang="en-US"/>
              <a:pPr>
                <a:defRPr/>
              </a:pPr>
              <a:t>2021/8/27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:a16="http://schemas.microsoft.com/office/drawing/2014/main" id="{6650B4C7-FA69-4214-B683-DF6ABDC9EB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:a16="http://schemas.microsoft.com/office/drawing/2014/main" id="{6CE33585-FC11-4D5C-9A97-D6B5BFD81E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6642D0E-0329-4C61-AB61-9F7C652527E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2200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3">
            <a:extLst>
              <a:ext uri="{FF2B5EF4-FFF2-40B4-BE49-F238E27FC236}">
                <a16:creationId xmlns:a16="http://schemas.microsoft.com/office/drawing/2014/main" id="{1C9E93F1-9619-43E0-9EE8-E552100788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78409C-FF29-436B-8BCE-F8235D04BFCA}" type="datetimeFigureOut">
              <a:rPr lang="zh-CN" altLang="en-US"/>
              <a:pPr>
                <a:defRPr/>
              </a:pPr>
              <a:t>2021/8/27</a:t>
            </a:fld>
            <a:endParaRPr lang="zh-CN" altLang="en-US"/>
          </a:p>
        </p:txBody>
      </p:sp>
      <p:sp>
        <p:nvSpPr>
          <p:cNvPr id="8" name="页脚占位符 4">
            <a:extLst>
              <a:ext uri="{FF2B5EF4-FFF2-40B4-BE49-F238E27FC236}">
                <a16:creationId xmlns:a16="http://schemas.microsoft.com/office/drawing/2014/main" id="{EC13D8FA-7E85-488D-B3DA-83DB742526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>
            <a:extLst>
              <a:ext uri="{FF2B5EF4-FFF2-40B4-BE49-F238E27FC236}">
                <a16:creationId xmlns:a16="http://schemas.microsoft.com/office/drawing/2014/main" id="{C3304DE7-FB67-4CD9-B5E2-25561BB1F3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42552FB-1F24-42BB-8002-3231BD2C1798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36817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>
            <a:extLst>
              <a:ext uri="{FF2B5EF4-FFF2-40B4-BE49-F238E27FC236}">
                <a16:creationId xmlns:a16="http://schemas.microsoft.com/office/drawing/2014/main" id="{D0626586-46C0-435B-B20D-98DBFA9285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D92976-D0FA-4980-B07A-53946168ACE7}" type="datetimeFigureOut">
              <a:rPr lang="zh-CN" altLang="en-US"/>
              <a:pPr>
                <a:defRPr/>
              </a:pPr>
              <a:t>2021/8/27</a:t>
            </a:fld>
            <a:endParaRPr lang="zh-CN" altLang="en-US"/>
          </a:p>
        </p:txBody>
      </p:sp>
      <p:sp>
        <p:nvSpPr>
          <p:cNvPr id="4" name="页脚占位符 4">
            <a:extLst>
              <a:ext uri="{FF2B5EF4-FFF2-40B4-BE49-F238E27FC236}">
                <a16:creationId xmlns:a16="http://schemas.microsoft.com/office/drawing/2014/main" id="{7553E3D6-B8B3-4926-A44B-53660BA1A0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>
            <a:extLst>
              <a:ext uri="{FF2B5EF4-FFF2-40B4-BE49-F238E27FC236}">
                <a16:creationId xmlns:a16="http://schemas.microsoft.com/office/drawing/2014/main" id="{FAF66CFC-A553-426E-9CBE-D346BF9ABE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8CDE1D4-373C-4E03-857A-2F630CAF20E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29495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>
            <a:extLst>
              <a:ext uri="{FF2B5EF4-FFF2-40B4-BE49-F238E27FC236}">
                <a16:creationId xmlns:a16="http://schemas.microsoft.com/office/drawing/2014/main" id="{6412B74E-AC65-4E7B-A77C-BD3FEEB464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44AFDE-743D-4267-9A24-51E5AD85971A}" type="datetimeFigureOut">
              <a:rPr lang="zh-CN" altLang="en-US"/>
              <a:pPr>
                <a:defRPr/>
              </a:pPr>
              <a:t>2021/8/27</a:t>
            </a:fld>
            <a:endParaRPr lang="zh-CN" altLang="en-US"/>
          </a:p>
        </p:txBody>
      </p:sp>
      <p:sp>
        <p:nvSpPr>
          <p:cNvPr id="3" name="页脚占位符 4">
            <a:extLst>
              <a:ext uri="{FF2B5EF4-FFF2-40B4-BE49-F238E27FC236}">
                <a16:creationId xmlns:a16="http://schemas.microsoft.com/office/drawing/2014/main" id="{6E1A172B-B8C2-4CF6-BC3A-0387B0A27F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>
            <a:extLst>
              <a:ext uri="{FF2B5EF4-FFF2-40B4-BE49-F238E27FC236}">
                <a16:creationId xmlns:a16="http://schemas.microsoft.com/office/drawing/2014/main" id="{E726501F-26A6-4DFC-9D66-493D37A0DA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63F9452-ED8B-4FBC-BE5D-AE676536142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85070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:a16="http://schemas.microsoft.com/office/drawing/2014/main" id="{335B0C30-19E8-4A46-A2B1-DAC1D4CB99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DDFD58-08B9-4441-A6DC-9A63B079C63A}" type="datetimeFigureOut">
              <a:rPr lang="zh-CN" altLang="en-US"/>
              <a:pPr>
                <a:defRPr/>
              </a:pPr>
              <a:t>2021/8/27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:a16="http://schemas.microsoft.com/office/drawing/2014/main" id="{C37BC43F-9A76-4E8F-B72C-230F3DD19E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:a16="http://schemas.microsoft.com/office/drawing/2014/main" id="{CAECBE87-3337-4369-B99D-ABBCE7CCD3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73DA415-34A7-4A7B-AB8C-A5631C745CD8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26043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:a16="http://schemas.microsoft.com/office/drawing/2014/main" id="{4026F3CC-DE42-440B-9438-85661B0E71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9108CB-7855-4E9D-9FB7-7D6EA3D916FF}" type="datetimeFigureOut">
              <a:rPr lang="zh-CN" altLang="en-US"/>
              <a:pPr>
                <a:defRPr/>
              </a:pPr>
              <a:t>2021/8/27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:a16="http://schemas.microsoft.com/office/drawing/2014/main" id="{FB276A53-61D0-4C42-A886-27AB1244A7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:a16="http://schemas.microsoft.com/office/drawing/2014/main" id="{2E0B979F-84E2-48CA-94C0-728A7C79A3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2E71615-5787-4E5D-8E4C-FE9B7FE4222F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68696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>
            <a:extLst>
              <a:ext uri="{FF2B5EF4-FFF2-40B4-BE49-F238E27FC236}">
                <a16:creationId xmlns:a16="http://schemas.microsoft.com/office/drawing/2014/main" id="{C6067352-EBC0-4314-B2F7-BD78E16AEB4D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>
            <a:extLst>
              <a:ext uri="{FF2B5EF4-FFF2-40B4-BE49-F238E27FC236}">
                <a16:creationId xmlns:a16="http://schemas.microsoft.com/office/drawing/2014/main" id="{68E4C134-0C2B-4F63-8C8B-E141694A2C6D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ACB4897F-276A-4AA1-A7E7-F999F714325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AF5AC724-7819-442F-BD1E-76C4EAD63087}" type="datetimeFigureOut">
              <a:rPr lang="zh-CN" altLang="en-US"/>
              <a:pPr>
                <a:defRPr/>
              </a:pPr>
              <a:t>2021/8/27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4D1F7188-AA10-4EB5-B408-0CA61450C2C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52AF63E-D503-40C0-AB0B-693F3375063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fld id="{017E9CD2-D266-496F-A23B-65DDCBC48B98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 1">
            <a:extLst>
              <a:ext uri="{FF2B5EF4-FFF2-40B4-BE49-F238E27FC236}">
                <a16:creationId xmlns:a16="http://schemas.microsoft.com/office/drawing/2014/main" id="{B4E3CC63-70F9-46A6-91D9-ABDCD9CE0BE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63352" y="103990"/>
            <a:ext cx="5616575" cy="868434"/>
          </a:xfrm>
        </p:spPr>
        <p:txBody>
          <a:bodyPr/>
          <a:lstStyle/>
          <a:p>
            <a:pPr algn="l"/>
            <a:r>
              <a:rPr lang="en-US" sz="1800" dirty="0">
                <a:latin typeface="Arial" panose="020B0604020202020204" pitchFamily="34" charset="0"/>
                <a:ea typeface="Meiryo UI" pitchFamily="50" charset="-128"/>
                <a:cs typeface="Arial" panose="020B0604020202020204" pitchFamily="34" charset="0"/>
              </a:rPr>
              <a:t>3GPP TSG-RAN WG4 Meeting #100-e	</a:t>
            </a:r>
            <a:br>
              <a:rPr lang="en-US" sz="1800" dirty="0">
                <a:latin typeface="Arial" panose="020B0604020202020204" pitchFamily="34" charset="0"/>
                <a:ea typeface="Meiryo UI" pitchFamily="50" charset="-128"/>
                <a:cs typeface="Arial" panose="020B0604020202020204" pitchFamily="34" charset="0"/>
              </a:rPr>
            </a:br>
            <a:r>
              <a:rPr lang="en-US" sz="1800" dirty="0">
                <a:latin typeface="Arial" panose="020B0604020202020204" pitchFamily="34" charset="0"/>
                <a:ea typeface="Meiryo UI" pitchFamily="50" charset="-128"/>
                <a:cs typeface="Arial" panose="020B0604020202020204" pitchFamily="34" charset="0"/>
              </a:rPr>
              <a:t>Electronic Meeting, 16-27 Aug, 2021</a:t>
            </a:r>
            <a:br>
              <a:rPr lang="en-US" sz="1800" dirty="0">
                <a:latin typeface="Arial" panose="020B0604020202020204" pitchFamily="34" charset="0"/>
                <a:ea typeface="Meiryo UI" pitchFamily="50" charset="-128"/>
                <a:cs typeface="Arial" panose="020B0604020202020204" pitchFamily="34" charset="0"/>
              </a:rPr>
            </a:br>
            <a:endParaRPr lang="en-US" sz="1800" b="1" dirty="0"/>
          </a:p>
        </p:txBody>
      </p:sp>
      <p:sp>
        <p:nvSpPr>
          <p:cNvPr id="2051" name="副标题 2">
            <a:extLst>
              <a:ext uri="{FF2B5EF4-FFF2-40B4-BE49-F238E27FC236}">
                <a16:creationId xmlns:a16="http://schemas.microsoft.com/office/drawing/2014/main" id="{732DF2D5-9D9A-4862-9C8A-329725393EE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855640" y="4725144"/>
            <a:ext cx="6400800" cy="1752600"/>
          </a:xfrm>
        </p:spPr>
        <p:txBody>
          <a:bodyPr/>
          <a:lstStyle/>
          <a:p>
            <a:pPr eaLnBrk="1" hangingPunct="1"/>
            <a:r>
              <a:rPr lang="en-US" altLang="zh-CN" dirty="0">
                <a:solidFill>
                  <a:schemeClr val="tx1"/>
                </a:solidFill>
              </a:rPr>
              <a:t>Intel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2052" name="TextBox 3">
            <a:extLst>
              <a:ext uri="{FF2B5EF4-FFF2-40B4-BE49-F238E27FC236}">
                <a16:creationId xmlns:a16="http://schemas.microsoft.com/office/drawing/2014/main" id="{52CDA161-FCDD-40C1-983C-4E86B038B19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3352" y="2420939"/>
            <a:ext cx="11376396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sz="3600" dirty="0"/>
              <a:t>WF on NR</a:t>
            </a:r>
            <a:r>
              <a:rPr lang="zh-CN" altLang="en-US" sz="3600" dirty="0"/>
              <a:t> </a:t>
            </a:r>
            <a:r>
              <a:rPr lang="en-US" altLang="zh-CN" sz="3600" dirty="0"/>
              <a:t>Positioning</a:t>
            </a:r>
            <a:r>
              <a:rPr lang="zh-CN" altLang="en-US" sz="3600" dirty="0"/>
              <a:t> </a:t>
            </a:r>
            <a:r>
              <a:rPr lang="en-US" altLang="zh-CN" sz="3600" dirty="0"/>
              <a:t>Performance</a:t>
            </a:r>
            <a:r>
              <a:rPr lang="zh-CN" altLang="en-US" sz="3600" dirty="0"/>
              <a:t> </a:t>
            </a:r>
            <a:r>
              <a:rPr lang="en-US" altLang="zh-CN" sz="3600" dirty="0"/>
              <a:t>Requirements</a:t>
            </a:r>
            <a:endParaRPr lang="zh-CN" altLang="en-US" sz="3600" dirty="0">
              <a:latin typeface="Calibri" panose="020F0502020204030204" pitchFamily="34" charset="0"/>
            </a:endParaRPr>
          </a:p>
        </p:txBody>
      </p:sp>
      <p:sp>
        <p:nvSpPr>
          <p:cNvPr id="2053" name="TextBox 4">
            <a:extLst>
              <a:ext uri="{FF2B5EF4-FFF2-40B4-BE49-F238E27FC236}">
                <a16:creationId xmlns:a16="http://schemas.microsoft.com/office/drawing/2014/main" id="{C98DB138-7BC0-49B7-8DBA-0325C5B1AB4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056440" y="353541"/>
            <a:ext cx="15113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dirty="0"/>
              <a:t>R4-2115307</a:t>
            </a:r>
            <a:endParaRPr lang="zh-CN" altLang="en-US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5E4D6F-3261-416A-816D-8F5A869D58E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7626" y="1023730"/>
            <a:ext cx="11449878" cy="5615609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sv-SE" sz="5000" dirty="0">
              <a:solidFill>
                <a:srgbClr val="00B050"/>
              </a:solidFill>
            </a:endParaRPr>
          </a:p>
          <a:p>
            <a:pPr marL="0" indent="0" algn="ctr">
              <a:buNone/>
            </a:pPr>
            <a:r>
              <a:rPr lang="sv-SE" sz="5000" dirty="0">
                <a:solidFill>
                  <a:srgbClr val="00B050"/>
                </a:solidFill>
              </a:rPr>
              <a:t>Agreements in the 1st round/GTW</a:t>
            </a:r>
          </a:p>
          <a:p>
            <a:pPr marL="0" indent="0" algn="ctr">
              <a:buNone/>
            </a:pPr>
            <a:r>
              <a:rPr lang="sv-SE" sz="5000" dirty="0">
                <a:highlight>
                  <a:srgbClr val="FFFF00"/>
                </a:highlight>
              </a:rPr>
              <a:t>open for 2nd round discussion </a:t>
            </a:r>
          </a:p>
          <a:p>
            <a:pPr marL="0" indent="0" algn="ctr">
              <a:buNone/>
            </a:pPr>
            <a:r>
              <a:rPr lang="sv-SE" sz="5000" dirty="0"/>
              <a:t>Still open after 1st round discussion</a:t>
            </a:r>
          </a:p>
          <a:p>
            <a:pPr marL="0" indent="0" algn="ctr">
              <a:buNone/>
            </a:pPr>
            <a:r>
              <a:rPr lang="sv-SE" sz="5000" dirty="0">
                <a:solidFill>
                  <a:srgbClr val="00B0F0"/>
                </a:solidFill>
              </a:rPr>
              <a:t>Agreements in the 2nd round</a:t>
            </a:r>
          </a:p>
          <a:p>
            <a:pPr marL="0" indent="0" algn="ctr">
              <a:buNone/>
            </a:pPr>
            <a:endParaRPr lang="sv-SE" sz="5000" dirty="0">
              <a:solidFill>
                <a:srgbClr val="00B0F0"/>
              </a:solidFill>
            </a:endParaRPr>
          </a:p>
          <a:p>
            <a:pPr marL="0" indent="0" algn="ctr">
              <a:buNone/>
            </a:pPr>
            <a:endParaRPr lang="sv-SE" sz="5000" dirty="0">
              <a:solidFill>
                <a:srgbClr val="FF0000"/>
              </a:solidFill>
            </a:endParaRPr>
          </a:p>
          <a:p>
            <a:pPr marL="0" indent="0" algn="ctr">
              <a:buNone/>
            </a:pPr>
            <a:endParaRPr lang="sv-SE" sz="5000" dirty="0"/>
          </a:p>
        </p:txBody>
      </p:sp>
    </p:spTree>
    <p:extLst>
      <p:ext uri="{BB962C8B-B14F-4D97-AF65-F5344CB8AC3E}">
        <p14:creationId xmlns:p14="http://schemas.microsoft.com/office/powerpoint/2010/main" val="127136524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0"/>
            <a:ext cx="10972800" cy="1143000"/>
          </a:xfrm>
        </p:spPr>
        <p:txBody>
          <a:bodyPr/>
          <a:lstStyle/>
          <a:p>
            <a:r>
              <a:rPr lang="en-US" altLang="zh-CN" sz="3600" b="1" dirty="0"/>
              <a:t>Measurement Accuracy Requirements for RSTD(1)</a:t>
            </a:r>
            <a:endParaRPr lang="zh-CN" altLang="en-US" sz="3600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5380" y="980728"/>
            <a:ext cx="11161240" cy="5976664"/>
          </a:xfrm>
        </p:spPr>
        <p:txBody>
          <a:bodyPr>
            <a:normAutofit fontScale="92500" lnSpcReduction="20000"/>
          </a:bodyPr>
          <a:lstStyle/>
          <a:p>
            <a:pPr marL="342900" lvl="0" indent="-342900" hangingPunct="0">
              <a:lnSpc>
                <a:spcPct val="107000"/>
              </a:lnSpc>
              <a:spcAft>
                <a:spcPts val="900"/>
              </a:spcAft>
              <a:buFont typeface="Symbol" panose="05050102010706020507" pitchFamily="18" charset="2"/>
              <a:buChar char=""/>
            </a:pPr>
            <a:r>
              <a:rPr lang="en-US" sz="2600" dirty="0">
                <a:solidFill>
                  <a:srgbClr val="00B050"/>
                </a:solidFill>
                <a:latin typeface="+mj-lt"/>
                <a:ea typeface="MS Mincho" panose="02020609040205080304" pitchFamily="49" charset="-128"/>
              </a:rPr>
              <a:t>Group delay calibration margin for the RSTD accuracy requirements is FFS</a:t>
            </a:r>
          </a:p>
          <a:p>
            <a:pPr lvl="1" indent="-342900">
              <a:lnSpc>
                <a:spcPct val="107000"/>
              </a:lnSpc>
              <a:spcAft>
                <a:spcPts val="900"/>
              </a:spcAft>
              <a:buFont typeface="Symbol" panose="05050102010706020507" pitchFamily="18" charset="2"/>
              <a:buChar char=""/>
            </a:pPr>
            <a:r>
              <a:rPr lang="en-US" sz="2600" dirty="0">
                <a:solidFill>
                  <a:srgbClr val="00B050"/>
                </a:solidFill>
              </a:rPr>
              <a:t>Different values for the group delay calibration margin for the RSTD accuracy requirements can be defined depending on PRS  parameters combination</a:t>
            </a:r>
          </a:p>
          <a:p>
            <a:pPr marL="1143000" lvl="2" indent="-228600" hangingPunct="0">
              <a:lnSpc>
                <a:spcPct val="107000"/>
              </a:lnSpc>
              <a:spcAft>
                <a:spcPts val="900"/>
              </a:spcAft>
              <a:buFont typeface="Wingdings" panose="05000000000000000000" pitchFamily="2" charset="2"/>
              <a:buChar char=""/>
            </a:pPr>
            <a:r>
              <a:rPr lang="en-US" sz="2600" dirty="0">
                <a:solidFill>
                  <a:srgbClr val="00B050"/>
                </a:solidFill>
                <a:latin typeface="+mj-lt"/>
                <a:ea typeface="MS Mincho" panose="02020609040205080304" pitchFamily="49" charset="-128"/>
              </a:rPr>
              <a:t>FR(frequency range)</a:t>
            </a:r>
          </a:p>
          <a:p>
            <a:pPr marL="1143000" lvl="2" indent="-228600" hangingPunct="0">
              <a:lnSpc>
                <a:spcPct val="107000"/>
              </a:lnSpc>
              <a:spcAft>
                <a:spcPts val="900"/>
              </a:spcAft>
              <a:buFont typeface="Wingdings" panose="05000000000000000000" pitchFamily="2" charset="2"/>
              <a:buChar char=""/>
            </a:pPr>
            <a:r>
              <a:rPr lang="en-US" sz="2600" dirty="0">
                <a:solidFill>
                  <a:srgbClr val="00B050"/>
                </a:solidFill>
                <a:latin typeface="+mj-lt"/>
                <a:ea typeface="MS Mincho" panose="02020609040205080304" pitchFamily="49" charset="-128"/>
              </a:rPr>
              <a:t>PRS BW (absolute BW)</a:t>
            </a:r>
          </a:p>
          <a:p>
            <a:pPr marL="1143000" lvl="2" indent="-228600" hangingPunct="0">
              <a:lnSpc>
                <a:spcPct val="107000"/>
              </a:lnSpc>
              <a:spcAft>
                <a:spcPts val="900"/>
              </a:spcAft>
              <a:buFont typeface="Wingdings" panose="05000000000000000000" pitchFamily="2" charset="2"/>
              <a:buChar char=""/>
            </a:pPr>
            <a:r>
              <a:rPr lang="en-US" sz="2600" dirty="0">
                <a:solidFill>
                  <a:srgbClr val="00B050"/>
                </a:solidFill>
                <a:latin typeface="+mj-lt"/>
                <a:ea typeface="MS Mincho" panose="02020609040205080304" pitchFamily="49" charset="-128"/>
              </a:rPr>
              <a:t>Number of PFLs and whether reference/neighbor cells belong to same PFL</a:t>
            </a:r>
          </a:p>
          <a:p>
            <a:pPr lvl="1" indent="-228600">
              <a:lnSpc>
                <a:spcPct val="107000"/>
              </a:lnSpc>
              <a:spcAft>
                <a:spcPts val="900"/>
              </a:spcAft>
              <a:buFont typeface="Wingdings" panose="05000000000000000000" pitchFamily="2" charset="2"/>
              <a:buChar char=""/>
            </a:pPr>
            <a:r>
              <a:rPr lang="en-US" sz="3000" dirty="0">
                <a:solidFill>
                  <a:srgbClr val="00B050"/>
                </a:solidFill>
                <a:latin typeface="+mj-lt"/>
                <a:ea typeface="MS Mincho" panose="02020609040205080304" pitchFamily="49" charset="-128"/>
              </a:rPr>
              <a:t>Companies are encouraged to bring analysis for dependency of margin on these parameters</a:t>
            </a:r>
          </a:p>
          <a:p>
            <a:r>
              <a:rPr lang="en-US" sz="2600" dirty="0">
                <a:solidFill>
                  <a:srgbClr val="00B050"/>
                </a:solidFill>
              </a:rPr>
              <a:t>The frequency drift margin in RSTD accuracy is FFS</a:t>
            </a:r>
          </a:p>
          <a:p>
            <a:pPr lvl="1"/>
            <a:r>
              <a:rPr lang="en-US" sz="2200" dirty="0">
                <a:solidFill>
                  <a:srgbClr val="00B050"/>
                </a:solidFill>
              </a:rPr>
              <a:t>Frequency drift margin will be derived on the maximum time offsets between the </a:t>
            </a:r>
            <a:r>
              <a:rPr lang="en-US" sz="2200" dirty="0">
                <a:solidFill>
                  <a:srgbClr val="FF0000"/>
                </a:solidFill>
              </a:rPr>
              <a:t>two</a:t>
            </a:r>
            <a:r>
              <a:rPr lang="en-US" sz="2200" dirty="0">
                <a:solidFill>
                  <a:srgbClr val="00B050"/>
                </a:solidFill>
              </a:rPr>
              <a:t> PRS resources instance from the reference cell and neighbor cells which will be used to a single RSTD measurement. </a:t>
            </a:r>
          </a:p>
          <a:p>
            <a:pPr lvl="2"/>
            <a:r>
              <a:rPr lang="en-GB" sz="2000" dirty="0">
                <a:solidFill>
                  <a:srgbClr val="00B050"/>
                </a:solidFill>
              </a:rPr>
              <a:t>The maximum time offset for margin  definition can be FFS</a:t>
            </a:r>
          </a:p>
          <a:p>
            <a:pPr lvl="1"/>
            <a:r>
              <a:rPr lang="en-US" sz="2200" dirty="0">
                <a:solidFill>
                  <a:srgbClr val="00B050"/>
                </a:solidFill>
              </a:rPr>
              <a:t>A single fixed margin will be used for requirements definition</a:t>
            </a:r>
          </a:p>
        </p:txBody>
      </p:sp>
    </p:spTree>
    <p:extLst>
      <p:ext uri="{BB962C8B-B14F-4D97-AF65-F5344CB8AC3E}">
        <p14:creationId xmlns:p14="http://schemas.microsoft.com/office/powerpoint/2010/main" val="207087922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0"/>
            <a:ext cx="10972800" cy="800707"/>
          </a:xfrm>
        </p:spPr>
        <p:txBody>
          <a:bodyPr/>
          <a:lstStyle/>
          <a:p>
            <a:r>
              <a:rPr lang="en-US" altLang="zh-CN" sz="3600" b="1" dirty="0"/>
              <a:t>Measurement Accuracy Requirements for RSTD(2)</a:t>
            </a:r>
            <a:endParaRPr lang="zh-CN" altLang="en-US" sz="3600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2478" y="548680"/>
            <a:ext cx="11680185" cy="5256585"/>
          </a:xfrm>
        </p:spPr>
        <p:txBody>
          <a:bodyPr>
            <a:normAutofit/>
          </a:bodyPr>
          <a:lstStyle/>
          <a:p>
            <a:pPr fontAlgn="auto" hangingPunct="1"/>
            <a:r>
              <a:rPr lang="en-US" sz="2400" dirty="0">
                <a:solidFill>
                  <a:srgbClr val="00B050"/>
                </a:solidFill>
              </a:rPr>
              <a:t>The requirements for the case of “FR1, PRS BW≥ [24],  SCS=30kHz.” can be agreed as:</a:t>
            </a:r>
          </a:p>
          <a:p>
            <a:pPr fontAlgn="auto" hangingPunct="1"/>
            <a:endParaRPr lang="en-US" sz="2400" dirty="0">
              <a:solidFill>
                <a:srgbClr val="00B050"/>
              </a:solidFill>
            </a:endParaRPr>
          </a:p>
          <a:p>
            <a:pPr lvl="1"/>
            <a:endParaRPr lang="en-US" dirty="0"/>
          </a:p>
          <a:p>
            <a:pPr marL="0" indent="0" eaLnBrk="1" fontAlgn="t" hangingPunct="1">
              <a:buNone/>
            </a:pPr>
            <a:r>
              <a:rPr lang="en-GB" b="1" dirty="0"/>
              <a:t>	</a:t>
            </a:r>
            <a:r>
              <a:rPr lang="en-GB" dirty="0">
                <a:highlight>
                  <a:srgbClr val="00FFFF"/>
                </a:highlight>
              </a:rPr>
              <a:t>	</a:t>
            </a:r>
            <a:endParaRPr lang="en-US" dirty="0">
              <a:highlight>
                <a:srgbClr val="00FFFF"/>
              </a:highlight>
            </a:endParaRPr>
          </a:p>
        </p:txBody>
      </p:sp>
      <p:sp>
        <p:nvSpPr>
          <p:cNvPr id="6" name="Rectangle 1">
            <a:extLst>
              <a:ext uri="{FF2B5EF4-FFF2-40B4-BE49-F238E27FC236}">
                <a16:creationId xmlns:a16="http://schemas.microsoft.com/office/drawing/2014/main" id="{B085BFA4-B805-4D99-9F23-044DFE7F9B2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8567" y="1349387"/>
            <a:ext cx="4392488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667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en-US" sz="1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Table 1-1: RSTD accuracy for AWGN in FR1</a:t>
            </a:r>
            <a:endParaRPr kumimoji="0" lang="en-US" altLang="en-US" sz="11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2667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6" name="Rectangle 1">
            <a:extLst>
              <a:ext uri="{FF2B5EF4-FFF2-40B4-BE49-F238E27FC236}">
                <a16:creationId xmlns:a16="http://schemas.microsoft.com/office/drawing/2014/main" id="{2857DBA2-85E4-4323-A0BC-C7B851AC1570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08520" y="928549"/>
            <a:ext cx="5138896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667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en-US" sz="1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Table 2-1: RSTD accuracy for fading channels in FR1</a:t>
            </a:r>
            <a:endParaRPr kumimoji="0" lang="en-US" altLang="en-US" sz="11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2667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7" name="Table 6">
                <a:extLst>
                  <a:ext uri="{FF2B5EF4-FFF2-40B4-BE49-F238E27FC236}">
                    <a16:creationId xmlns:a16="http://schemas.microsoft.com/office/drawing/2014/main" id="{B410361B-6582-4B9D-A4C9-6EBEF269529B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203039670"/>
                  </p:ext>
                </p:extLst>
              </p:nvPr>
            </p:nvGraphicFramePr>
            <p:xfrm>
              <a:off x="501235" y="1671630"/>
              <a:ext cx="4507214" cy="2457197"/>
            </p:xfrm>
            <a:graphic>
              <a:graphicData uri="http://schemas.openxmlformats.org/drawingml/2006/table">
                <a:tbl>
                  <a:tblPr firstRow="1" firstCol="1" bandRow="1">
                    <a:tableStyleId>{5C22544A-7EE6-4342-B048-85BDC9FD1C3A}</a:tableStyleId>
                  </a:tblPr>
                  <a:tblGrid>
                    <a:gridCol w="1019810">
                      <a:extLst>
                        <a:ext uri="{9D8B030D-6E8A-4147-A177-3AD203B41FA5}">
                          <a16:colId xmlns:a16="http://schemas.microsoft.com/office/drawing/2014/main" val="1704829370"/>
                        </a:ext>
                      </a:extLst>
                    </a:gridCol>
                    <a:gridCol w="951709">
                      <a:extLst>
                        <a:ext uri="{9D8B030D-6E8A-4147-A177-3AD203B41FA5}">
                          <a16:colId xmlns:a16="http://schemas.microsoft.com/office/drawing/2014/main" val="346920205"/>
                        </a:ext>
                      </a:extLst>
                    </a:gridCol>
                    <a:gridCol w="729424">
                      <a:extLst>
                        <a:ext uri="{9D8B030D-6E8A-4147-A177-3AD203B41FA5}">
                          <a16:colId xmlns:a16="http://schemas.microsoft.com/office/drawing/2014/main" val="924038714"/>
                        </a:ext>
                      </a:extLst>
                    </a:gridCol>
                    <a:gridCol w="1806271">
                      <a:extLst>
                        <a:ext uri="{9D8B030D-6E8A-4147-A177-3AD203B41FA5}">
                          <a16:colId xmlns:a16="http://schemas.microsoft.com/office/drawing/2014/main" val="2005195781"/>
                        </a:ext>
                      </a:extLst>
                    </a:gridCol>
                  </a:tblGrid>
                  <a:tr h="342265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100" dirty="0">
                              <a:solidFill>
                                <a:schemeClr val="tx1"/>
                              </a:solidFill>
                              <a:effectLst/>
                            </a:rPr>
                            <a:t>Accuracy, </a:t>
                          </a:r>
                          <a:endParaRPr lang="en-US" sz="1100" dirty="0">
                            <a:solidFill>
                              <a:schemeClr val="tx1"/>
                            </a:solidFill>
                            <a:effectLst/>
                          </a:endParaRPr>
                        </a:p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100" dirty="0">
                              <a:solidFill>
                                <a:schemeClr val="tx1"/>
                              </a:solidFill>
                              <a:effectLst/>
                            </a:rPr>
                            <a:t>Tc+</a:t>
                          </a:r>
                          <a:endParaRPr lang="en-US" sz="11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100" dirty="0">
                              <a:solidFill>
                                <a:schemeClr val="tx1"/>
                              </a:solidFill>
                              <a:effectLst/>
                            </a:rPr>
                            <a:t>PRS BW, </a:t>
                          </a:r>
                          <a:endParaRPr lang="en-US" sz="1100" dirty="0">
                            <a:solidFill>
                              <a:schemeClr val="tx1"/>
                            </a:solidFill>
                            <a:effectLst/>
                          </a:endParaRPr>
                        </a:p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100" dirty="0">
                              <a:solidFill>
                                <a:schemeClr val="tx1"/>
                              </a:solidFill>
                              <a:effectLst/>
                            </a:rPr>
                            <a:t>PRB</a:t>
                          </a:r>
                          <a:endParaRPr lang="en-US" sz="11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100">
                              <a:solidFill>
                                <a:schemeClr val="tx1"/>
                              </a:solidFill>
                              <a:effectLst/>
                            </a:rPr>
                            <a:t>PRS SCS,</a:t>
                          </a:r>
                          <a:endParaRPr lang="en-US" sz="1100">
                            <a:solidFill>
                              <a:schemeClr val="tx1"/>
                            </a:solidFill>
                            <a:effectLst/>
                          </a:endParaRPr>
                        </a:p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100">
                              <a:solidFill>
                                <a:schemeClr val="tx1"/>
                              </a:solidFill>
                              <a:effectLst/>
                            </a:rPr>
                            <a:t>kHz</a:t>
                          </a:r>
                          <a:endParaRPr lang="en-US" sz="11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100">
                              <a:solidFill>
                                <a:schemeClr val="tx1"/>
                              </a:solidFill>
                              <a:effectLst/>
                            </a:rPr>
                            <a:t>Repetition factor  (</a:t>
                          </a:r>
                          <a14:m>
                            <m:oMath xmlns:m="http://schemas.openxmlformats.org/officeDocument/2006/math">
                              <m:sSubSup>
                                <m:sSubSupPr>
                                  <m:ctrlPr>
                                    <a:rPr lang="en-US" sz="1100" i="1">
                                      <a:solidFill>
                                        <a:schemeClr val="tx1"/>
                                      </a:solidFill>
                                      <a:effectLst/>
                                      <a:latin typeface="Cambria Math" panose="02040503050406030204" pitchFamily="18" charset="0"/>
                                    </a:rPr>
                                  </m:ctrlPr>
                                </m:sSubSupPr>
                                <m:e>
                                  <m:r>
                                    <a:rPr lang="en-GB" sz="1100">
                                      <a:solidFill>
                                        <a:schemeClr val="tx1"/>
                                      </a:solidFill>
                                      <a:effectLst/>
                                      <a:latin typeface="Cambria Math" panose="02040503050406030204" pitchFamily="18" charset="0"/>
                                    </a:rPr>
                                    <m:t>𝑻</m:t>
                                  </m:r>
                                </m:e>
                                <m:sub>
                                  <m:r>
                                    <m:rPr>
                                      <m:nor/>
                                    </m:rPr>
                                    <a:rPr lang="en-GB" sz="1100">
                                      <a:solidFill>
                                        <a:schemeClr val="tx1"/>
                                      </a:solidFill>
                                      <a:effectLst/>
                                    </a:rPr>
                                    <m:t>rep</m:t>
                                  </m:r>
                                </m:sub>
                                <m:sup>
                                  <m:r>
                                    <m:rPr>
                                      <m:nor/>
                                    </m:rPr>
                                    <a:rPr lang="en-GB" sz="1100">
                                      <a:solidFill>
                                        <a:schemeClr val="tx1"/>
                                      </a:solidFill>
                                      <a:effectLst/>
                                    </a:rPr>
                                    <m:t>PRS</m:t>
                                  </m:r>
                                </m:sup>
                              </m:sSubSup>
                              <m:r>
                                <a:rPr lang="en-GB" sz="1100">
                                  <a:solidFill>
                                    <a:schemeClr val="tx1"/>
                                  </a:solidFill>
                                  <a:effectLst/>
                                  <a:latin typeface="Cambria Math" panose="02040503050406030204" pitchFamily="18" charset="0"/>
                                </a:rPr>
                                <m:t>∗</m:t>
                              </m:r>
                              <m:sSub>
                                <m:sSubPr>
                                  <m:ctrlPr>
                                    <a:rPr lang="en-US" sz="1100" i="1">
                                      <a:solidFill>
                                        <a:schemeClr val="tx1"/>
                                      </a:solidFill>
                                      <a:effectLst/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GB" sz="1100">
                                      <a:solidFill>
                                        <a:schemeClr val="tx1"/>
                                      </a:solidFill>
                                      <a:effectLst/>
                                      <a:latin typeface="Cambria Math" panose="02040503050406030204" pitchFamily="18" charset="0"/>
                                    </a:rPr>
                                    <m:t>𝑳</m:t>
                                  </m:r>
                                </m:e>
                                <m:sub>
                                  <m:r>
                                    <m:rPr>
                                      <m:nor/>
                                    </m:rPr>
                                    <a:rPr lang="en-GB" sz="1100">
                                      <a:solidFill>
                                        <a:schemeClr val="tx1"/>
                                      </a:solidFill>
                                      <a:effectLst/>
                                    </a:rPr>
                                    <m:t>PRS</m:t>
                                  </m:r>
                                </m:sub>
                              </m:sSub>
                              <m:r>
                                <a:rPr lang="en-GB" sz="1100">
                                  <a:solidFill>
                                    <a:schemeClr val="tx1"/>
                                  </a:solidFill>
                                  <a:effectLst/>
                                  <a:latin typeface="Cambria Math" panose="02040503050406030204" pitchFamily="18" charset="0"/>
                                </a:rPr>
                                <m:t>/</m:t>
                              </m:r>
                              <m:sSubSup>
                                <m:sSubSupPr>
                                  <m:ctrlPr>
                                    <a:rPr lang="en-US" sz="1100" i="1">
                                      <a:solidFill>
                                        <a:schemeClr val="tx1"/>
                                      </a:solidFill>
                                      <a:effectLst/>
                                      <a:latin typeface="Cambria Math" panose="02040503050406030204" pitchFamily="18" charset="0"/>
                                    </a:rPr>
                                  </m:ctrlPr>
                                </m:sSubSupPr>
                                <m:e>
                                  <m:r>
                                    <a:rPr lang="en-GB" sz="1100">
                                      <a:solidFill>
                                        <a:schemeClr val="tx1"/>
                                      </a:solidFill>
                                      <a:effectLst/>
                                      <a:latin typeface="Cambria Math" panose="02040503050406030204" pitchFamily="18" charset="0"/>
                                    </a:rPr>
                                    <m:t>𝑲</m:t>
                                  </m:r>
                                </m:e>
                                <m:sub>
                                  <m:r>
                                    <m:rPr>
                                      <m:nor/>
                                    </m:rPr>
                                    <a:rPr lang="en-GB" sz="1100">
                                      <a:solidFill>
                                        <a:schemeClr val="tx1"/>
                                      </a:solidFill>
                                      <a:effectLst/>
                                    </a:rPr>
                                    <m:t>comb</m:t>
                                  </m:r>
                                </m:sub>
                                <m:sup>
                                  <m:r>
                                    <m:rPr>
                                      <m:nor/>
                                    </m:rPr>
                                    <a:rPr lang="en-GB" sz="1100">
                                      <a:solidFill>
                                        <a:schemeClr val="tx1"/>
                                      </a:solidFill>
                                      <a:effectLst/>
                                    </a:rPr>
                                    <m:t>PRS</m:t>
                                  </m:r>
                                </m:sup>
                              </m:sSubSup>
                              <m:r>
                                <a:rPr lang="en-GB" sz="1100">
                                  <a:solidFill>
                                    <a:schemeClr val="tx1"/>
                                  </a:solidFill>
                                  <a:effectLst/>
                                  <a:latin typeface="Cambria Math" panose="02040503050406030204" pitchFamily="18" charset="0"/>
                                </a:rPr>
                                <m:t>)</m:t>
                              </m:r>
                            </m:oMath>
                          </a14:m>
                          <a:endParaRPr lang="en-US" sz="1100">
                            <a:solidFill>
                              <a:schemeClr val="tx1"/>
                            </a:solidFill>
                            <a:effectLst/>
                          </a:endParaRPr>
                        </a:p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100">
                              <a:solidFill>
                                <a:schemeClr val="tx1"/>
                              </a:solidFill>
                              <a:effectLst/>
                            </a:rPr>
                            <a:t> </a:t>
                          </a:r>
                          <a:endParaRPr lang="en-US" sz="11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3850552568"/>
                      </a:ext>
                    </a:extLst>
                  </a:tr>
                  <a:tr h="29845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100">
                              <a:solidFill>
                                <a:schemeClr val="tx1"/>
                              </a:solidFill>
                              <a:effectLst/>
                            </a:rPr>
                            <a:t>[132 + margin]</a:t>
                          </a:r>
                          <a:endParaRPr lang="en-US" sz="11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100" dirty="0">
                              <a:solidFill>
                                <a:schemeClr val="tx1"/>
                              </a:solidFill>
                              <a:effectLst/>
                            </a:rPr>
                            <a:t>≥ [24]</a:t>
                          </a:r>
                          <a:endParaRPr lang="en-US" sz="11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rowSpan="3"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100">
                              <a:solidFill>
                                <a:schemeClr val="tx1"/>
                              </a:solidFill>
                              <a:effectLst/>
                            </a:rPr>
                            <a:t>15</a:t>
                          </a:r>
                          <a:endParaRPr lang="en-US" sz="11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US" sz="1100">
                              <a:solidFill>
                                <a:schemeClr val="tx1"/>
                              </a:solidFill>
                              <a:effectLst/>
                            </a:rPr>
                            <a:t>≥</a:t>
                          </a:r>
                          <a:r>
                            <a:rPr lang="en-GB" sz="1100">
                              <a:solidFill>
                                <a:schemeClr val="tx1"/>
                              </a:solidFill>
                              <a:effectLst/>
                            </a:rPr>
                            <a:t>4</a:t>
                          </a:r>
                          <a:endParaRPr lang="en-US" sz="11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3372902723"/>
                      </a:ext>
                    </a:extLst>
                  </a:tr>
                  <a:tr h="150495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100">
                              <a:solidFill>
                                <a:schemeClr val="tx1"/>
                              </a:solidFill>
                              <a:effectLst/>
                            </a:rPr>
                            <a:t>[98 + margin]</a:t>
                          </a:r>
                          <a:endParaRPr lang="en-US" sz="11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100" dirty="0">
                              <a:solidFill>
                                <a:schemeClr val="tx1"/>
                              </a:solidFill>
                              <a:effectLst/>
                            </a:rPr>
                            <a:t>≥ [52]</a:t>
                          </a:r>
                          <a:endParaRPr lang="en-US" sz="11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100">
                              <a:solidFill>
                                <a:schemeClr val="tx1"/>
                              </a:solidFill>
                              <a:effectLst/>
                            </a:rPr>
                            <a:t>All</a:t>
                          </a:r>
                          <a:endParaRPr lang="en-US" sz="11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3901113751"/>
                      </a:ext>
                    </a:extLst>
                  </a:tr>
                  <a:tr h="150495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100" dirty="0">
                              <a:solidFill>
                                <a:schemeClr val="tx1"/>
                              </a:solidFill>
                              <a:effectLst/>
                            </a:rPr>
                            <a:t>[42 + margin]</a:t>
                          </a:r>
                          <a:endParaRPr lang="en-US" sz="11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100" dirty="0">
                              <a:solidFill>
                                <a:schemeClr val="tx1"/>
                              </a:solidFill>
                              <a:effectLst/>
                            </a:rPr>
                            <a:t>≥ [104]</a:t>
                          </a:r>
                          <a:endParaRPr lang="en-US" sz="11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100">
                              <a:solidFill>
                                <a:schemeClr val="tx1"/>
                              </a:solidFill>
                              <a:effectLst/>
                            </a:rPr>
                            <a:t>All</a:t>
                          </a:r>
                          <a:endParaRPr lang="en-US" sz="11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2787564672"/>
                      </a:ext>
                    </a:extLst>
                  </a:tr>
                  <a:tr h="150495"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600"/>
                            </a:spcAft>
                            <a:tabLst>
                              <a:tab pos="1757045" algn="l"/>
                            </a:tabLst>
                          </a:pPr>
                          <a:r>
                            <a:rPr lang="en-GB" sz="1000" b="1" dirty="0">
                              <a:solidFill>
                                <a:srgbClr val="002060"/>
                              </a:solidFill>
                              <a:effectLst/>
                              <a:latin typeface="Times New Roman" panose="02020603050405020304" pitchFamily="18" charset="0"/>
                              <a:ea typeface="SimSun" panose="02010600030101010101" pitchFamily="2" charset="-122"/>
                            </a:rPr>
                            <a:t>[</a:t>
                          </a:r>
                          <a:r>
                            <a:rPr lang="en-GB" sz="1000" b="1" dirty="0">
                              <a:solidFill>
                                <a:srgbClr val="002060"/>
                              </a:solidFill>
                              <a:effectLst/>
                              <a:highlight>
                                <a:srgbClr val="FF0000"/>
                              </a:highlight>
                              <a:latin typeface="Times New Roman" panose="02020603050405020304" pitchFamily="18" charset="0"/>
                              <a:ea typeface="SimSun" panose="02010600030101010101" pitchFamily="2" charset="-122"/>
                            </a:rPr>
                            <a:t>75</a:t>
                          </a:r>
                          <a:r>
                            <a:rPr lang="en-GB" sz="1000" b="1" dirty="0">
                              <a:solidFill>
                                <a:srgbClr val="002060"/>
                              </a:solidFill>
                              <a:effectLst/>
                              <a:highlight>
                                <a:srgbClr val="FFFF00"/>
                              </a:highlight>
                              <a:latin typeface="Times New Roman" panose="02020603050405020304" pitchFamily="18" charset="0"/>
                              <a:ea typeface="SimSun" panose="02010600030101010101" pitchFamily="2" charset="-122"/>
                            </a:rPr>
                            <a:t> + margin</a:t>
                          </a:r>
                          <a:r>
                            <a:rPr lang="en-GB" sz="1000" b="1" dirty="0">
                              <a:solidFill>
                                <a:srgbClr val="002060"/>
                              </a:solidFill>
                              <a:effectLst/>
                              <a:latin typeface="Times New Roman" panose="02020603050405020304" pitchFamily="18" charset="0"/>
                              <a:ea typeface="SimSun" panose="02010600030101010101" pitchFamily="2" charset="-122"/>
                            </a:rPr>
                            <a:t>]</a:t>
                          </a:r>
                          <a:endParaRPr lang="en-US" sz="1000" dirty="0">
                            <a:solidFill>
                              <a:srgbClr val="002060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9525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100" dirty="0">
                              <a:solidFill>
                                <a:schemeClr val="tx1"/>
                              </a:solidFill>
                              <a:effectLst/>
                            </a:rPr>
                            <a:t>≥ [24]</a:t>
                          </a:r>
                          <a:endParaRPr lang="en-US" sz="11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rowSpan="3"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100">
                              <a:solidFill>
                                <a:schemeClr val="tx1"/>
                              </a:solidFill>
                              <a:effectLst/>
                            </a:rPr>
                            <a:t>30</a:t>
                          </a:r>
                          <a:endParaRPr lang="en-US" sz="1100">
                            <a:solidFill>
                              <a:schemeClr val="tx1"/>
                            </a:solidFill>
                            <a:effectLst/>
                          </a:endParaRPr>
                        </a:p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100">
                              <a:solidFill>
                                <a:schemeClr val="tx1"/>
                              </a:solidFill>
                              <a:effectLst/>
                            </a:rPr>
                            <a:t> </a:t>
                          </a:r>
                          <a:endParaRPr lang="en-US" sz="11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US" sz="1100">
                              <a:solidFill>
                                <a:schemeClr val="tx1"/>
                              </a:solidFill>
                              <a:effectLst/>
                            </a:rPr>
                            <a:t>≥</a:t>
                          </a:r>
                          <a:r>
                            <a:rPr lang="en-GB" sz="1100">
                              <a:solidFill>
                                <a:schemeClr val="tx1"/>
                              </a:solidFill>
                              <a:effectLst/>
                            </a:rPr>
                            <a:t>4</a:t>
                          </a:r>
                          <a:endParaRPr lang="en-US" sz="11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1900664814"/>
                      </a:ext>
                    </a:extLst>
                  </a:tr>
                  <a:tr h="150495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100">
                              <a:solidFill>
                                <a:schemeClr val="tx1"/>
                              </a:solidFill>
                              <a:effectLst/>
                            </a:rPr>
                            <a:t>[48 + margin]</a:t>
                          </a:r>
                          <a:endParaRPr lang="en-US" sz="11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100" dirty="0">
                              <a:solidFill>
                                <a:schemeClr val="tx1"/>
                              </a:solidFill>
                              <a:effectLst/>
                            </a:rPr>
                            <a:t>≥ [48]</a:t>
                          </a:r>
                          <a:endParaRPr lang="en-US" sz="11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100">
                              <a:solidFill>
                                <a:schemeClr val="tx1"/>
                              </a:solidFill>
                              <a:effectLst/>
                            </a:rPr>
                            <a:t>All</a:t>
                          </a:r>
                          <a:endParaRPr lang="en-US" sz="11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600058910"/>
                      </a:ext>
                    </a:extLst>
                  </a:tr>
                  <a:tr h="150495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100">
                              <a:solidFill>
                                <a:schemeClr val="tx1"/>
                              </a:solidFill>
                              <a:effectLst/>
                            </a:rPr>
                            <a:t>[24 + margin]</a:t>
                          </a:r>
                          <a:endParaRPr lang="en-US" sz="11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100" dirty="0">
                              <a:solidFill>
                                <a:schemeClr val="tx1"/>
                              </a:solidFill>
                              <a:effectLst/>
                            </a:rPr>
                            <a:t>≥ [132]</a:t>
                          </a:r>
                          <a:endParaRPr lang="en-US" sz="11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100">
                              <a:solidFill>
                                <a:schemeClr val="tx1"/>
                              </a:solidFill>
                              <a:effectLst/>
                            </a:rPr>
                            <a:t>All</a:t>
                          </a:r>
                          <a:endParaRPr lang="en-US" sz="11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835865394"/>
                      </a:ext>
                    </a:extLst>
                  </a:tr>
                  <a:tr h="150495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100">
                              <a:solidFill>
                                <a:schemeClr val="tx1"/>
                              </a:solidFill>
                              <a:effectLst/>
                            </a:rPr>
                            <a:t>[50 + margin]</a:t>
                          </a:r>
                          <a:endParaRPr lang="en-US" sz="11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100">
                              <a:solidFill>
                                <a:schemeClr val="tx1"/>
                              </a:solidFill>
                              <a:effectLst/>
                            </a:rPr>
                            <a:t>≥ [24]</a:t>
                          </a:r>
                          <a:endParaRPr lang="en-US" sz="11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rowSpan="3"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100" dirty="0">
                              <a:solidFill>
                                <a:schemeClr val="tx1"/>
                              </a:solidFill>
                              <a:effectLst/>
                            </a:rPr>
                            <a:t>60</a:t>
                          </a:r>
                          <a:endParaRPr lang="en-US" sz="1100" dirty="0">
                            <a:solidFill>
                              <a:schemeClr val="tx1"/>
                            </a:solidFill>
                            <a:effectLst/>
                          </a:endParaRPr>
                        </a:p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100" dirty="0">
                              <a:solidFill>
                                <a:schemeClr val="tx1"/>
                              </a:solidFill>
                              <a:effectLst/>
                            </a:rPr>
                            <a:t> </a:t>
                          </a:r>
                          <a:endParaRPr lang="en-US" sz="11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US" sz="1100">
                              <a:solidFill>
                                <a:schemeClr val="tx1"/>
                              </a:solidFill>
                              <a:effectLst/>
                            </a:rPr>
                            <a:t>≥</a:t>
                          </a:r>
                          <a:r>
                            <a:rPr lang="en-GB" sz="1100">
                              <a:solidFill>
                                <a:schemeClr val="tx1"/>
                              </a:solidFill>
                              <a:effectLst/>
                            </a:rPr>
                            <a:t>4</a:t>
                          </a:r>
                          <a:endParaRPr lang="en-US" sz="11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255695736"/>
                      </a:ext>
                    </a:extLst>
                  </a:tr>
                  <a:tr h="150495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100" dirty="0">
                              <a:solidFill>
                                <a:schemeClr val="tx1"/>
                              </a:solidFill>
                              <a:effectLst/>
                            </a:rPr>
                            <a:t>[24+ margin]</a:t>
                          </a:r>
                          <a:endParaRPr lang="en-US" sz="11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100" dirty="0">
                              <a:solidFill>
                                <a:schemeClr val="tx1"/>
                              </a:solidFill>
                              <a:effectLst/>
                            </a:rPr>
                            <a:t>≥ [64]</a:t>
                          </a:r>
                          <a:endParaRPr lang="en-US" sz="11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100" dirty="0">
                              <a:solidFill>
                                <a:schemeClr val="tx1"/>
                              </a:solidFill>
                              <a:effectLst/>
                            </a:rPr>
                            <a:t>All</a:t>
                          </a:r>
                          <a:endParaRPr lang="en-US" sz="11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2609592997"/>
                      </a:ext>
                    </a:extLst>
                  </a:tr>
                  <a:tr h="150495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100" dirty="0">
                              <a:solidFill>
                                <a:schemeClr val="tx1"/>
                              </a:solidFill>
                              <a:effectLst/>
                            </a:rPr>
                            <a:t>[10+ margin]</a:t>
                          </a:r>
                          <a:endParaRPr lang="en-US" sz="11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100" dirty="0">
                              <a:solidFill>
                                <a:schemeClr val="tx1"/>
                              </a:solidFill>
                              <a:effectLst/>
                            </a:rPr>
                            <a:t>≥ [132]</a:t>
                          </a:r>
                          <a:endParaRPr lang="en-US" sz="11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100" dirty="0">
                              <a:solidFill>
                                <a:schemeClr val="tx1"/>
                              </a:solidFill>
                              <a:effectLst/>
                            </a:rPr>
                            <a:t>All</a:t>
                          </a:r>
                          <a:endParaRPr lang="en-US" sz="11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133754132"/>
                      </a:ext>
                    </a:extLst>
                  </a:tr>
                  <a:tr h="150495">
                    <a:tc gridSpan="4">
                      <a:txBody>
                        <a:bodyPr/>
                        <a:lstStyle/>
                        <a:p>
                          <a:pPr algn="just">
                            <a:lnSpc>
                              <a:spcPct val="105000"/>
                            </a:lnSpc>
                            <a:spcAft>
                              <a:spcPts val="600"/>
                            </a:spcAft>
                          </a:pPr>
                          <a:r>
                            <a:rPr lang="en-GB" sz="1000" dirty="0">
                              <a:effectLst/>
                            </a:rPr>
                            <a:t>Note 1:  Margin value is FFS </a:t>
                          </a:r>
                          <a:endParaRPr lang="en-US" sz="1000" dirty="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230566734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7" name="Table 6">
                <a:extLst>
                  <a:ext uri="{FF2B5EF4-FFF2-40B4-BE49-F238E27FC236}">
                    <a16:creationId xmlns:a16="http://schemas.microsoft.com/office/drawing/2014/main" id="{B410361B-6582-4B9D-A4C9-6EBEF269529B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203039670"/>
                  </p:ext>
                </p:extLst>
              </p:nvPr>
            </p:nvGraphicFramePr>
            <p:xfrm>
              <a:off x="501235" y="1671630"/>
              <a:ext cx="4507214" cy="2457197"/>
            </p:xfrm>
            <a:graphic>
              <a:graphicData uri="http://schemas.openxmlformats.org/drawingml/2006/table">
                <a:tbl>
                  <a:tblPr firstRow="1" firstCol="1" bandRow="1">
                    <a:tableStyleId>{5C22544A-7EE6-4342-B048-85BDC9FD1C3A}</a:tableStyleId>
                  </a:tblPr>
                  <a:tblGrid>
                    <a:gridCol w="1019810">
                      <a:extLst>
                        <a:ext uri="{9D8B030D-6E8A-4147-A177-3AD203B41FA5}">
                          <a16:colId xmlns:a16="http://schemas.microsoft.com/office/drawing/2014/main" val="1704829370"/>
                        </a:ext>
                      </a:extLst>
                    </a:gridCol>
                    <a:gridCol w="951709">
                      <a:extLst>
                        <a:ext uri="{9D8B030D-6E8A-4147-A177-3AD203B41FA5}">
                          <a16:colId xmlns:a16="http://schemas.microsoft.com/office/drawing/2014/main" val="346920205"/>
                        </a:ext>
                      </a:extLst>
                    </a:gridCol>
                    <a:gridCol w="729424">
                      <a:extLst>
                        <a:ext uri="{9D8B030D-6E8A-4147-A177-3AD203B41FA5}">
                          <a16:colId xmlns:a16="http://schemas.microsoft.com/office/drawing/2014/main" val="924038714"/>
                        </a:ext>
                      </a:extLst>
                    </a:gridCol>
                    <a:gridCol w="1806271">
                      <a:extLst>
                        <a:ext uri="{9D8B030D-6E8A-4147-A177-3AD203B41FA5}">
                          <a16:colId xmlns:a16="http://schemas.microsoft.com/office/drawing/2014/main" val="2005195781"/>
                        </a:ext>
                      </a:extLst>
                    </a:gridCol>
                  </a:tblGrid>
                  <a:tr h="769430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100" dirty="0">
                              <a:solidFill>
                                <a:schemeClr val="tx1"/>
                              </a:solidFill>
                              <a:effectLst/>
                            </a:rPr>
                            <a:t>Accuracy, </a:t>
                          </a:r>
                          <a:endParaRPr lang="en-US" sz="1100" dirty="0">
                            <a:solidFill>
                              <a:schemeClr val="tx1"/>
                            </a:solidFill>
                            <a:effectLst/>
                          </a:endParaRPr>
                        </a:p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100" dirty="0">
                              <a:solidFill>
                                <a:schemeClr val="tx1"/>
                              </a:solidFill>
                              <a:effectLst/>
                            </a:rPr>
                            <a:t>Tc+</a:t>
                          </a:r>
                          <a:endParaRPr lang="en-US" sz="11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100" dirty="0">
                              <a:solidFill>
                                <a:schemeClr val="tx1"/>
                              </a:solidFill>
                              <a:effectLst/>
                            </a:rPr>
                            <a:t>PRS BW, </a:t>
                          </a:r>
                          <a:endParaRPr lang="en-US" sz="1100" dirty="0">
                            <a:solidFill>
                              <a:schemeClr val="tx1"/>
                            </a:solidFill>
                            <a:effectLst/>
                          </a:endParaRPr>
                        </a:p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100" dirty="0">
                              <a:solidFill>
                                <a:schemeClr val="tx1"/>
                              </a:solidFill>
                              <a:effectLst/>
                            </a:rPr>
                            <a:t>PRB</a:t>
                          </a:r>
                          <a:endParaRPr lang="en-US" sz="11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100">
                              <a:solidFill>
                                <a:schemeClr val="tx1"/>
                              </a:solidFill>
                              <a:effectLst/>
                            </a:rPr>
                            <a:t>PRS SCS,</a:t>
                          </a:r>
                          <a:endParaRPr lang="en-US" sz="1100">
                            <a:solidFill>
                              <a:schemeClr val="tx1"/>
                            </a:solidFill>
                            <a:effectLst/>
                          </a:endParaRPr>
                        </a:p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100">
                              <a:solidFill>
                                <a:schemeClr val="tx1"/>
                              </a:solidFill>
                              <a:effectLst/>
                            </a:rPr>
                            <a:t>kHz</a:t>
                          </a:r>
                          <a:endParaRPr lang="en-US" sz="11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blipFill>
                          <a:blip r:embed="rId3"/>
                          <a:stretch>
                            <a:fillRect l="-149495" t="-5512" r="-1347" b="-228346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3850552568"/>
                      </a:ext>
                    </a:extLst>
                  </a:tr>
                  <a:tr h="170561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100">
                              <a:solidFill>
                                <a:schemeClr val="tx1"/>
                              </a:solidFill>
                              <a:effectLst/>
                            </a:rPr>
                            <a:t>[132 + margin]</a:t>
                          </a:r>
                          <a:endParaRPr lang="en-US" sz="11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100" dirty="0">
                              <a:solidFill>
                                <a:schemeClr val="tx1"/>
                              </a:solidFill>
                              <a:effectLst/>
                            </a:rPr>
                            <a:t>≥ [24]</a:t>
                          </a:r>
                          <a:endParaRPr lang="en-US" sz="11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rowSpan="3"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100">
                              <a:solidFill>
                                <a:schemeClr val="tx1"/>
                              </a:solidFill>
                              <a:effectLst/>
                            </a:rPr>
                            <a:t>15</a:t>
                          </a:r>
                          <a:endParaRPr lang="en-US" sz="11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US" sz="1100">
                              <a:solidFill>
                                <a:schemeClr val="tx1"/>
                              </a:solidFill>
                              <a:effectLst/>
                            </a:rPr>
                            <a:t>≥</a:t>
                          </a:r>
                          <a:r>
                            <a:rPr lang="en-GB" sz="1100">
                              <a:solidFill>
                                <a:schemeClr val="tx1"/>
                              </a:solidFill>
                              <a:effectLst/>
                            </a:rPr>
                            <a:t>4</a:t>
                          </a:r>
                          <a:endParaRPr lang="en-US" sz="11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3372902723"/>
                      </a:ext>
                    </a:extLst>
                  </a:tr>
                  <a:tr h="170561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100">
                              <a:solidFill>
                                <a:schemeClr val="tx1"/>
                              </a:solidFill>
                              <a:effectLst/>
                            </a:rPr>
                            <a:t>[98 + margin]</a:t>
                          </a:r>
                          <a:endParaRPr lang="en-US" sz="11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100" dirty="0">
                              <a:solidFill>
                                <a:schemeClr val="tx1"/>
                              </a:solidFill>
                              <a:effectLst/>
                            </a:rPr>
                            <a:t>≥ [52]</a:t>
                          </a:r>
                          <a:endParaRPr lang="en-US" sz="11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100">
                              <a:solidFill>
                                <a:schemeClr val="tx1"/>
                              </a:solidFill>
                              <a:effectLst/>
                            </a:rPr>
                            <a:t>All</a:t>
                          </a:r>
                          <a:endParaRPr lang="en-US" sz="11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3901113751"/>
                      </a:ext>
                    </a:extLst>
                  </a:tr>
                  <a:tr h="170561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100" dirty="0">
                              <a:solidFill>
                                <a:schemeClr val="tx1"/>
                              </a:solidFill>
                              <a:effectLst/>
                            </a:rPr>
                            <a:t>[42 + margin]</a:t>
                          </a:r>
                          <a:endParaRPr lang="en-US" sz="11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100" dirty="0">
                              <a:solidFill>
                                <a:schemeClr val="tx1"/>
                              </a:solidFill>
                              <a:effectLst/>
                            </a:rPr>
                            <a:t>≥ [104]</a:t>
                          </a:r>
                          <a:endParaRPr lang="en-US" sz="11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100">
                              <a:solidFill>
                                <a:schemeClr val="tx1"/>
                              </a:solidFill>
                              <a:effectLst/>
                            </a:rPr>
                            <a:t>All</a:t>
                          </a:r>
                          <a:endParaRPr lang="en-US" sz="11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2787564672"/>
                      </a:ext>
                    </a:extLst>
                  </a:tr>
                  <a:tr h="170561"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600"/>
                            </a:spcAft>
                            <a:tabLst>
                              <a:tab pos="1757045" algn="l"/>
                            </a:tabLst>
                          </a:pPr>
                          <a:r>
                            <a:rPr lang="en-GB" sz="1000" b="1" dirty="0">
                              <a:solidFill>
                                <a:srgbClr val="002060"/>
                              </a:solidFill>
                              <a:effectLst/>
                              <a:latin typeface="Times New Roman" panose="02020603050405020304" pitchFamily="18" charset="0"/>
                              <a:ea typeface="SimSun" panose="02010600030101010101" pitchFamily="2" charset="-122"/>
                            </a:rPr>
                            <a:t>[</a:t>
                          </a:r>
                          <a:r>
                            <a:rPr lang="en-GB" sz="1000" b="1" dirty="0">
                              <a:solidFill>
                                <a:srgbClr val="002060"/>
                              </a:solidFill>
                              <a:effectLst/>
                              <a:highlight>
                                <a:srgbClr val="FF0000"/>
                              </a:highlight>
                              <a:latin typeface="Times New Roman" panose="02020603050405020304" pitchFamily="18" charset="0"/>
                              <a:ea typeface="SimSun" panose="02010600030101010101" pitchFamily="2" charset="-122"/>
                            </a:rPr>
                            <a:t>75</a:t>
                          </a:r>
                          <a:r>
                            <a:rPr lang="en-GB" sz="1000" b="1" dirty="0">
                              <a:solidFill>
                                <a:srgbClr val="002060"/>
                              </a:solidFill>
                              <a:effectLst/>
                              <a:highlight>
                                <a:srgbClr val="FFFF00"/>
                              </a:highlight>
                              <a:latin typeface="Times New Roman" panose="02020603050405020304" pitchFamily="18" charset="0"/>
                              <a:ea typeface="SimSun" panose="02010600030101010101" pitchFamily="2" charset="-122"/>
                            </a:rPr>
                            <a:t> + margin</a:t>
                          </a:r>
                          <a:r>
                            <a:rPr lang="en-GB" sz="1000" b="1" dirty="0">
                              <a:solidFill>
                                <a:srgbClr val="002060"/>
                              </a:solidFill>
                              <a:effectLst/>
                              <a:latin typeface="Times New Roman" panose="02020603050405020304" pitchFamily="18" charset="0"/>
                              <a:ea typeface="SimSun" panose="02010600030101010101" pitchFamily="2" charset="-122"/>
                            </a:rPr>
                            <a:t>]</a:t>
                          </a:r>
                          <a:endParaRPr lang="en-US" sz="1000" dirty="0">
                            <a:solidFill>
                              <a:srgbClr val="002060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9525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100" dirty="0">
                              <a:solidFill>
                                <a:schemeClr val="tx1"/>
                              </a:solidFill>
                              <a:effectLst/>
                            </a:rPr>
                            <a:t>≥ [24]</a:t>
                          </a:r>
                          <a:endParaRPr lang="en-US" sz="11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rowSpan="3"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100">
                              <a:solidFill>
                                <a:schemeClr val="tx1"/>
                              </a:solidFill>
                              <a:effectLst/>
                            </a:rPr>
                            <a:t>30</a:t>
                          </a:r>
                          <a:endParaRPr lang="en-US" sz="1100">
                            <a:solidFill>
                              <a:schemeClr val="tx1"/>
                            </a:solidFill>
                            <a:effectLst/>
                          </a:endParaRPr>
                        </a:p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100">
                              <a:solidFill>
                                <a:schemeClr val="tx1"/>
                              </a:solidFill>
                              <a:effectLst/>
                            </a:rPr>
                            <a:t> </a:t>
                          </a:r>
                          <a:endParaRPr lang="en-US" sz="11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US" sz="1100">
                              <a:solidFill>
                                <a:schemeClr val="tx1"/>
                              </a:solidFill>
                              <a:effectLst/>
                            </a:rPr>
                            <a:t>≥</a:t>
                          </a:r>
                          <a:r>
                            <a:rPr lang="en-GB" sz="1100">
                              <a:solidFill>
                                <a:schemeClr val="tx1"/>
                              </a:solidFill>
                              <a:effectLst/>
                            </a:rPr>
                            <a:t>4</a:t>
                          </a:r>
                          <a:endParaRPr lang="en-US" sz="11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1900664814"/>
                      </a:ext>
                    </a:extLst>
                  </a:tr>
                  <a:tr h="170561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100">
                              <a:solidFill>
                                <a:schemeClr val="tx1"/>
                              </a:solidFill>
                              <a:effectLst/>
                            </a:rPr>
                            <a:t>[48 + margin]</a:t>
                          </a:r>
                          <a:endParaRPr lang="en-US" sz="11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100" dirty="0">
                              <a:solidFill>
                                <a:schemeClr val="tx1"/>
                              </a:solidFill>
                              <a:effectLst/>
                            </a:rPr>
                            <a:t>≥ [48]</a:t>
                          </a:r>
                          <a:endParaRPr lang="en-US" sz="11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100">
                              <a:solidFill>
                                <a:schemeClr val="tx1"/>
                              </a:solidFill>
                              <a:effectLst/>
                            </a:rPr>
                            <a:t>All</a:t>
                          </a:r>
                          <a:endParaRPr lang="en-US" sz="11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600058910"/>
                      </a:ext>
                    </a:extLst>
                  </a:tr>
                  <a:tr h="170561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100">
                              <a:solidFill>
                                <a:schemeClr val="tx1"/>
                              </a:solidFill>
                              <a:effectLst/>
                            </a:rPr>
                            <a:t>[24 + margin]</a:t>
                          </a:r>
                          <a:endParaRPr lang="en-US" sz="11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100" dirty="0">
                              <a:solidFill>
                                <a:schemeClr val="tx1"/>
                              </a:solidFill>
                              <a:effectLst/>
                            </a:rPr>
                            <a:t>≥ [132]</a:t>
                          </a:r>
                          <a:endParaRPr lang="en-US" sz="11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100">
                              <a:solidFill>
                                <a:schemeClr val="tx1"/>
                              </a:solidFill>
                              <a:effectLst/>
                            </a:rPr>
                            <a:t>All</a:t>
                          </a:r>
                          <a:endParaRPr lang="en-US" sz="11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835865394"/>
                      </a:ext>
                    </a:extLst>
                  </a:tr>
                  <a:tr h="170561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100">
                              <a:solidFill>
                                <a:schemeClr val="tx1"/>
                              </a:solidFill>
                              <a:effectLst/>
                            </a:rPr>
                            <a:t>[50 + margin]</a:t>
                          </a:r>
                          <a:endParaRPr lang="en-US" sz="11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100">
                              <a:solidFill>
                                <a:schemeClr val="tx1"/>
                              </a:solidFill>
                              <a:effectLst/>
                            </a:rPr>
                            <a:t>≥ [24]</a:t>
                          </a:r>
                          <a:endParaRPr lang="en-US" sz="11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rowSpan="3"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100" dirty="0">
                              <a:solidFill>
                                <a:schemeClr val="tx1"/>
                              </a:solidFill>
                              <a:effectLst/>
                            </a:rPr>
                            <a:t>60</a:t>
                          </a:r>
                          <a:endParaRPr lang="en-US" sz="1100" dirty="0">
                            <a:solidFill>
                              <a:schemeClr val="tx1"/>
                            </a:solidFill>
                            <a:effectLst/>
                          </a:endParaRPr>
                        </a:p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100" dirty="0">
                              <a:solidFill>
                                <a:schemeClr val="tx1"/>
                              </a:solidFill>
                              <a:effectLst/>
                            </a:rPr>
                            <a:t> </a:t>
                          </a:r>
                          <a:endParaRPr lang="en-US" sz="11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US" sz="1100">
                              <a:solidFill>
                                <a:schemeClr val="tx1"/>
                              </a:solidFill>
                              <a:effectLst/>
                            </a:rPr>
                            <a:t>≥</a:t>
                          </a:r>
                          <a:r>
                            <a:rPr lang="en-GB" sz="1100">
                              <a:solidFill>
                                <a:schemeClr val="tx1"/>
                              </a:solidFill>
                              <a:effectLst/>
                            </a:rPr>
                            <a:t>4</a:t>
                          </a:r>
                          <a:endParaRPr lang="en-US" sz="11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255695736"/>
                      </a:ext>
                    </a:extLst>
                  </a:tr>
                  <a:tr h="170561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100" dirty="0">
                              <a:solidFill>
                                <a:schemeClr val="tx1"/>
                              </a:solidFill>
                              <a:effectLst/>
                            </a:rPr>
                            <a:t>[24+ margin]</a:t>
                          </a:r>
                          <a:endParaRPr lang="en-US" sz="11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100" dirty="0">
                              <a:solidFill>
                                <a:schemeClr val="tx1"/>
                              </a:solidFill>
                              <a:effectLst/>
                            </a:rPr>
                            <a:t>≥ [64]</a:t>
                          </a:r>
                          <a:endParaRPr lang="en-US" sz="11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100" dirty="0">
                              <a:solidFill>
                                <a:schemeClr val="tx1"/>
                              </a:solidFill>
                              <a:effectLst/>
                            </a:rPr>
                            <a:t>All</a:t>
                          </a:r>
                          <a:endParaRPr lang="en-US" sz="11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2609592997"/>
                      </a:ext>
                    </a:extLst>
                  </a:tr>
                  <a:tr h="170561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100" dirty="0">
                              <a:solidFill>
                                <a:schemeClr val="tx1"/>
                              </a:solidFill>
                              <a:effectLst/>
                            </a:rPr>
                            <a:t>[10+ margin]</a:t>
                          </a:r>
                          <a:endParaRPr lang="en-US" sz="11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100" dirty="0">
                              <a:solidFill>
                                <a:schemeClr val="tx1"/>
                              </a:solidFill>
                              <a:effectLst/>
                            </a:rPr>
                            <a:t>≥ [132]</a:t>
                          </a:r>
                          <a:endParaRPr lang="en-US" sz="11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100" dirty="0">
                              <a:solidFill>
                                <a:schemeClr val="tx1"/>
                              </a:solidFill>
                              <a:effectLst/>
                            </a:rPr>
                            <a:t>All</a:t>
                          </a:r>
                          <a:endParaRPr lang="en-US" sz="11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133754132"/>
                      </a:ext>
                    </a:extLst>
                  </a:tr>
                  <a:tr h="152718">
                    <a:tc gridSpan="4">
                      <a:txBody>
                        <a:bodyPr/>
                        <a:lstStyle/>
                        <a:p>
                          <a:pPr algn="just">
                            <a:lnSpc>
                              <a:spcPct val="105000"/>
                            </a:lnSpc>
                            <a:spcAft>
                              <a:spcPts val="600"/>
                            </a:spcAft>
                          </a:pPr>
                          <a:r>
                            <a:rPr lang="en-GB" sz="1000" dirty="0">
                              <a:effectLst/>
                            </a:rPr>
                            <a:t>Note 1:  Margin value is FFS </a:t>
                          </a:r>
                          <a:endParaRPr lang="en-US" sz="1000" dirty="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230566734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8" name="Table 7">
                <a:extLst>
                  <a:ext uri="{FF2B5EF4-FFF2-40B4-BE49-F238E27FC236}">
                    <a16:creationId xmlns:a16="http://schemas.microsoft.com/office/drawing/2014/main" id="{C7FE44CA-0AF4-4BC0-B2B9-4F63CCA8C3E3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847093747"/>
                  </p:ext>
                </p:extLst>
              </p:nvPr>
            </p:nvGraphicFramePr>
            <p:xfrm>
              <a:off x="6048022" y="1479201"/>
              <a:ext cx="5642743" cy="2746783"/>
            </p:xfrm>
            <a:graphic>
              <a:graphicData uri="http://schemas.openxmlformats.org/drawingml/2006/table">
                <a:tbl>
                  <a:tblPr firstRow="1" firstCol="1" bandRow="1">
                    <a:tableStyleId>{5C22544A-7EE6-4342-B048-85BDC9FD1C3A}</a:tableStyleId>
                  </a:tblPr>
                  <a:tblGrid>
                    <a:gridCol w="1721703">
                      <a:extLst>
                        <a:ext uri="{9D8B030D-6E8A-4147-A177-3AD203B41FA5}">
                          <a16:colId xmlns:a16="http://schemas.microsoft.com/office/drawing/2014/main" val="2343091190"/>
                        </a:ext>
                      </a:extLst>
                    </a:gridCol>
                    <a:gridCol w="1070048">
                      <a:extLst>
                        <a:ext uri="{9D8B030D-6E8A-4147-A177-3AD203B41FA5}">
                          <a16:colId xmlns:a16="http://schemas.microsoft.com/office/drawing/2014/main" val="1213553707"/>
                        </a:ext>
                      </a:extLst>
                    </a:gridCol>
                    <a:gridCol w="820123">
                      <a:extLst>
                        <a:ext uri="{9D8B030D-6E8A-4147-A177-3AD203B41FA5}">
                          <a16:colId xmlns:a16="http://schemas.microsoft.com/office/drawing/2014/main" val="1638729000"/>
                        </a:ext>
                      </a:extLst>
                    </a:gridCol>
                    <a:gridCol w="2030869">
                      <a:extLst>
                        <a:ext uri="{9D8B030D-6E8A-4147-A177-3AD203B41FA5}">
                          <a16:colId xmlns:a16="http://schemas.microsoft.com/office/drawing/2014/main" val="2457204093"/>
                        </a:ext>
                      </a:extLst>
                    </a:gridCol>
                  </a:tblGrid>
                  <a:tr h="470629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Accuracy, 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</a:endParaRPr>
                        </a:p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Tc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PRS BW, 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</a:endParaRPr>
                        </a:p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PRB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PRS SCS,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</a:endParaRPr>
                        </a:p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kHz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Repetition factor  (</a:t>
                          </a:r>
                          <a14:m>
                            <m:oMath xmlns:m="http://schemas.openxmlformats.org/officeDocument/2006/math">
                              <m:sSubSup>
                                <m:sSubSupPr>
                                  <m:ctrlPr>
                                    <a:rPr lang="en-US" sz="1200" i="1">
                                      <a:solidFill>
                                        <a:schemeClr val="tx1"/>
                                      </a:solidFill>
                                      <a:effectLst/>
                                      <a:latin typeface="Cambria Math" panose="02040503050406030204" pitchFamily="18" charset="0"/>
                                    </a:rPr>
                                  </m:ctrlPr>
                                </m:sSubSupPr>
                                <m:e>
                                  <m:r>
                                    <a:rPr lang="en-GB" sz="1200">
                                      <a:solidFill>
                                        <a:schemeClr val="tx1"/>
                                      </a:solidFill>
                                      <a:effectLst/>
                                      <a:latin typeface="Cambria Math" panose="02040503050406030204" pitchFamily="18" charset="0"/>
                                    </a:rPr>
                                    <m:t>𝑻</m:t>
                                  </m:r>
                                </m:e>
                                <m:sub>
                                  <m:r>
                                    <m:rPr>
                                      <m:nor/>
                                    </m:rPr>
                                    <a:rPr lang="en-GB" sz="1200">
                                      <a:solidFill>
                                        <a:schemeClr val="tx1"/>
                                      </a:solidFill>
                                      <a:effectLst/>
                                    </a:rPr>
                                    <m:t>rep</m:t>
                                  </m:r>
                                </m:sub>
                                <m:sup>
                                  <m:r>
                                    <m:rPr>
                                      <m:nor/>
                                    </m:rPr>
                                    <a:rPr lang="en-GB" sz="1200">
                                      <a:solidFill>
                                        <a:schemeClr val="tx1"/>
                                      </a:solidFill>
                                      <a:effectLst/>
                                    </a:rPr>
                                    <m:t>PRS</m:t>
                                  </m:r>
                                </m:sup>
                              </m:sSubSup>
                              <m:r>
                                <a:rPr lang="en-GB" sz="1200">
                                  <a:solidFill>
                                    <a:schemeClr val="tx1"/>
                                  </a:solidFill>
                                  <a:effectLst/>
                                  <a:latin typeface="Cambria Math" panose="02040503050406030204" pitchFamily="18" charset="0"/>
                                </a:rPr>
                                <m:t>∗</m:t>
                              </m:r>
                              <m:sSub>
                                <m:sSubPr>
                                  <m:ctrlPr>
                                    <a:rPr lang="en-US" sz="1200" i="1">
                                      <a:solidFill>
                                        <a:schemeClr val="tx1"/>
                                      </a:solidFill>
                                      <a:effectLst/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GB" sz="1200">
                                      <a:solidFill>
                                        <a:schemeClr val="tx1"/>
                                      </a:solidFill>
                                      <a:effectLst/>
                                      <a:latin typeface="Cambria Math" panose="02040503050406030204" pitchFamily="18" charset="0"/>
                                    </a:rPr>
                                    <m:t>𝑳</m:t>
                                  </m:r>
                                </m:e>
                                <m:sub>
                                  <m:r>
                                    <m:rPr>
                                      <m:nor/>
                                    </m:rPr>
                                    <a:rPr lang="en-GB" sz="1200">
                                      <a:solidFill>
                                        <a:schemeClr val="tx1"/>
                                      </a:solidFill>
                                      <a:effectLst/>
                                    </a:rPr>
                                    <m:t>PRS</m:t>
                                  </m:r>
                                </m:sub>
                              </m:sSub>
                              <m:r>
                                <a:rPr lang="en-GB" sz="1200">
                                  <a:solidFill>
                                    <a:schemeClr val="tx1"/>
                                  </a:solidFill>
                                  <a:effectLst/>
                                  <a:latin typeface="Cambria Math" panose="02040503050406030204" pitchFamily="18" charset="0"/>
                                </a:rPr>
                                <m:t>/</m:t>
                              </m:r>
                              <m:sSubSup>
                                <m:sSubSupPr>
                                  <m:ctrlPr>
                                    <a:rPr lang="en-US" sz="1200" i="1">
                                      <a:solidFill>
                                        <a:schemeClr val="tx1"/>
                                      </a:solidFill>
                                      <a:effectLst/>
                                      <a:latin typeface="Cambria Math" panose="02040503050406030204" pitchFamily="18" charset="0"/>
                                    </a:rPr>
                                  </m:ctrlPr>
                                </m:sSubSupPr>
                                <m:e>
                                  <m:r>
                                    <a:rPr lang="en-GB" sz="1200">
                                      <a:solidFill>
                                        <a:schemeClr val="tx1"/>
                                      </a:solidFill>
                                      <a:effectLst/>
                                      <a:latin typeface="Cambria Math" panose="02040503050406030204" pitchFamily="18" charset="0"/>
                                    </a:rPr>
                                    <m:t>𝑲</m:t>
                                  </m:r>
                                </m:e>
                                <m:sub>
                                  <m:r>
                                    <m:rPr>
                                      <m:nor/>
                                    </m:rPr>
                                    <a:rPr lang="en-GB" sz="1200">
                                      <a:solidFill>
                                        <a:schemeClr val="tx1"/>
                                      </a:solidFill>
                                      <a:effectLst/>
                                    </a:rPr>
                                    <m:t>comb</m:t>
                                  </m:r>
                                </m:sub>
                                <m:sup>
                                  <m:r>
                                    <m:rPr>
                                      <m:nor/>
                                    </m:rPr>
                                    <a:rPr lang="en-GB" sz="1200">
                                      <a:solidFill>
                                        <a:schemeClr val="tx1"/>
                                      </a:solidFill>
                                      <a:effectLst/>
                                    </a:rPr>
                                    <m:t>PRS</m:t>
                                  </m:r>
                                </m:sup>
                              </m:sSubSup>
                              <m:r>
                                <a:rPr lang="en-GB" sz="1200">
                                  <a:solidFill>
                                    <a:schemeClr val="tx1"/>
                                  </a:solidFill>
                                  <a:effectLst/>
                                  <a:latin typeface="Cambria Math" panose="02040503050406030204" pitchFamily="18" charset="0"/>
                                </a:rPr>
                                <m:t>)</m:t>
                              </m:r>
                            </m:oMath>
                          </a14:m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 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3243031153"/>
                      </a:ext>
                    </a:extLst>
                  </a:tr>
                  <a:tr h="167405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[247 + margin]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≥ [24]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rowSpan="3"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200">
                              <a:solidFill>
                                <a:schemeClr val="tx1"/>
                              </a:solidFill>
                              <a:effectLst/>
                            </a:rPr>
                            <a:t>15</a:t>
                          </a:r>
                          <a:endParaRPr lang="en-US" sz="12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US" sz="1200">
                              <a:solidFill>
                                <a:schemeClr val="tx1"/>
                              </a:solidFill>
                              <a:effectLst/>
                            </a:rPr>
                            <a:t>≥</a:t>
                          </a:r>
                          <a:r>
                            <a:rPr lang="en-GB" sz="1200">
                              <a:solidFill>
                                <a:schemeClr val="tx1"/>
                              </a:solidFill>
                              <a:effectLst/>
                            </a:rPr>
                            <a:t>4</a:t>
                          </a:r>
                          <a:endParaRPr lang="en-US" sz="12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3147138364"/>
                      </a:ext>
                    </a:extLst>
                  </a:tr>
                  <a:tr h="167405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[140 + margin]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≥ [52]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200">
                              <a:solidFill>
                                <a:schemeClr val="tx1"/>
                              </a:solidFill>
                              <a:effectLst/>
                            </a:rPr>
                            <a:t>All</a:t>
                          </a:r>
                          <a:endParaRPr lang="en-US" sz="12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1200645230"/>
                      </a:ext>
                    </a:extLst>
                  </a:tr>
                  <a:tr h="167405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[86 + margin]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≥ [104]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200">
                              <a:solidFill>
                                <a:schemeClr val="tx1"/>
                              </a:solidFill>
                              <a:effectLst/>
                            </a:rPr>
                            <a:t>All</a:t>
                          </a:r>
                          <a:endParaRPr lang="en-US" sz="12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2837210702"/>
                      </a:ext>
                    </a:extLst>
                  </a:tr>
                  <a:tr h="167405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  <a:highlight>
                                <a:srgbClr val="FFFF00"/>
                              </a:highlight>
                            </a:rPr>
                            <a:t>[</a:t>
                          </a: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  <a:highlight>
                                <a:srgbClr val="FF0000"/>
                              </a:highlight>
                            </a:rPr>
                            <a:t>118 </a:t>
                          </a: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  <a:highlight>
                                <a:srgbClr val="FFFF00"/>
                              </a:highlight>
                            </a:rPr>
                            <a:t>+ margin]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highlight>
                              <a:srgbClr val="FFFF00"/>
                            </a:highlight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≥ [24]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rowSpan="3"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30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</a:endParaRPr>
                        </a:p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 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US" sz="1200">
                              <a:solidFill>
                                <a:schemeClr val="tx1"/>
                              </a:solidFill>
                              <a:effectLst/>
                            </a:rPr>
                            <a:t>≥</a:t>
                          </a:r>
                          <a:r>
                            <a:rPr lang="en-GB" sz="1200">
                              <a:solidFill>
                                <a:schemeClr val="tx1"/>
                              </a:solidFill>
                              <a:effectLst/>
                            </a:rPr>
                            <a:t>4</a:t>
                          </a:r>
                          <a:endParaRPr lang="en-US" sz="12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99350641"/>
                      </a:ext>
                    </a:extLst>
                  </a:tr>
                  <a:tr h="167405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[109 + margin]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≥ [48]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200">
                              <a:solidFill>
                                <a:schemeClr val="tx1"/>
                              </a:solidFill>
                              <a:effectLst/>
                            </a:rPr>
                            <a:t>All</a:t>
                          </a:r>
                          <a:endParaRPr lang="en-US" sz="12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2743931268"/>
                      </a:ext>
                    </a:extLst>
                  </a:tr>
                  <a:tr h="167405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[28 + margin]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≥ [132]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200">
                              <a:solidFill>
                                <a:schemeClr val="tx1"/>
                              </a:solidFill>
                              <a:effectLst/>
                            </a:rPr>
                            <a:t>All</a:t>
                          </a:r>
                          <a:endParaRPr lang="en-US" sz="12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158463073"/>
                      </a:ext>
                    </a:extLst>
                  </a:tr>
                  <a:tr h="167405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[147 + margin]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≥ [24]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rowSpan="3"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60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</a:endParaRPr>
                        </a:p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 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US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≥</a:t>
                          </a: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4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1730307948"/>
                      </a:ext>
                    </a:extLst>
                  </a:tr>
                  <a:tr h="167405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[27+ margin]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≥ [64]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All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3063127343"/>
                      </a:ext>
                    </a:extLst>
                  </a:tr>
                  <a:tr h="167405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[21+ margin]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≥ [132]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All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3330991948"/>
                      </a:ext>
                    </a:extLst>
                  </a:tr>
                  <a:tr h="548472">
                    <a:tc gridSpan="4">
                      <a:txBody>
                        <a:bodyPr/>
                        <a:lstStyle/>
                        <a:p>
                          <a:pPr algn="just">
                            <a:lnSpc>
                              <a:spcPct val="105000"/>
                            </a:lnSpc>
                            <a:spcAft>
                              <a:spcPts val="600"/>
                            </a:spcAft>
                          </a:pPr>
                          <a:r>
                            <a:rPr lang="en-GB" sz="1050" dirty="0">
                              <a:solidFill>
                                <a:schemeClr val="tx1"/>
                              </a:solidFill>
                              <a:effectLst/>
                            </a:rPr>
                            <a:t>Note 1:  Margin value is FFS</a:t>
                          </a:r>
                          <a:endParaRPr lang="en-US" sz="1050" dirty="0">
                            <a:solidFill>
                              <a:schemeClr val="tx1"/>
                            </a:solidFill>
                            <a:effectLst/>
                          </a:endParaRPr>
                        </a:p>
                        <a:p>
                          <a:pPr algn="just">
                            <a:lnSpc>
                              <a:spcPct val="105000"/>
                            </a:lnSpc>
                            <a:spcAft>
                              <a:spcPts val="600"/>
                            </a:spcAft>
                          </a:pPr>
                          <a:r>
                            <a:rPr lang="en-GB" sz="1050" dirty="0">
                              <a:solidFill>
                                <a:schemeClr val="tx1"/>
                              </a:solidFill>
                              <a:effectLst/>
                            </a:rPr>
                            <a:t>Note 2: The requirements above are based on the simulation results under the TDL-A [TS38.101-4]</a:t>
                          </a:r>
                          <a:endParaRPr lang="en-US" sz="105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2444501725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8" name="Table 7">
                <a:extLst>
                  <a:ext uri="{FF2B5EF4-FFF2-40B4-BE49-F238E27FC236}">
                    <a16:creationId xmlns:a16="http://schemas.microsoft.com/office/drawing/2014/main" id="{C7FE44CA-0AF4-4BC0-B2B9-4F63CCA8C3E3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847093747"/>
                  </p:ext>
                </p:extLst>
              </p:nvPr>
            </p:nvGraphicFramePr>
            <p:xfrm>
              <a:off x="6048022" y="1479201"/>
              <a:ext cx="5642743" cy="2746783"/>
            </p:xfrm>
            <a:graphic>
              <a:graphicData uri="http://schemas.openxmlformats.org/drawingml/2006/table">
                <a:tbl>
                  <a:tblPr firstRow="1" firstCol="1" bandRow="1">
                    <a:tableStyleId>{5C22544A-7EE6-4342-B048-85BDC9FD1C3A}</a:tableStyleId>
                  </a:tblPr>
                  <a:tblGrid>
                    <a:gridCol w="1721703">
                      <a:extLst>
                        <a:ext uri="{9D8B030D-6E8A-4147-A177-3AD203B41FA5}">
                          <a16:colId xmlns:a16="http://schemas.microsoft.com/office/drawing/2014/main" val="2343091190"/>
                        </a:ext>
                      </a:extLst>
                    </a:gridCol>
                    <a:gridCol w="1070048">
                      <a:extLst>
                        <a:ext uri="{9D8B030D-6E8A-4147-A177-3AD203B41FA5}">
                          <a16:colId xmlns:a16="http://schemas.microsoft.com/office/drawing/2014/main" val="1213553707"/>
                        </a:ext>
                      </a:extLst>
                    </a:gridCol>
                    <a:gridCol w="820123">
                      <a:extLst>
                        <a:ext uri="{9D8B030D-6E8A-4147-A177-3AD203B41FA5}">
                          <a16:colId xmlns:a16="http://schemas.microsoft.com/office/drawing/2014/main" val="1638729000"/>
                        </a:ext>
                      </a:extLst>
                    </a:gridCol>
                    <a:gridCol w="2030869">
                      <a:extLst>
                        <a:ext uri="{9D8B030D-6E8A-4147-A177-3AD203B41FA5}">
                          <a16:colId xmlns:a16="http://schemas.microsoft.com/office/drawing/2014/main" val="2457204093"/>
                        </a:ext>
                      </a:extLst>
                    </a:gridCol>
                  </a:tblGrid>
                  <a:tr h="523240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Accuracy, 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</a:endParaRPr>
                        </a:p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Tc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PRS BW, 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</a:endParaRPr>
                        </a:p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PRB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PRS SCS,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</a:endParaRPr>
                        </a:p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kHz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blipFill>
                          <a:blip r:embed="rId4"/>
                          <a:stretch>
                            <a:fillRect l="-178378" t="-6977" r="-1201" b="-42790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3243031153"/>
                      </a:ext>
                    </a:extLst>
                  </a:tr>
                  <a:tr h="186119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[247 + margin]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≥ [24]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rowSpan="3"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200">
                              <a:solidFill>
                                <a:schemeClr val="tx1"/>
                              </a:solidFill>
                              <a:effectLst/>
                            </a:rPr>
                            <a:t>15</a:t>
                          </a:r>
                          <a:endParaRPr lang="en-US" sz="12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US" sz="1200">
                              <a:solidFill>
                                <a:schemeClr val="tx1"/>
                              </a:solidFill>
                              <a:effectLst/>
                            </a:rPr>
                            <a:t>≥</a:t>
                          </a:r>
                          <a:r>
                            <a:rPr lang="en-GB" sz="1200">
                              <a:solidFill>
                                <a:schemeClr val="tx1"/>
                              </a:solidFill>
                              <a:effectLst/>
                            </a:rPr>
                            <a:t>4</a:t>
                          </a:r>
                          <a:endParaRPr lang="en-US" sz="12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3147138364"/>
                      </a:ext>
                    </a:extLst>
                  </a:tr>
                  <a:tr h="186119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[140 + margin]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≥ [52]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200">
                              <a:solidFill>
                                <a:schemeClr val="tx1"/>
                              </a:solidFill>
                              <a:effectLst/>
                            </a:rPr>
                            <a:t>All</a:t>
                          </a:r>
                          <a:endParaRPr lang="en-US" sz="12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1200645230"/>
                      </a:ext>
                    </a:extLst>
                  </a:tr>
                  <a:tr h="186119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[86 + margin]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≥ [104]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200">
                              <a:solidFill>
                                <a:schemeClr val="tx1"/>
                              </a:solidFill>
                              <a:effectLst/>
                            </a:rPr>
                            <a:t>All</a:t>
                          </a:r>
                          <a:endParaRPr lang="en-US" sz="12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2837210702"/>
                      </a:ext>
                    </a:extLst>
                  </a:tr>
                  <a:tr h="186119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  <a:highlight>
                                <a:srgbClr val="FFFF00"/>
                              </a:highlight>
                            </a:rPr>
                            <a:t>[</a:t>
                          </a: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  <a:highlight>
                                <a:srgbClr val="FF0000"/>
                              </a:highlight>
                            </a:rPr>
                            <a:t>118 </a:t>
                          </a: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  <a:highlight>
                                <a:srgbClr val="FFFF00"/>
                              </a:highlight>
                            </a:rPr>
                            <a:t>+ margin]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highlight>
                              <a:srgbClr val="FFFF00"/>
                            </a:highlight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≥ [24]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rowSpan="3"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30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</a:endParaRPr>
                        </a:p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 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US" sz="1200">
                              <a:solidFill>
                                <a:schemeClr val="tx1"/>
                              </a:solidFill>
                              <a:effectLst/>
                            </a:rPr>
                            <a:t>≥</a:t>
                          </a:r>
                          <a:r>
                            <a:rPr lang="en-GB" sz="1200">
                              <a:solidFill>
                                <a:schemeClr val="tx1"/>
                              </a:solidFill>
                              <a:effectLst/>
                            </a:rPr>
                            <a:t>4</a:t>
                          </a:r>
                          <a:endParaRPr lang="en-US" sz="12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99350641"/>
                      </a:ext>
                    </a:extLst>
                  </a:tr>
                  <a:tr h="186119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[109 + margin]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≥ [48]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200">
                              <a:solidFill>
                                <a:schemeClr val="tx1"/>
                              </a:solidFill>
                              <a:effectLst/>
                            </a:rPr>
                            <a:t>All</a:t>
                          </a:r>
                          <a:endParaRPr lang="en-US" sz="12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2743931268"/>
                      </a:ext>
                    </a:extLst>
                  </a:tr>
                  <a:tr h="186119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[28 + margin]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≥ [132]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200">
                              <a:solidFill>
                                <a:schemeClr val="tx1"/>
                              </a:solidFill>
                              <a:effectLst/>
                            </a:rPr>
                            <a:t>All</a:t>
                          </a:r>
                          <a:endParaRPr lang="en-US" sz="12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158463073"/>
                      </a:ext>
                    </a:extLst>
                  </a:tr>
                  <a:tr h="186119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[147 + margin]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≥ [24]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rowSpan="3"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60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</a:endParaRPr>
                        </a:p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 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US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≥</a:t>
                          </a: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4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1730307948"/>
                      </a:ext>
                    </a:extLst>
                  </a:tr>
                  <a:tr h="186119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[27+ margin]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≥ [64]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All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3063127343"/>
                      </a:ext>
                    </a:extLst>
                  </a:tr>
                  <a:tr h="186119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[21+ margin]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≥ [132]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All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3330991948"/>
                      </a:ext>
                    </a:extLst>
                  </a:tr>
                  <a:tr h="548472">
                    <a:tc gridSpan="4">
                      <a:txBody>
                        <a:bodyPr/>
                        <a:lstStyle/>
                        <a:p>
                          <a:pPr algn="just">
                            <a:lnSpc>
                              <a:spcPct val="105000"/>
                            </a:lnSpc>
                            <a:spcAft>
                              <a:spcPts val="600"/>
                            </a:spcAft>
                          </a:pPr>
                          <a:r>
                            <a:rPr lang="en-GB" sz="1050" dirty="0">
                              <a:solidFill>
                                <a:schemeClr val="tx1"/>
                              </a:solidFill>
                              <a:effectLst/>
                            </a:rPr>
                            <a:t>Note 1:  Margin value is FFS</a:t>
                          </a:r>
                          <a:endParaRPr lang="en-US" sz="1050" dirty="0">
                            <a:solidFill>
                              <a:schemeClr val="tx1"/>
                            </a:solidFill>
                            <a:effectLst/>
                          </a:endParaRPr>
                        </a:p>
                        <a:p>
                          <a:pPr algn="just">
                            <a:lnSpc>
                              <a:spcPct val="105000"/>
                            </a:lnSpc>
                            <a:spcAft>
                              <a:spcPts val="600"/>
                            </a:spcAft>
                          </a:pPr>
                          <a:r>
                            <a:rPr lang="en-GB" sz="1050" dirty="0">
                              <a:solidFill>
                                <a:schemeClr val="tx1"/>
                              </a:solidFill>
                              <a:effectLst/>
                            </a:rPr>
                            <a:t>Note 2: The requirements above are based on the simulation results under the TDL-A [TS38.101-4]</a:t>
                          </a:r>
                          <a:endParaRPr lang="en-US" sz="105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2444501725"/>
                      </a:ext>
                    </a:extLst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333205147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0"/>
            <a:ext cx="10972800" cy="1143000"/>
          </a:xfrm>
        </p:spPr>
        <p:txBody>
          <a:bodyPr/>
          <a:lstStyle/>
          <a:p>
            <a:r>
              <a:rPr lang="en-US" altLang="zh-CN" sz="3600" b="1" dirty="0"/>
              <a:t>Measurement Accuracy Requirements for PRS RSRP(1)</a:t>
            </a:r>
            <a:endParaRPr lang="zh-CN" altLang="en-US" sz="3600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21160" y="980728"/>
            <a:ext cx="11161240" cy="5688632"/>
          </a:xfrm>
        </p:spPr>
        <p:txBody>
          <a:bodyPr>
            <a:normAutofit/>
          </a:bodyPr>
          <a:lstStyle/>
          <a:p>
            <a:pPr lvl="0"/>
            <a:r>
              <a:rPr lang="en-US" dirty="0"/>
              <a:t>RSRP requirements under the extreme condition</a:t>
            </a:r>
          </a:p>
          <a:p>
            <a:pPr lvl="1"/>
            <a:r>
              <a:rPr lang="en-US" dirty="0"/>
              <a:t>Option 1: FFS on the PRS RSRP measurement requirements in extreme condition are X dB larger than that in normal condition, and X is: </a:t>
            </a:r>
          </a:p>
          <a:p>
            <a:pPr lvl="2" fontAlgn="auto" hangingPunct="1"/>
            <a:r>
              <a:rPr lang="en-US" dirty="0"/>
              <a:t>3dB for absolute accuracy for FR1. </a:t>
            </a:r>
          </a:p>
          <a:p>
            <a:pPr lvl="2" fontAlgn="auto" hangingPunct="1"/>
            <a:r>
              <a:rPr lang="en-US" dirty="0"/>
              <a:t>3dB for absolute accuracy for FR2. </a:t>
            </a:r>
          </a:p>
          <a:p>
            <a:pPr lvl="2" fontAlgn="auto" hangingPunct="1"/>
            <a:r>
              <a:rPr lang="en-US" dirty="0"/>
              <a:t>1dB for relative accuracy for FR1. </a:t>
            </a:r>
          </a:p>
          <a:p>
            <a:pPr lvl="2"/>
            <a:r>
              <a:rPr lang="en-US" dirty="0"/>
              <a:t>3dB for relative accuracy for FR2</a:t>
            </a:r>
          </a:p>
          <a:p>
            <a:pPr lvl="1"/>
            <a:r>
              <a:rPr lang="en-US" dirty="0"/>
              <a:t>Option 2: No need to define PRS RSRP accuracy requirements with the extreme conditions</a:t>
            </a:r>
          </a:p>
          <a:p>
            <a:pPr marL="342900" lvl="0" indent="-342900" hangingPunct="0">
              <a:lnSpc>
                <a:spcPct val="107000"/>
              </a:lnSpc>
              <a:spcAft>
                <a:spcPts val="900"/>
              </a:spcAft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n-US" sz="1800" i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Yu Mincho" panose="02020400000000000000" pitchFamily="18" charset="-128"/>
              </a:rPr>
              <a:t> </a:t>
            </a:r>
            <a:r>
              <a:rPr lang="en-US" dirty="0">
                <a:solidFill>
                  <a:srgbClr val="00B050"/>
                </a:solidFill>
              </a:rPr>
              <a:t>RF calibration margin for  FR1 PRS RSRP relative accuracy requirements can be [2dB]</a:t>
            </a:r>
          </a:p>
        </p:txBody>
      </p:sp>
    </p:spTree>
    <p:extLst>
      <p:ext uri="{BB962C8B-B14F-4D97-AF65-F5344CB8AC3E}">
        <p14:creationId xmlns:p14="http://schemas.microsoft.com/office/powerpoint/2010/main" val="181688234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9336" y="0"/>
            <a:ext cx="12072664" cy="1143000"/>
          </a:xfrm>
        </p:spPr>
        <p:txBody>
          <a:bodyPr/>
          <a:lstStyle/>
          <a:p>
            <a:r>
              <a:rPr lang="en-US" altLang="zh-CN" sz="3200" b="1" dirty="0"/>
              <a:t>Measurement Accuracy Requirements for UE Rx-Tx time difference(1)</a:t>
            </a:r>
            <a:endParaRPr lang="zh-CN" altLang="en-US" sz="3200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21160" y="980728"/>
            <a:ext cx="11161240" cy="5544616"/>
          </a:xfrm>
        </p:spPr>
        <p:txBody>
          <a:bodyPr>
            <a:normAutofit fontScale="70000" lnSpcReduction="20000"/>
          </a:bodyPr>
          <a:lstStyle/>
          <a:p>
            <a:r>
              <a:rPr lang="en-US" dirty="0"/>
              <a:t>Applicability of accuracy requirements under TA adjustment </a:t>
            </a:r>
            <a:r>
              <a:rPr lang="en-GB" dirty="0"/>
              <a:t>if the uplink transmission timing changes during the UE Rx-Tx measurement period due to autonomous adjustment </a:t>
            </a:r>
            <a:r>
              <a:rPr lang="en-US" i="1" dirty="0"/>
              <a:t>:</a:t>
            </a:r>
          </a:p>
          <a:p>
            <a:pPr lvl="1"/>
            <a:r>
              <a:rPr lang="en-GB" dirty="0"/>
              <a:t>Option 2: UE Rx-Tx measurement accuracy requirements shall apply if the uplink transmission timing changes during the UE Rx-Tx measurement period due to autonomous adjustment</a:t>
            </a:r>
          </a:p>
          <a:p>
            <a:pPr lvl="1"/>
            <a:r>
              <a:rPr lang="en-GB" dirty="0"/>
              <a:t>Option 3:    </a:t>
            </a:r>
            <a:endParaRPr lang="en-US" dirty="0"/>
          </a:p>
          <a:p>
            <a:pPr lvl="2" indent="-285750" algn="just">
              <a:lnSpc>
                <a:spcPct val="105000"/>
              </a:lnSpc>
              <a:buFont typeface="Arial" panose="020B0604020202020204" pitchFamily="34" charset="0"/>
              <a:buChar char="–"/>
              <a:tabLst>
                <a:tab pos="685800" algn="l"/>
              </a:tabLst>
            </a:pPr>
            <a:r>
              <a:rPr lang="en-GB" sz="2800" dirty="0"/>
              <a:t>If SRS is transmitted on a cell where UE Rx-Tx measurement is performed then the UE Rx-Tx measurement accuracy requirements shall apply even if the uplink transmission timing changes during the UE Rx-Tx measurement period due to autonomous adjustment.</a:t>
            </a:r>
            <a:endParaRPr lang="en-US" sz="2800" dirty="0"/>
          </a:p>
          <a:p>
            <a:pPr lvl="2" indent="-285750">
              <a:lnSpc>
                <a:spcPct val="105000"/>
              </a:lnSpc>
              <a:buFont typeface="Arial" panose="020B0604020202020204" pitchFamily="34" charset="0"/>
              <a:buChar char="–"/>
              <a:tabLst>
                <a:tab pos="685800" algn="l"/>
              </a:tabLst>
            </a:pPr>
            <a:r>
              <a:rPr lang="en-GB" sz="2800" dirty="0"/>
              <a:t>If SRS is transmitted on a cell different than the cell where UE Rx-Tx measurement is performed then the UE Rx-Tx measurement accuracy requirements shall not apply if the uplink transmission timing changes during the UE Rx-Tx measurement period due to autonomous adjustment</a:t>
            </a:r>
            <a:endParaRPr lang="en-US" sz="2800" dirty="0"/>
          </a:p>
          <a:p>
            <a:pPr lvl="1" indent="-342900">
              <a:tabLst>
                <a:tab pos="228600" algn="l"/>
              </a:tabLst>
            </a:pPr>
            <a:r>
              <a:rPr lang="en-GB" dirty="0"/>
              <a:t>Option 4:   </a:t>
            </a:r>
            <a:endParaRPr lang="en-US" dirty="0"/>
          </a:p>
          <a:p>
            <a:pPr lvl="2" indent="-285750" algn="just">
              <a:lnSpc>
                <a:spcPct val="105000"/>
              </a:lnSpc>
              <a:buFont typeface="Arial" panose="020B0604020202020204" pitchFamily="34" charset="0"/>
              <a:buChar char="–"/>
              <a:tabLst>
                <a:tab pos="685800" algn="l"/>
              </a:tabLst>
            </a:pPr>
            <a:r>
              <a:rPr lang="en-GB" sz="2800" dirty="0"/>
              <a:t>UE Rx-Tx measurement accuracy requirements shall apply </a:t>
            </a:r>
            <a:r>
              <a:rPr lang="en-US" sz="2800" dirty="0"/>
              <a:t>for a serving cell </a:t>
            </a:r>
            <a:r>
              <a:rPr lang="en-GB" sz="2800" dirty="0"/>
              <a:t>even if the uplink transmission timing changes during the UE Rx-Tx measurement period due to autonomous adjustment.</a:t>
            </a:r>
            <a:endParaRPr lang="en-US" sz="2800" dirty="0"/>
          </a:p>
          <a:p>
            <a:pPr lvl="2" indent="-285750">
              <a:lnSpc>
                <a:spcPct val="105000"/>
              </a:lnSpc>
              <a:buFont typeface="Arial" panose="020B0604020202020204" pitchFamily="34" charset="0"/>
              <a:buChar char="–"/>
              <a:tabLst>
                <a:tab pos="685800" algn="l"/>
              </a:tabLst>
            </a:pPr>
            <a:r>
              <a:rPr lang="en-GB" sz="2800" dirty="0"/>
              <a:t>the UE Rx-Tx measurement accuracy requirements shall not apply </a:t>
            </a:r>
            <a:r>
              <a:rPr lang="en-US" sz="2800" dirty="0"/>
              <a:t>for a neighbor cell </a:t>
            </a:r>
            <a:r>
              <a:rPr lang="en-GB" sz="2800" dirty="0"/>
              <a:t>if the uplink transmission timing changes during the UE Rx-Tx measurement period due to autonomous adjustment</a:t>
            </a:r>
            <a:endParaRPr lang="en-US" sz="2800" dirty="0"/>
          </a:p>
          <a:p>
            <a:pPr lvl="2"/>
            <a:endParaRPr lang="en-US" dirty="0">
              <a:solidFill>
                <a:srgbClr val="00B050"/>
              </a:solidFill>
              <a:highlight>
                <a:srgbClr val="FFFF00"/>
              </a:highlight>
            </a:endParaRPr>
          </a:p>
          <a:p>
            <a:endParaRPr lang="en-US" dirty="0"/>
          </a:p>
          <a:p>
            <a:endParaRPr lang="zh-CN" altLang="en-US" sz="2400" dirty="0"/>
          </a:p>
        </p:txBody>
      </p:sp>
    </p:spTree>
    <p:extLst>
      <p:ext uri="{BB962C8B-B14F-4D97-AF65-F5344CB8AC3E}">
        <p14:creationId xmlns:p14="http://schemas.microsoft.com/office/powerpoint/2010/main" val="59760781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9336" y="0"/>
            <a:ext cx="12072664" cy="1143000"/>
          </a:xfrm>
        </p:spPr>
        <p:txBody>
          <a:bodyPr/>
          <a:lstStyle/>
          <a:p>
            <a:r>
              <a:rPr lang="en-US" altLang="zh-CN" sz="3200" b="1" dirty="0"/>
              <a:t>Measurement Accuracy Requirements for UE Rx-Tx time difference(2)</a:t>
            </a:r>
            <a:endParaRPr lang="zh-CN" altLang="en-US" sz="3200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21160" y="980728"/>
            <a:ext cx="11161240" cy="5112568"/>
          </a:xfrm>
        </p:spPr>
        <p:txBody>
          <a:bodyPr>
            <a:normAutofit fontScale="92500"/>
          </a:bodyPr>
          <a:lstStyle/>
          <a:p>
            <a:pPr marL="342900" lvl="0" indent="-342900" hangingPunct="0">
              <a:lnSpc>
                <a:spcPct val="107000"/>
              </a:lnSpc>
              <a:spcAft>
                <a:spcPts val="900"/>
              </a:spcAft>
              <a:buFont typeface="Symbol" panose="05050102010706020507" pitchFamily="18" charset="2"/>
              <a:buChar char=""/>
            </a:pPr>
            <a:r>
              <a:rPr lang="en-US" sz="2600" dirty="0">
                <a:solidFill>
                  <a:srgbClr val="00B050"/>
                </a:solidFill>
                <a:latin typeface="+mj-lt"/>
                <a:ea typeface="MS Mincho" panose="02020609040205080304" pitchFamily="49" charset="-128"/>
              </a:rPr>
              <a:t>Group delay calibration margin for the UE Rx-Tx time difference accuracy requirements is FFS</a:t>
            </a:r>
          </a:p>
          <a:p>
            <a:pPr lvl="1" indent="-342900">
              <a:lnSpc>
                <a:spcPct val="107000"/>
              </a:lnSpc>
              <a:spcAft>
                <a:spcPts val="900"/>
              </a:spcAft>
              <a:buFont typeface="Symbol" panose="05050102010706020507" pitchFamily="18" charset="2"/>
              <a:buChar char=""/>
            </a:pPr>
            <a:r>
              <a:rPr lang="en-US" sz="2600" dirty="0">
                <a:solidFill>
                  <a:srgbClr val="00B050"/>
                </a:solidFill>
              </a:rPr>
              <a:t>Different values for the group delay calibration margin for the RSTD accuracy requirements can be defined depending on PRS  parameters combination</a:t>
            </a:r>
          </a:p>
          <a:p>
            <a:pPr marL="1143000" lvl="2" indent="-228600" hangingPunct="0">
              <a:lnSpc>
                <a:spcPct val="107000"/>
              </a:lnSpc>
              <a:spcAft>
                <a:spcPts val="900"/>
              </a:spcAft>
              <a:buFont typeface="Wingdings" panose="05000000000000000000" pitchFamily="2" charset="2"/>
              <a:buChar char=""/>
            </a:pPr>
            <a:r>
              <a:rPr lang="en-US" sz="2600" dirty="0">
                <a:solidFill>
                  <a:srgbClr val="00B050"/>
                </a:solidFill>
                <a:latin typeface="+mj-lt"/>
                <a:ea typeface="MS Mincho" panose="02020609040205080304" pitchFamily="49" charset="-128"/>
              </a:rPr>
              <a:t>FR(frequency range)</a:t>
            </a:r>
          </a:p>
          <a:p>
            <a:pPr marL="1143000" lvl="2" indent="-228600" hangingPunct="0">
              <a:lnSpc>
                <a:spcPct val="107000"/>
              </a:lnSpc>
              <a:spcAft>
                <a:spcPts val="900"/>
              </a:spcAft>
              <a:buFont typeface="Wingdings" panose="05000000000000000000" pitchFamily="2" charset="2"/>
              <a:buChar char=""/>
            </a:pPr>
            <a:r>
              <a:rPr lang="en-US" sz="2600" dirty="0">
                <a:solidFill>
                  <a:srgbClr val="00B050"/>
                </a:solidFill>
                <a:latin typeface="+mj-lt"/>
                <a:ea typeface="MS Mincho" panose="02020609040205080304" pitchFamily="49" charset="-128"/>
              </a:rPr>
              <a:t>PRS BW (absolute BW)</a:t>
            </a:r>
          </a:p>
          <a:p>
            <a:pPr marL="1143000" lvl="2" indent="-228600" hangingPunct="0">
              <a:lnSpc>
                <a:spcPct val="107000"/>
              </a:lnSpc>
              <a:spcAft>
                <a:spcPts val="900"/>
              </a:spcAft>
              <a:buFont typeface="Wingdings" panose="05000000000000000000" pitchFamily="2" charset="2"/>
              <a:buChar char=""/>
            </a:pPr>
            <a:r>
              <a:rPr lang="en-US" sz="2600" dirty="0">
                <a:solidFill>
                  <a:srgbClr val="00B050"/>
                </a:solidFill>
                <a:latin typeface="+mj-lt"/>
                <a:ea typeface="MS Mincho" panose="02020609040205080304" pitchFamily="49" charset="-128"/>
              </a:rPr>
              <a:t>Number of PFLs and whether reference/neighbor cells belong to same PFL</a:t>
            </a:r>
          </a:p>
          <a:p>
            <a:pPr lvl="1" indent="-228600">
              <a:lnSpc>
                <a:spcPct val="107000"/>
              </a:lnSpc>
              <a:spcAft>
                <a:spcPts val="900"/>
              </a:spcAft>
              <a:buFont typeface="Wingdings" panose="05000000000000000000" pitchFamily="2" charset="2"/>
              <a:buChar char=""/>
            </a:pPr>
            <a:r>
              <a:rPr lang="en-US" sz="3000" dirty="0">
                <a:solidFill>
                  <a:srgbClr val="00B050"/>
                </a:solidFill>
                <a:latin typeface="+mj-lt"/>
                <a:ea typeface="MS Mincho" panose="02020609040205080304" pitchFamily="49" charset="-128"/>
              </a:rPr>
              <a:t>Companies are encouraged to bring analysis for dependency of margin on these parameters</a:t>
            </a:r>
          </a:p>
          <a:p>
            <a:endParaRPr lang="zh-CN" altLang="en-US" sz="2400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9374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9336" y="0"/>
            <a:ext cx="12072664" cy="1143000"/>
          </a:xfrm>
        </p:spPr>
        <p:txBody>
          <a:bodyPr/>
          <a:lstStyle/>
          <a:p>
            <a:r>
              <a:rPr lang="en-US" altLang="zh-CN" sz="3200" b="1" dirty="0"/>
              <a:t>Measurement Accuracy Requirements for UE Rx-Tx time difference(3)</a:t>
            </a:r>
            <a:endParaRPr lang="zh-CN" altLang="en-US" sz="3200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71349" y="798832"/>
            <a:ext cx="5723463" cy="648072"/>
          </a:xfrm>
        </p:spPr>
        <p:txBody>
          <a:bodyPr>
            <a:normAutofit fontScale="70000" lnSpcReduction="20000"/>
          </a:bodyPr>
          <a:lstStyle/>
          <a:p>
            <a:pPr fontAlgn="auto" hangingPunct="1"/>
            <a:r>
              <a:rPr lang="en-US" sz="3200" dirty="0">
                <a:solidFill>
                  <a:srgbClr val="00B050"/>
                </a:solidFill>
              </a:rPr>
              <a:t>The requirements for the case of “FR1, PRS BW≥ [24],  SCS=30kHz.” can be agreed as: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E248B3-EA03-4774-BE4D-A6B2416589F8}"/>
              </a:ext>
            </a:extLst>
          </p:cNvPr>
          <p:cNvSpPr/>
          <p:nvPr/>
        </p:nvSpPr>
        <p:spPr>
          <a:xfrm>
            <a:off x="714576" y="1359024"/>
            <a:ext cx="5019772" cy="36875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07000"/>
              </a:lnSpc>
              <a:spcAft>
                <a:spcPts val="300"/>
              </a:spcAft>
            </a:pPr>
            <a:r>
              <a:rPr lang="en-GB" b="1" dirty="0">
                <a:latin typeface="Times New Roman" panose="02020603050405020304" pitchFamily="18" charset="0"/>
                <a:ea typeface="SimSun" panose="02010600030101010101" pitchFamily="2" charset="-122"/>
              </a:rPr>
              <a:t>Table 1-1: UE Rx-Tx accuracy for AWGN in FR1</a:t>
            </a:r>
            <a:endParaRPr lang="en-US" sz="18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5" name="Table 4">
                <a:extLst>
                  <a:ext uri="{FF2B5EF4-FFF2-40B4-BE49-F238E27FC236}">
                    <a16:creationId xmlns:a16="http://schemas.microsoft.com/office/drawing/2014/main" id="{98294886-8818-4D6E-BE4F-614432F9AE22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89493776"/>
                  </p:ext>
                </p:extLst>
              </p:nvPr>
            </p:nvGraphicFramePr>
            <p:xfrm>
              <a:off x="484370" y="1446904"/>
              <a:ext cx="5234822" cy="5000102"/>
            </p:xfrm>
            <a:graphic>
              <a:graphicData uri="http://schemas.openxmlformats.org/drawingml/2006/table">
                <a:tbl>
                  <a:tblPr firstRow="1" firstCol="1" bandRow="1">
                    <a:tableStyleId>{5C22544A-7EE6-4342-B048-85BDC9FD1C3A}</a:tableStyleId>
                  </a:tblPr>
                  <a:tblGrid>
                    <a:gridCol w="1111236">
                      <a:extLst>
                        <a:ext uri="{9D8B030D-6E8A-4147-A177-3AD203B41FA5}">
                          <a16:colId xmlns:a16="http://schemas.microsoft.com/office/drawing/2014/main" val="908907903"/>
                        </a:ext>
                      </a:extLst>
                    </a:gridCol>
                    <a:gridCol w="683518">
                      <a:extLst>
                        <a:ext uri="{9D8B030D-6E8A-4147-A177-3AD203B41FA5}">
                          <a16:colId xmlns:a16="http://schemas.microsoft.com/office/drawing/2014/main" val="1005967399"/>
                        </a:ext>
                      </a:extLst>
                    </a:gridCol>
                    <a:gridCol w="804139">
                      <a:extLst>
                        <a:ext uri="{9D8B030D-6E8A-4147-A177-3AD203B41FA5}">
                          <a16:colId xmlns:a16="http://schemas.microsoft.com/office/drawing/2014/main" val="2997162668"/>
                        </a:ext>
                      </a:extLst>
                    </a:gridCol>
                    <a:gridCol w="614195">
                      <a:extLst>
                        <a:ext uri="{9D8B030D-6E8A-4147-A177-3AD203B41FA5}">
                          <a16:colId xmlns:a16="http://schemas.microsoft.com/office/drawing/2014/main" val="1457403704"/>
                        </a:ext>
                      </a:extLst>
                    </a:gridCol>
                    <a:gridCol w="2021734">
                      <a:extLst>
                        <a:ext uri="{9D8B030D-6E8A-4147-A177-3AD203B41FA5}">
                          <a16:colId xmlns:a16="http://schemas.microsoft.com/office/drawing/2014/main" val="3326685044"/>
                        </a:ext>
                      </a:extLst>
                    </a:gridCol>
                  </a:tblGrid>
                  <a:tr h="900947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Accuracy, 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</a:endParaRPr>
                        </a:p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Tc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6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Es/</a:t>
                          </a:r>
                          <a:r>
                            <a:rPr lang="en-GB" sz="1200" dirty="0" err="1">
                              <a:solidFill>
                                <a:schemeClr val="tx1"/>
                              </a:solidFill>
                              <a:effectLst/>
                            </a:rPr>
                            <a:t>Iot</a:t>
                          </a: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, 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</a:endParaRPr>
                        </a:p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dB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PRS BW, 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</a:endParaRPr>
                        </a:p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PRB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200">
                              <a:solidFill>
                                <a:schemeClr val="tx1"/>
                              </a:solidFill>
                              <a:effectLst/>
                            </a:rPr>
                            <a:t>PRS SCS,</a:t>
                          </a:r>
                          <a:endParaRPr lang="en-US" sz="1200">
                            <a:solidFill>
                              <a:schemeClr val="tx1"/>
                            </a:solidFill>
                            <a:effectLst/>
                          </a:endParaRPr>
                        </a:p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200">
                              <a:solidFill>
                                <a:schemeClr val="tx1"/>
                              </a:solidFill>
                              <a:effectLst/>
                            </a:rPr>
                            <a:t>kHz</a:t>
                          </a:r>
                          <a:endParaRPr lang="en-US" sz="12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200">
                              <a:solidFill>
                                <a:schemeClr val="tx1"/>
                              </a:solidFill>
                              <a:effectLst/>
                            </a:rPr>
                            <a:t>Repetition factor  (</a:t>
                          </a:r>
                          <a14:m>
                            <m:oMath xmlns:m="http://schemas.openxmlformats.org/officeDocument/2006/math">
                              <m:sSubSup>
                                <m:sSubSupPr>
                                  <m:ctrlPr>
                                    <a:rPr lang="en-US" sz="1200" i="1">
                                      <a:solidFill>
                                        <a:schemeClr val="tx1"/>
                                      </a:solidFill>
                                      <a:effectLst/>
                                      <a:latin typeface="Cambria Math" panose="02040503050406030204" pitchFamily="18" charset="0"/>
                                    </a:rPr>
                                  </m:ctrlPr>
                                </m:sSubSupPr>
                                <m:e>
                                  <m:r>
                                    <a:rPr lang="en-GB" sz="1200">
                                      <a:solidFill>
                                        <a:schemeClr val="tx1"/>
                                      </a:solidFill>
                                      <a:effectLst/>
                                      <a:latin typeface="Cambria Math" panose="02040503050406030204" pitchFamily="18" charset="0"/>
                                    </a:rPr>
                                    <m:t>𝑻</m:t>
                                  </m:r>
                                </m:e>
                                <m:sub>
                                  <m:r>
                                    <m:rPr>
                                      <m:nor/>
                                    </m:rPr>
                                    <a:rPr lang="en-GB" sz="1200">
                                      <a:solidFill>
                                        <a:schemeClr val="tx1"/>
                                      </a:solidFill>
                                      <a:effectLst/>
                                    </a:rPr>
                                    <m:t>rep</m:t>
                                  </m:r>
                                </m:sub>
                                <m:sup>
                                  <m:r>
                                    <m:rPr>
                                      <m:nor/>
                                    </m:rPr>
                                    <a:rPr lang="en-GB" sz="1200">
                                      <a:solidFill>
                                        <a:schemeClr val="tx1"/>
                                      </a:solidFill>
                                      <a:effectLst/>
                                    </a:rPr>
                                    <m:t>PRS</m:t>
                                  </m:r>
                                </m:sup>
                              </m:sSubSup>
                              <m:r>
                                <a:rPr lang="en-GB" sz="1200">
                                  <a:solidFill>
                                    <a:schemeClr val="tx1"/>
                                  </a:solidFill>
                                  <a:effectLst/>
                                  <a:latin typeface="Cambria Math" panose="02040503050406030204" pitchFamily="18" charset="0"/>
                                </a:rPr>
                                <m:t>∗</m:t>
                              </m:r>
                              <m:sSub>
                                <m:sSubPr>
                                  <m:ctrlPr>
                                    <a:rPr lang="en-US" sz="1200" i="1">
                                      <a:solidFill>
                                        <a:schemeClr val="tx1"/>
                                      </a:solidFill>
                                      <a:effectLst/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GB" sz="1200">
                                      <a:solidFill>
                                        <a:schemeClr val="tx1"/>
                                      </a:solidFill>
                                      <a:effectLst/>
                                      <a:latin typeface="Cambria Math" panose="02040503050406030204" pitchFamily="18" charset="0"/>
                                    </a:rPr>
                                    <m:t>𝑳</m:t>
                                  </m:r>
                                </m:e>
                                <m:sub>
                                  <m:r>
                                    <m:rPr>
                                      <m:nor/>
                                    </m:rPr>
                                    <a:rPr lang="en-GB" sz="1200">
                                      <a:solidFill>
                                        <a:schemeClr val="tx1"/>
                                      </a:solidFill>
                                      <a:effectLst/>
                                    </a:rPr>
                                    <m:t>PRS</m:t>
                                  </m:r>
                                </m:sub>
                              </m:sSub>
                              <m:r>
                                <a:rPr lang="en-GB" sz="1200">
                                  <a:solidFill>
                                    <a:schemeClr val="tx1"/>
                                  </a:solidFill>
                                  <a:effectLst/>
                                  <a:latin typeface="Cambria Math" panose="02040503050406030204" pitchFamily="18" charset="0"/>
                                </a:rPr>
                                <m:t>/</m:t>
                              </m:r>
                              <m:sSubSup>
                                <m:sSubSupPr>
                                  <m:ctrlPr>
                                    <a:rPr lang="en-US" sz="1200" i="1">
                                      <a:solidFill>
                                        <a:schemeClr val="tx1"/>
                                      </a:solidFill>
                                      <a:effectLst/>
                                      <a:latin typeface="Cambria Math" panose="02040503050406030204" pitchFamily="18" charset="0"/>
                                    </a:rPr>
                                  </m:ctrlPr>
                                </m:sSubSupPr>
                                <m:e>
                                  <m:r>
                                    <a:rPr lang="en-GB" sz="1200">
                                      <a:solidFill>
                                        <a:schemeClr val="tx1"/>
                                      </a:solidFill>
                                      <a:effectLst/>
                                      <a:latin typeface="Cambria Math" panose="02040503050406030204" pitchFamily="18" charset="0"/>
                                    </a:rPr>
                                    <m:t>𝑲</m:t>
                                  </m:r>
                                </m:e>
                                <m:sub>
                                  <m:r>
                                    <m:rPr>
                                      <m:nor/>
                                    </m:rPr>
                                    <a:rPr lang="en-GB" sz="1200">
                                      <a:solidFill>
                                        <a:schemeClr val="tx1"/>
                                      </a:solidFill>
                                      <a:effectLst/>
                                    </a:rPr>
                                    <m:t>comb</m:t>
                                  </m:r>
                                </m:sub>
                                <m:sup>
                                  <m:r>
                                    <m:rPr>
                                      <m:nor/>
                                    </m:rPr>
                                    <a:rPr lang="en-GB" sz="1200">
                                      <a:solidFill>
                                        <a:schemeClr val="tx1"/>
                                      </a:solidFill>
                                      <a:effectLst/>
                                    </a:rPr>
                                    <m:t>PRS</m:t>
                                  </m:r>
                                </m:sup>
                              </m:sSubSup>
                              <m:r>
                                <a:rPr lang="en-GB" sz="1200">
                                  <a:solidFill>
                                    <a:schemeClr val="tx1"/>
                                  </a:solidFill>
                                  <a:effectLst/>
                                  <a:latin typeface="Cambria Math" panose="02040503050406030204" pitchFamily="18" charset="0"/>
                                </a:rPr>
                                <m:t>)</m:t>
                              </m:r>
                            </m:oMath>
                          </a14:m>
                          <a:endParaRPr lang="en-US" sz="1200">
                            <a:solidFill>
                              <a:schemeClr val="tx1"/>
                            </a:solidFill>
                            <a:effectLst/>
                          </a:endParaRPr>
                        </a:p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200">
                              <a:solidFill>
                                <a:schemeClr val="tx1"/>
                              </a:solidFill>
                              <a:effectLst/>
                            </a:rPr>
                            <a:t> </a:t>
                          </a:r>
                          <a:endParaRPr lang="en-US" sz="12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1444378123"/>
                      </a:ext>
                    </a:extLst>
                  </a:tr>
                  <a:tr h="202212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[78+margin]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rowSpan="9"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-3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≥[24]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rowSpan="3"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200">
                              <a:solidFill>
                                <a:schemeClr val="tx1"/>
                              </a:solidFill>
                              <a:effectLst/>
                            </a:rPr>
                            <a:t>15</a:t>
                          </a:r>
                          <a:endParaRPr lang="en-US" sz="12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US" sz="1200">
                              <a:solidFill>
                                <a:schemeClr val="tx1"/>
                              </a:solidFill>
                              <a:effectLst/>
                            </a:rPr>
                            <a:t>≥</a:t>
                          </a:r>
                          <a:r>
                            <a:rPr lang="en-GB" sz="1200">
                              <a:solidFill>
                                <a:schemeClr val="tx1"/>
                              </a:solidFill>
                              <a:effectLst/>
                            </a:rPr>
                            <a:t>4</a:t>
                          </a:r>
                          <a:endParaRPr lang="en-US" sz="12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2667353164"/>
                      </a:ext>
                    </a:extLst>
                  </a:tr>
                  <a:tr h="202212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[59 +margin]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≥[52]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200">
                              <a:solidFill>
                                <a:schemeClr val="tx1"/>
                              </a:solidFill>
                              <a:effectLst/>
                            </a:rPr>
                            <a:t>All</a:t>
                          </a:r>
                          <a:endParaRPr lang="en-US" sz="12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1681133026"/>
                      </a:ext>
                    </a:extLst>
                  </a:tr>
                  <a:tr h="202212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[30 +margin]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&gt;[104]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200">
                              <a:solidFill>
                                <a:schemeClr val="tx1"/>
                              </a:solidFill>
                              <a:effectLst/>
                            </a:rPr>
                            <a:t>All</a:t>
                          </a:r>
                          <a:endParaRPr lang="en-US" sz="12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1147118743"/>
                      </a:ext>
                    </a:extLst>
                  </a:tr>
                  <a:tr h="202212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[</a:t>
                          </a: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  <a:highlight>
                                <a:srgbClr val="FFFF00"/>
                              </a:highlight>
                            </a:rPr>
                            <a:t>57margin</a:t>
                          </a: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]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≥[24]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rowSpan="3"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30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US" sz="1200">
                              <a:solidFill>
                                <a:schemeClr val="tx1"/>
                              </a:solidFill>
                              <a:effectLst/>
                            </a:rPr>
                            <a:t>≥</a:t>
                          </a:r>
                          <a:r>
                            <a:rPr lang="en-GB" sz="1200">
                              <a:solidFill>
                                <a:schemeClr val="tx1"/>
                              </a:solidFill>
                              <a:effectLst/>
                            </a:rPr>
                            <a:t>4</a:t>
                          </a:r>
                          <a:endParaRPr lang="en-US" sz="12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1179714508"/>
                      </a:ext>
                    </a:extLst>
                  </a:tr>
                  <a:tr h="202212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[30 +margin]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≥[48]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All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3081638255"/>
                      </a:ext>
                    </a:extLst>
                  </a:tr>
                  <a:tr h="202212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[15 +margin]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≥[132]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All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3578922854"/>
                      </a:ext>
                    </a:extLst>
                  </a:tr>
                  <a:tr h="202212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[29 +margin]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200">
                              <a:solidFill>
                                <a:schemeClr val="tx1"/>
                              </a:solidFill>
                              <a:effectLst/>
                            </a:rPr>
                            <a:t>≥[24]</a:t>
                          </a:r>
                          <a:endParaRPr lang="en-US" sz="12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rowSpan="3"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60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</a:endParaRPr>
                        </a:p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 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US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≥</a:t>
                          </a: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4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317873138"/>
                      </a:ext>
                    </a:extLst>
                  </a:tr>
                  <a:tr h="202212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[15 +margin]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≥[64]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All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3001722766"/>
                      </a:ext>
                    </a:extLst>
                  </a:tr>
                  <a:tr h="202212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[7+margin]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≥[132]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All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3882915135"/>
                      </a:ext>
                    </a:extLst>
                  </a:tr>
                  <a:tr h="202212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[101 +margin]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rowSpan="9"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200">
                              <a:solidFill>
                                <a:schemeClr val="tx1"/>
                              </a:solidFill>
                              <a:effectLst/>
                            </a:rPr>
                            <a:t>-13</a:t>
                          </a:r>
                          <a:endParaRPr lang="en-US" sz="12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200">
                              <a:solidFill>
                                <a:schemeClr val="tx1"/>
                              </a:solidFill>
                              <a:effectLst/>
                            </a:rPr>
                            <a:t>≥[24]</a:t>
                          </a:r>
                          <a:endParaRPr lang="en-US" sz="12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rowSpan="3"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15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US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≥</a:t>
                          </a: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4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3514670454"/>
                      </a:ext>
                    </a:extLst>
                  </a:tr>
                  <a:tr h="202212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[75 +margin]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≥[52]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All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260588434"/>
                      </a:ext>
                    </a:extLst>
                  </a:tr>
                  <a:tr h="202212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[39+margin]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&gt;[104]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All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1040616161"/>
                      </a:ext>
                    </a:extLst>
                  </a:tr>
                  <a:tr h="202212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[</a:t>
                          </a: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  <a:highlight>
                                <a:srgbClr val="FFFF00"/>
                              </a:highlight>
                            </a:rPr>
                            <a:t>58 +margin</a:t>
                          </a: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]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200">
                              <a:solidFill>
                                <a:schemeClr val="tx1"/>
                              </a:solidFill>
                              <a:effectLst/>
                            </a:rPr>
                            <a:t>≥[24]</a:t>
                          </a:r>
                          <a:endParaRPr lang="en-US" sz="12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rowSpan="3"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200">
                              <a:solidFill>
                                <a:schemeClr val="tx1"/>
                              </a:solidFill>
                              <a:effectLst/>
                            </a:rPr>
                            <a:t>30</a:t>
                          </a:r>
                          <a:endParaRPr lang="en-US" sz="12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US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≥</a:t>
                          </a: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4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1419166194"/>
                      </a:ext>
                    </a:extLst>
                  </a:tr>
                  <a:tr h="202212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[37+margin]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200">
                              <a:solidFill>
                                <a:schemeClr val="tx1"/>
                              </a:solidFill>
                              <a:effectLst/>
                            </a:rPr>
                            <a:t>≥[48]</a:t>
                          </a:r>
                          <a:endParaRPr lang="en-US" sz="12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All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3845535504"/>
                      </a:ext>
                    </a:extLst>
                  </a:tr>
                  <a:tr h="202212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[16 +margin]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200">
                              <a:solidFill>
                                <a:schemeClr val="tx1"/>
                              </a:solidFill>
                              <a:effectLst/>
                            </a:rPr>
                            <a:t>≥[132]</a:t>
                          </a:r>
                          <a:endParaRPr lang="en-US" sz="12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All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3410450117"/>
                      </a:ext>
                    </a:extLst>
                  </a:tr>
                  <a:tr h="202212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[36 +margin]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200">
                              <a:solidFill>
                                <a:schemeClr val="tx1"/>
                              </a:solidFill>
                              <a:effectLst/>
                            </a:rPr>
                            <a:t>≥[24]</a:t>
                          </a:r>
                          <a:endParaRPr lang="en-US" sz="12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rowSpan="3"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200">
                              <a:solidFill>
                                <a:schemeClr val="tx1"/>
                              </a:solidFill>
                              <a:effectLst/>
                            </a:rPr>
                            <a:t>60</a:t>
                          </a:r>
                          <a:endParaRPr lang="en-US" sz="1200">
                            <a:solidFill>
                              <a:schemeClr val="tx1"/>
                            </a:solidFill>
                            <a:effectLst/>
                          </a:endParaRPr>
                        </a:p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200">
                              <a:solidFill>
                                <a:schemeClr val="tx1"/>
                              </a:solidFill>
                              <a:effectLst/>
                            </a:rPr>
                            <a:t> </a:t>
                          </a:r>
                          <a:endParaRPr lang="en-US" sz="12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US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≥</a:t>
                          </a: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4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647326303"/>
                      </a:ext>
                    </a:extLst>
                  </a:tr>
                  <a:tr h="202212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[16+margin]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200">
                              <a:solidFill>
                                <a:schemeClr val="tx1"/>
                              </a:solidFill>
                              <a:effectLst/>
                            </a:rPr>
                            <a:t>≥[64]</a:t>
                          </a:r>
                          <a:endParaRPr lang="en-US" sz="12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All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483910369"/>
                      </a:ext>
                    </a:extLst>
                  </a:tr>
                  <a:tr h="202212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[8 +margin]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200">
                              <a:solidFill>
                                <a:schemeClr val="tx1"/>
                              </a:solidFill>
                              <a:effectLst/>
                            </a:rPr>
                            <a:t>≥[132]</a:t>
                          </a:r>
                          <a:endParaRPr lang="en-US" sz="12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All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60558822"/>
                      </a:ext>
                    </a:extLst>
                  </a:tr>
                  <a:tr h="459339">
                    <a:tc gridSpan="5">
                      <a:txBody>
                        <a:bodyPr/>
                        <a:lstStyle/>
                        <a:p>
                          <a:pPr algn="just">
                            <a:lnSpc>
                              <a:spcPct val="105000"/>
                            </a:lnSpc>
                            <a:spcAft>
                              <a:spcPts val="600"/>
                            </a:spcAft>
                          </a:pPr>
                          <a:r>
                            <a:rPr lang="en-GB" sz="1100" dirty="0">
                              <a:solidFill>
                                <a:schemeClr val="tx1"/>
                              </a:solidFill>
                              <a:effectLst/>
                            </a:rPr>
                            <a:t>Note 1:  Margin value is FFS</a:t>
                          </a:r>
                          <a:endParaRPr lang="en-US" sz="1100" dirty="0">
                            <a:solidFill>
                              <a:schemeClr val="tx1"/>
                            </a:solidFill>
                            <a:effectLst/>
                          </a:endParaRPr>
                        </a:p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100" dirty="0">
                              <a:solidFill>
                                <a:schemeClr val="tx1"/>
                              </a:solidFill>
                              <a:effectLst/>
                            </a:rPr>
                            <a:t> </a:t>
                          </a:r>
                          <a:endParaRPr lang="en-US" sz="11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956450775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5" name="Table 4">
                <a:extLst>
                  <a:ext uri="{FF2B5EF4-FFF2-40B4-BE49-F238E27FC236}">
                    <a16:creationId xmlns:a16="http://schemas.microsoft.com/office/drawing/2014/main" id="{98294886-8818-4D6E-BE4F-614432F9AE22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89493776"/>
                  </p:ext>
                </p:extLst>
              </p:nvPr>
            </p:nvGraphicFramePr>
            <p:xfrm>
              <a:off x="484370" y="1446904"/>
              <a:ext cx="5234822" cy="5000102"/>
            </p:xfrm>
            <a:graphic>
              <a:graphicData uri="http://schemas.openxmlformats.org/drawingml/2006/table">
                <a:tbl>
                  <a:tblPr firstRow="1" firstCol="1" bandRow="1">
                    <a:tableStyleId>{5C22544A-7EE6-4342-B048-85BDC9FD1C3A}</a:tableStyleId>
                  </a:tblPr>
                  <a:tblGrid>
                    <a:gridCol w="1111236">
                      <a:extLst>
                        <a:ext uri="{9D8B030D-6E8A-4147-A177-3AD203B41FA5}">
                          <a16:colId xmlns:a16="http://schemas.microsoft.com/office/drawing/2014/main" val="908907903"/>
                        </a:ext>
                      </a:extLst>
                    </a:gridCol>
                    <a:gridCol w="683518">
                      <a:extLst>
                        <a:ext uri="{9D8B030D-6E8A-4147-A177-3AD203B41FA5}">
                          <a16:colId xmlns:a16="http://schemas.microsoft.com/office/drawing/2014/main" val="1005967399"/>
                        </a:ext>
                      </a:extLst>
                    </a:gridCol>
                    <a:gridCol w="804139">
                      <a:extLst>
                        <a:ext uri="{9D8B030D-6E8A-4147-A177-3AD203B41FA5}">
                          <a16:colId xmlns:a16="http://schemas.microsoft.com/office/drawing/2014/main" val="2997162668"/>
                        </a:ext>
                      </a:extLst>
                    </a:gridCol>
                    <a:gridCol w="614195">
                      <a:extLst>
                        <a:ext uri="{9D8B030D-6E8A-4147-A177-3AD203B41FA5}">
                          <a16:colId xmlns:a16="http://schemas.microsoft.com/office/drawing/2014/main" val="1457403704"/>
                        </a:ext>
                      </a:extLst>
                    </a:gridCol>
                    <a:gridCol w="2021734">
                      <a:extLst>
                        <a:ext uri="{9D8B030D-6E8A-4147-A177-3AD203B41FA5}">
                          <a16:colId xmlns:a16="http://schemas.microsoft.com/office/drawing/2014/main" val="3326685044"/>
                        </a:ext>
                      </a:extLst>
                    </a:gridCol>
                  </a:tblGrid>
                  <a:tr h="900947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Accuracy, 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</a:endParaRPr>
                        </a:p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Tc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6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Es/</a:t>
                          </a:r>
                          <a:r>
                            <a:rPr lang="en-GB" sz="1200" dirty="0" err="1">
                              <a:solidFill>
                                <a:schemeClr val="tx1"/>
                              </a:solidFill>
                              <a:effectLst/>
                            </a:rPr>
                            <a:t>Iot</a:t>
                          </a: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, 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</a:endParaRPr>
                        </a:p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dB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PRS BW, 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</a:endParaRPr>
                        </a:p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PRB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200">
                              <a:solidFill>
                                <a:schemeClr val="tx1"/>
                              </a:solidFill>
                              <a:effectLst/>
                            </a:rPr>
                            <a:t>PRS SCS,</a:t>
                          </a:r>
                          <a:endParaRPr lang="en-US" sz="1200">
                            <a:solidFill>
                              <a:schemeClr val="tx1"/>
                            </a:solidFill>
                            <a:effectLst/>
                          </a:endParaRPr>
                        </a:p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200">
                              <a:solidFill>
                                <a:schemeClr val="tx1"/>
                              </a:solidFill>
                              <a:effectLst/>
                            </a:rPr>
                            <a:t>kHz</a:t>
                          </a:r>
                          <a:endParaRPr lang="en-US" sz="12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blipFill>
                          <a:blip r:embed="rId2"/>
                          <a:stretch>
                            <a:fillRect l="-159337" t="-4730" r="-1205" b="-456081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444378123"/>
                      </a:ext>
                    </a:extLst>
                  </a:tr>
                  <a:tr h="202212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[78+margin]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rowSpan="9"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-3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≥[24]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rowSpan="3"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200">
                              <a:solidFill>
                                <a:schemeClr val="tx1"/>
                              </a:solidFill>
                              <a:effectLst/>
                            </a:rPr>
                            <a:t>15</a:t>
                          </a:r>
                          <a:endParaRPr lang="en-US" sz="12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US" sz="1200">
                              <a:solidFill>
                                <a:schemeClr val="tx1"/>
                              </a:solidFill>
                              <a:effectLst/>
                            </a:rPr>
                            <a:t>≥</a:t>
                          </a:r>
                          <a:r>
                            <a:rPr lang="en-GB" sz="1200">
                              <a:solidFill>
                                <a:schemeClr val="tx1"/>
                              </a:solidFill>
                              <a:effectLst/>
                            </a:rPr>
                            <a:t>4</a:t>
                          </a:r>
                          <a:endParaRPr lang="en-US" sz="12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2667353164"/>
                      </a:ext>
                    </a:extLst>
                  </a:tr>
                  <a:tr h="202212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[59 +margin]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≥[52]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200">
                              <a:solidFill>
                                <a:schemeClr val="tx1"/>
                              </a:solidFill>
                              <a:effectLst/>
                            </a:rPr>
                            <a:t>All</a:t>
                          </a:r>
                          <a:endParaRPr lang="en-US" sz="12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1681133026"/>
                      </a:ext>
                    </a:extLst>
                  </a:tr>
                  <a:tr h="202212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[30 +margin]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&gt;[104]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200">
                              <a:solidFill>
                                <a:schemeClr val="tx1"/>
                              </a:solidFill>
                              <a:effectLst/>
                            </a:rPr>
                            <a:t>All</a:t>
                          </a:r>
                          <a:endParaRPr lang="en-US" sz="12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1147118743"/>
                      </a:ext>
                    </a:extLst>
                  </a:tr>
                  <a:tr h="202212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[</a:t>
                          </a: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  <a:highlight>
                                <a:srgbClr val="FFFF00"/>
                              </a:highlight>
                            </a:rPr>
                            <a:t>57margin</a:t>
                          </a: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]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≥[24]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rowSpan="3"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30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US" sz="1200">
                              <a:solidFill>
                                <a:schemeClr val="tx1"/>
                              </a:solidFill>
                              <a:effectLst/>
                            </a:rPr>
                            <a:t>≥</a:t>
                          </a:r>
                          <a:r>
                            <a:rPr lang="en-GB" sz="1200">
                              <a:solidFill>
                                <a:schemeClr val="tx1"/>
                              </a:solidFill>
                              <a:effectLst/>
                            </a:rPr>
                            <a:t>4</a:t>
                          </a:r>
                          <a:endParaRPr lang="en-US" sz="12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1179714508"/>
                      </a:ext>
                    </a:extLst>
                  </a:tr>
                  <a:tr h="202212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[30 +margin]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≥[48]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All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3081638255"/>
                      </a:ext>
                    </a:extLst>
                  </a:tr>
                  <a:tr h="202212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[15 +margin]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≥[132]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All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3578922854"/>
                      </a:ext>
                    </a:extLst>
                  </a:tr>
                  <a:tr h="202212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[29 +margin]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200">
                              <a:solidFill>
                                <a:schemeClr val="tx1"/>
                              </a:solidFill>
                              <a:effectLst/>
                            </a:rPr>
                            <a:t>≥[24]</a:t>
                          </a:r>
                          <a:endParaRPr lang="en-US" sz="12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rowSpan="3"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60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</a:endParaRPr>
                        </a:p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 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US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≥</a:t>
                          </a: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4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317873138"/>
                      </a:ext>
                    </a:extLst>
                  </a:tr>
                  <a:tr h="202212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[15 +margin]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≥[64]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All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3001722766"/>
                      </a:ext>
                    </a:extLst>
                  </a:tr>
                  <a:tr h="202212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[7+margin]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≥[132]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All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3882915135"/>
                      </a:ext>
                    </a:extLst>
                  </a:tr>
                  <a:tr h="202212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[101 +margin]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rowSpan="9"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200">
                              <a:solidFill>
                                <a:schemeClr val="tx1"/>
                              </a:solidFill>
                              <a:effectLst/>
                            </a:rPr>
                            <a:t>-13</a:t>
                          </a:r>
                          <a:endParaRPr lang="en-US" sz="12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200">
                              <a:solidFill>
                                <a:schemeClr val="tx1"/>
                              </a:solidFill>
                              <a:effectLst/>
                            </a:rPr>
                            <a:t>≥[24]</a:t>
                          </a:r>
                          <a:endParaRPr lang="en-US" sz="12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rowSpan="3"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15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US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≥</a:t>
                          </a: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4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3514670454"/>
                      </a:ext>
                    </a:extLst>
                  </a:tr>
                  <a:tr h="202212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[75 +margin]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≥[52]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All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260588434"/>
                      </a:ext>
                    </a:extLst>
                  </a:tr>
                  <a:tr h="202212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[39+margin]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&gt;[104]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All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1040616161"/>
                      </a:ext>
                    </a:extLst>
                  </a:tr>
                  <a:tr h="202212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[</a:t>
                          </a: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  <a:highlight>
                                <a:srgbClr val="FFFF00"/>
                              </a:highlight>
                            </a:rPr>
                            <a:t>58 +margin</a:t>
                          </a: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]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200">
                              <a:solidFill>
                                <a:schemeClr val="tx1"/>
                              </a:solidFill>
                              <a:effectLst/>
                            </a:rPr>
                            <a:t>≥[24]</a:t>
                          </a:r>
                          <a:endParaRPr lang="en-US" sz="12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rowSpan="3"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200">
                              <a:solidFill>
                                <a:schemeClr val="tx1"/>
                              </a:solidFill>
                              <a:effectLst/>
                            </a:rPr>
                            <a:t>30</a:t>
                          </a:r>
                          <a:endParaRPr lang="en-US" sz="12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US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≥</a:t>
                          </a: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4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1419166194"/>
                      </a:ext>
                    </a:extLst>
                  </a:tr>
                  <a:tr h="202212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[37+margin]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200">
                              <a:solidFill>
                                <a:schemeClr val="tx1"/>
                              </a:solidFill>
                              <a:effectLst/>
                            </a:rPr>
                            <a:t>≥[48]</a:t>
                          </a:r>
                          <a:endParaRPr lang="en-US" sz="12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All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3845535504"/>
                      </a:ext>
                    </a:extLst>
                  </a:tr>
                  <a:tr h="202212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[16 +margin]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200">
                              <a:solidFill>
                                <a:schemeClr val="tx1"/>
                              </a:solidFill>
                              <a:effectLst/>
                            </a:rPr>
                            <a:t>≥[132]</a:t>
                          </a:r>
                          <a:endParaRPr lang="en-US" sz="12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All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3410450117"/>
                      </a:ext>
                    </a:extLst>
                  </a:tr>
                  <a:tr h="202212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[36 +margin]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200">
                              <a:solidFill>
                                <a:schemeClr val="tx1"/>
                              </a:solidFill>
                              <a:effectLst/>
                            </a:rPr>
                            <a:t>≥[24]</a:t>
                          </a:r>
                          <a:endParaRPr lang="en-US" sz="12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rowSpan="3"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200">
                              <a:solidFill>
                                <a:schemeClr val="tx1"/>
                              </a:solidFill>
                              <a:effectLst/>
                            </a:rPr>
                            <a:t>60</a:t>
                          </a:r>
                          <a:endParaRPr lang="en-US" sz="1200">
                            <a:solidFill>
                              <a:schemeClr val="tx1"/>
                            </a:solidFill>
                            <a:effectLst/>
                          </a:endParaRPr>
                        </a:p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200">
                              <a:solidFill>
                                <a:schemeClr val="tx1"/>
                              </a:solidFill>
                              <a:effectLst/>
                            </a:rPr>
                            <a:t> </a:t>
                          </a:r>
                          <a:endParaRPr lang="en-US" sz="12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US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≥</a:t>
                          </a: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4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647326303"/>
                      </a:ext>
                    </a:extLst>
                  </a:tr>
                  <a:tr h="202212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[16+margin]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200">
                              <a:solidFill>
                                <a:schemeClr val="tx1"/>
                              </a:solidFill>
                              <a:effectLst/>
                            </a:rPr>
                            <a:t>≥[64]</a:t>
                          </a:r>
                          <a:endParaRPr lang="en-US" sz="12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All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483910369"/>
                      </a:ext>
                    </a:extLst>
                  </a:tr>
                  <a:tr h="202212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[8 +margin]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200">
                              <a:solidFill>
                                <a:schemeClr val="tx1"/>
                              </a:solidFill>
                              <a:effectLst/>
                            </a:rPr>
                            <a:t>≥[132]</a:t>
                          </a:r>
                          <a:endParaRPr lang="en-US" sz="12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All</a:t>
                          </a:r>
                          <a:endParaRPr lang="en-US" sz="12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60558822"/>
                      </a:ext>
                    </a:extLst>
                  </a:tr>
                  <a:tr h="459339">
                    <a:tc gridSpan="5">
                      <a:txBody>
                        <a:bodyPr/>
                        <a:lstStyle/>
                        <a:p>
                          <a:pPr algn="just">
                            <a:lnSpc>
                              <a:spcPct val="105000"/>
                            </a:lnSpc>
                            <a:spcAft>
                              <a:spcPts val="600"/>
                            </a:spcAft>
                          </a:pPr>
                          <a:r>
                            <a:rPr lang="en-GB" sz="1100" dirty="0">
                              <a:solidFill>
                                <a:schemeClr val="tx1"/>
                              </a:solidFill>
                              <a:effectLst/>
                            </a:rPr>
                            <a:t>Note 1:  Margin value is FFS</a:t>
                          </a:r>
                          <a:endParaRPr lang="en-US" sz="1100" dirty="0">
                            <a:solidFill>
                              <a:schemeClr val="tx1"/>
                            </a:solidFill>
                            <a:effectLst/>
                          </a:endParaRPr>
                        </a:p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100" dirty="0">
                              <a:solidFill>
                                <a:schemeClr val="tx1"/>
                              </a:solidFill>
                              <a:effectLst/>
                            </a:rPr>
                            <a:t> </a:t>
                          </a:r>
                          <a:endParaRPr lang="en-US" sz="11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956450775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" name="Table 9">
                <a:extLst>
                  <a:ext uri="{FF2B5EF4-FFF2-40B4-BE49-F238E27FC236}">
                    <a16:creationId xmlns:a16="http://schemas.microsoft.com/office/drawing/2014/main" id="{D8896E7F-016E-4416-9391-32F43FEB2E85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434177892"/>
                  </p:ext>
                </p:extLst>
              </p:nvPr>
            </p:nvGraphicFramePr>
            <p:xfrm>
              <a:off x="5994812" y="1430274"/>
              <a:ext cx="6120679" cy="5427726"/>
            </p:xfrm>
            <a:graphic>
              <a:graphicData uri="http://schemas.openxmlformats.org/drawingml/2006/table">
                <a:tbl>
                  <a:tblPr firstRow="1" firstCol="1" bandRow="1">
                    <a:tableStyleId>{5C22544A-7EE6-4342-B048-85BDC9FD1C3A}</a:tableStyleId>
                  </a:tblPr>
                  <a:tblGrid>
                    <a:gridCol w="1675242">
                      <a:extLst>
                        <a:ext uri="{9D8B030D-6E8A-4147-A177-3AD203B41FA5}">
                          <a16:colId xmlns:a16="http://schemas.microsoft.com/office/drawing/2014/main" val="4277215670"/>
                        </a:ext>
                      </a:extLst>
                    </a:gridCol>
                    <a:gridCol w="865892">
                      <a:extLst>
                        <a:ext uri="{9D8B030D-6E8A-4147-A177-3AD203B41FA5}">
                          <a16:colId xmlns:a16="http://schemas.microsoft.com/office/drawing/2014/main" val="2094944319"/>
                        </a:ext>
                      </a:extLst>
                    </a:gridCol>
                    <a:gridCol w="994076">
                      <a:extLst>
                        <a:ext uri="{9D8B030D-6E8A-4147-A177-3AD203B41FA5}">
                          <a16:colId xmlns:a16="http://schemas.microsoft.com/office/drawing/2014/main" val="1701611449"/>
                        </a:ext>
                      </a:extLst>
                    </a:gridCol>
                    <a:gridCol w="741197">
                      <a:extLst>
                        <a:ext uri="{9D8B030D-6E8A-4147-A177-3AD203B41FA5}">
                          <a16:colId xmlns:a16="http://schemas.microsoft.com/office/drawing/2014/main" val="1417180004"/>
                        </a:ext>
                      </a:extLst>
                    </a:gridCol>
                    <a:gridCol w="1844272">
                      <a:extLst>
                        <a:ext uri="{9D8B030D-6E8A-4147-A177-3AD203B41FA5}">
                          <a16:colId xmlns:a16="http://schemas.microsoft.com/office/drawing/2014/main" val="3268637643"/>
                        </a:ext>
                      </a:extLst>
                    </a:gridCol>
                  </a:tblGrid>
                  <a:tr h="423333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100" dirty="0">
                              <a:solidFill>
                                <a:schemeClr val="tx1"/>
                              </a:solidFill>
                              <a:effectLst/>
                            </a:rPr>
                            <a:t>Accuracy, </a:t>
                          </a:r>
                          <a:endParaRPr lang="en-US" sz="1100" dirty="0">
                            <a:solidFill>
                              <a:schemeClr val="tx1"/>
                            </a:solidFill>
                            <a:effectLst/>
                          </a:endParaRPr>
                        </a:p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100" dirty="0">
                              <a:solidFill>
                                <a:schemeClr val="tx1"/>
                              </a:solidFill>
                              <a:effectLst/>
                            </a:rPr>
                            <a:t>Tc</a:t>
                          </a:r>
                          <a:endParaRPr lang="en-US" sz="11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600"/>
                            </a:spcAft>
                          </a:pPr>
                          <a:r>
                            <a:rPr lang="en-GB" sz="1100" dirty="0">
                              <a:solidFill>
                                <a:schemeClr val="tx1"/>
                              </a:solidFill>
                              <a:effectLst/>
                            </a:rPr>
                            <a:t>Es/</a:t>
                          </a:r>
                          <a:r>
                            <a:rPr lang="en-GB" sz="1100" dirty="0" err="1">
                              <a:solidFill>
                                <a:schemeClr val="tx1"/>
                              </a:solidFill>
                              <a:effectLst/>
                            </a:rPr>
                            <a:t>Iot</a:t>
                          </a:r>
                          <a:r>
                            <a:rPr lang="en-GB" sz="1100" dirty="0">
                              <a:solidFill>
                                <a:schemeClr val="tx1"/>
                              </a:solidFill>
                              <a:effectLst/>
                            </a:rPr>
                            <a:t>, </a:t>
                          </a:r>
                          <a:endParaRPr lang="en-US" sz="1100" dirty="0">
                            <a:solidFill>
                              <a:schemeClr val="tx1"/>
                            </a:solidFill>
                            <a:effectLst/>
                          </a:endParaRPr>
                        </a:p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100" dirty="0">
                              <a:solidFill>
                                <a:schemeClr val="tx1"/>
                              </a:solidFill>
                              <a:effectLst/>
                            </a:rPr>
                            <a:t>dB</a:t>
                          </a:r>
                          <a:endParaRPr lang="en-US" sz="11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100">
                              <a:solidFill>
                                <a:schemeClr val="tx1"/>
                              </a:solidFill>
                              <a:effectLst/>
                            </a:rPr>
                            <a:t>PRS BW, </a:t>
                          </a:r>
                          <a:endParaRPr lang="en-US" sz="1100">
                            <a:solidFill>
                              <a:schemeClr val="tx1"/>
                            </a:solidFill>
                            <a:effectLst/>
                          </a:endParaRPr>
                        </a:p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100">
                              <a:solidFill>
                                <a:schemeClr val="tx1"/>
                              </a:solidFill>
                              <a:effectLst/>
                            </a:rPr>
                            <a:t>PRB</a:t>
                          </a:r>
                          <a:endParaRPr lang="en-US" sz="11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100" dirty="0">
                              <a:solidFill>
                                <a:schemeClr val="tx1"/>
                              </a:solidFill>
                              <a:effectLst/>
                            </a:rPr>
                            <a:t>PRS SCS,</a:t>
                          </a:r>
                          <a:endParaRPr lang="en-US" sz="1100" dirty="0">
                            <a:solidFill>
                              <a:schemeClr val="tx1"/>
                            </a:solidFill>
                            <a:effectLst/>
                          </a:endParaRPr>
                        </a:p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100" dirty="0">
                              <a:solidFill>
                                <a:schemeClr val="tx1"/>
                              </a:solidFill>
                              <a:effectLst/>
                            </a:rPr>
                            <a:t>kHz</a:t>
                          </a:r>
                          <a:endParaRPr lang="en-US" sz="11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100" dirty="0">
                              <a:solidFill>
                                <a:schemeClr val="tx1"/>
                              </a:solidFill>
                              <a:effectLst/>
                            </a:rPr>
                            <a:t>Repetition factor  (</a:t>
                          </a:r>
                          <a14:m>
                            <m:oMath xmlns:m="http://schemas.openxmlformats.org/officeDocument/2006/math">
                              <m:sSubSup>
                                <m:sSubSupPr>
                                  <m:ctrlPr>
                                    <a:rPr lang="en-US" sz="1100" i="1">
                                      <a:solidFill>
                                        <a:schemeClr val="tx1"/>
                                      </a:solidFill>
                                      <a:effectLst/>
                                      <a:latin typeface="Cambria Math" panose="02040503050406030204" pitchFamily="18" charset="0"/>
                                    </a:rPr>
                                  </m:ctrlPr>
                                </m:sSubSupPr>
                                <m:e>
                                  <m:r>
                                    <a:rPr lang="en-GB" sz="1100">
                                      <a:solidFill>
                                        <a:schemeClr val="tx1"/>
                                      </a:solidFill>
                                      <a:effectLst/>
                                      <a:latin typeface="Cambria Math" panose="02040503050406030204" pitchFamily="18" charset="0"/>
                                    </a:rPr>
                                    <m:t>𝑻</m:t>
                                  </m:r>
                                </m:e>
                                <m:sub>
                                  <m:r>
                                    <m:rPr>
                                      <m:nor/>
                                    </m:rPr>
                                    <a:rPr lang="en-GB" sz="1100">
                                      <a:solidFill>
                                        <a:schemeClr val="tx1"/>
                                      </a:solidFill>
                                      <a:effectLst/>
                                    </a:rPr>
                                    <m:t>rep</m:t>
                                  </m:r>
                                </m:sub>
                                <m:sup>
                                  <m:r>
                                    <m:rPr>
                                      <m:nor/>
                                    </m:rPr>
                                    <a:rPr lang="en-GB" sz="1100">
                                      <a:solidFill>
                                        <a:schemeClr val="tx1"/>
                                      </a:solidFill>
                                      <a:effectLst/>
                                    </a:rPr>
                                    <m:t>PRS</m:t>
                                  </m:r>
                                </m:sup>
                              </m:sSubSup>
                              <m:r>
                                <a:rPr lang="en-GB" sz="1100">
                                  <a:solidFill>
                                    <a:schemeClr val="tx1"/>
                                  </a:solidFill>
                                  <a:effectLst/>
                                  <a:latin typeface="Cambria Math" panose="02040503050406030204" pitchFamily="18" charset="0"/>
                                </a:rPr>
                                <m:t>∗</m:t>
                              </m:r>
                              <m:sSub>
                                <m:sSubPr>
                                  <m:ctrlPr>
                                    <a:rPr lang="en-US" sz="1100" i="1">
                                      <a:solidFill>
                                        <a:schemeClr val="tx1"/>
                                      </a:solidFill>
                                      <a:effectLst/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GB" sz="1100">
                                      <a:solidFill>
                                        <a:schemeClr val="tx1"/>
                                      </a:solidFill>
                                      <a:effectLst/>
                                      <a:latin typeface="Cambria Math" panose="02040503050406030204" pitchFamily="18" charset="0"/>
                                    </a:rPr>
                                    <m:t>𝑳</m:t>
                                  </m:r>
                                </m:e>
                                <m:sub>
                                  <m:r>
                                    <m:rPr>
                                      <m:nor/>
                                    </m:rPr>
                                    <a:rPr lang="en-GB" sz="1100">
                                      <a:solidFill>
                                        <a:schemeClr val="tx1"/>
                                      </a:solidFill>
                                      <a:effectLst/>
                                    </a:rPr>
                                    <m:t>PRS</m:t>
                                  </m:r>
                                </m:sub>
                              </m:sSub>
                              <m:r>
                                <a:rPr lang="en-GB" sz="1100">
                                  <a:solidFill>
                                    <a:schemeClr val="tx1"/>
                                  </a:solidFill>
                                  <a:effectLst/>
                                  <a:latin typeface="Cambria Math" panose="02040503050406030204" pitchFamily="18" charset="0"/>
                                </a:rPr>
                                <m:t>/</m:t>
                              </m:r>
                              <m:sSubSup>
                                <m:sSubSupPr>
                                  <m:ctrlPr>
                                    <a:rPr lang="en-US" sz="1100" i="1">
                                      <a:solidFill>
                                        <a:schemeClr val="tx1"/>
                                      </a:solidFill>
                                      <a:effectLst/>
                                      <a:latin typeface="Cambria Math" panose="02040503050406030204" pitchFamily="18" charset="0"/>
                                    </a:rPr>
                                  </m:ctrlPr>
                                </m:sSubSupPr>
                                <m:e>
                                  <m:r>
                                    <a:rPr lang="en-GB" sz="1100">
                                      <a:solidFill>
                                        <a:schemeClr val="tx1"/>
                                      </a:solidFill>
                                      <a:effectLst/>
                                      <a:latin typeface="Cambria Math" panose="02040503050406030204" pitchFamily="18" charset="0"/>
                                    </a:rPr>
                                    <m:t>𝑲</m:t>
                                  </m:r>
                                </m:e>
                                <m:sub>
                                  <m:r>
                                    <m:rPr>
                                      <m:nor/>
                                    </m:rPr>
                                    <a:rPr lang="en-GB" sz="1100">
                                      <a:solidFill>
                                        <a:schemeClr val="tx1"/>
                                      </a:solidFill>
                                      <a:effectLst/>
                                    </a:rPr>
                                    <m:t>comb</m:t>
                                  </m:r>
                                </m:sub>
                                <m:sup>
                                  <m:r>
                                    <m:rPr>
                                      <m:nor/>
                                    </m:rPr>
                                    <a:rPr lang="en-GB" sz="1100">
                                      <a:solidFill>
                                        <a:schemeClr val="tx1"/>
                                      </a:solidFill>
                                      <a:effectLst/>
                                    </a:rPr>
                                    <m:t>PRS</m:t>
                                  </m:r>
                                </m:sup>
                              </m:sSubSup>
                              <m:r>
                                <a:rPr lang="en-GB" sz="1100">
                                  <a:solidFill>
                                    <a:schemeClr val="tx1"/>
                                  </a:solidFill>
                                  <a:effectLst/>
                                  <a:latin typeface="Cambria Math" panose="02040503050406030204" pitchFamily="18" charset="0"/>
                                </a:rPr>
                                <m:t>)</m:t>
                              </m:r>
                            </m:oMath>
                          </a14:m>
                          <a:r>
                            <a:rPr lang="en-GB" sz="1100" dirty="0">
                              <a:solidFill>
                                <a:schemeClr val="tx1"/>
                              </a:solidFill>
                              <a:effectLst/>
                            </a:rPr>
                            <a:t> </a:t>
                          </a:r>
                          <a:endParaRPr lang="en-US" sz="11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867262393"/>
                      </a:ext>
                    </a:extLst>
                  </a:tr>
                  <a:tr h="184410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400" kern="1200">
                              <a:solidFill>
                                <a:schemeClr val="tx1"/>
                              </a:solidFill>
                              <a:effectLst/>
                            </a:rPr>
                            <a:t>[137+margin]</a:t>
                          </a:r>
                          <a:endParaRPr lang="en-US" sz="14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rowSpan="9"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400" dirty="0">
                              <a:solidFill>
                                <a:schemeClr val="tx1"/>
                              </a:solidFill>
                              <a:effectLst/>
                            </a:rPr>
                            <a:t>-3</a:t>
                          </a:r>
                          <a:endParaRPr lang="en-US" sz="14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400">
                              <a:solidFill>
                                <a:schemeClr val="tx1"/>
                              </a:solidFill>
                              <a:effectLst/>
                            </a:rPr>
                            <a:t>≥[24]</a:t>
                          </a:r>
                          <a:endParaRPr lang="en-US" sz="14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rowSpan="3"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400">
                              <a:solidFill>
                                <a:schemeClr val="tx1"/>
                              </a:solidFill>
                              <a:effectLst/>
                            </a:rPr>
                            <a:t>15</a:t>
                          </a:r>
                          <a:endParaRPr lang="en-US" sz="14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US" sz="1400">
                              <a:solidFill>
                                <a:schemeClr val="tx1"/>
                              </a:solidFill>
                              <a:effectLst/>
                            </a:rPr>
                            <a:t>≥</a:t>
                          </a:r>
                          <a:r>
                            <a:rPr lang="en-GB" sz="1400">
                              <a:solidFill>
                                <a:schemeClr val="tx1"/>
                              </a:solidFill>
                              <a:effectLst/>
                            </a:rPr>
                            <a:t>4</a:t>
                          </a:r>
                          <a:endParaRPr lang="en-US" sz="14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1841852052"/>
                      </a:ext>
                    </a:extLst>
                  </a:tr>
                  <a:tr h="184410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400" kern="1200">
                              <a:solidFill>
                                <a:schemeClr val="tx1"/>
                              </a:solidFill>
                              <a:effectLst/>
                            </a:rPr>
                            <a:t>[96+margin]</a:t>
                          </a:r>
                          <a:endParaRPr lang="en-US" sz="14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400" dirty="0">
                              <a:solidFill>
                                <a:schemeClr val="tx1"/>
                              </a:solidFill>
                              <a:effectLst/>
                            </a:rPr>
                            <a:t>≥[52]</a:t>
                          </a:r>
                          <a:endParaRPr lang="en-US" sz="14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400">
                              <a:solidFill>
                                <a:schemeClr val="tx1"/>
                              </a:solidFill>
                              <a:effectLst/>
                            </a:rPr>
                            <a:t>All</a:t>
                          </a:r>
                          <a:endParaRPr lang="en-US" sz="14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1499098222"/>
                      </a:ext>
                    </a:extLst>
                  </a:tr>
                  <a:tr h="184410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400" kern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[62 +margin]</a:t>
                          </a:r>
                          <a:endParaRPr lang="en-US" sz="14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400" dirty="0">
                              <a:solidFill>
                                <a:schemeClr val="tx1"/>
                              </a:solidFill>
                              <a:effectLst/>
                            </a:rPr>
                            <a:t>&gt;[104]</a:t>
                          </a:r>
                          <a:endParaRPr lang="en-US" sz="14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400">
                              <a:solidFill>
                                <a:schemeClr val="tx1"/>
                              </a:solidFill>
                              <a:effectLst/>
                            </a:rPr>
                            <a:t>All</a:t>
                          </a:r>
                          <a:endParaRPr lang="en-US" sz="14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2954347880"/>
                      </a:ext>
                    </a:extLst>
                  </a:tr>
                  <a:tr h="184410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400" kern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[</a:t>
                          </a:r>
                          <a:r>
                            <a:rPr lang="en-GB" sz="1400" kern="1200" dirty="0">
                              <a:solidFill>
                                <a:schemeClr val="tx1"/>
                              </a:solidFill>
                              <a:effectLst/>
                              <a:highlight>
                                <a:srgbClr val="FFFF00"/>
                              </a:highlight>
                            </a:rPr>
                            <a:t>87+margin</a:t>
                          </a:r>
                          <a:r>
                            <a:rPr lang="en-GB" sz="1400" kern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]</a:t>
                          </a:r>
                          <a:endParaRPr lang="en-US" sz="14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400" dirty="0">
                              <a:solidFill>
                                <a:schemeClr val="tx1"/>
                              </a:solidFill>
                              <a:effectLst/>
                            </a:rPr>
                            <a:t>≥[24]</a:t>
                          </a:r>
                          <a:endParaRPr lang="en-US" sz="14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rowSpan="3"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400">
                              <a:solidFill>
                                <a:schemeClr val="tx1"/>
                              </a:solidFill>
                              <a:effectLst/>
                            </a:rPr>
                            <a:t>30</a:t>
                          </a:r>
                          <a:endParaRPr lang="en-US" sz="1400">
                            <a:solidFill>
                              <a:schemeClr val="tx1"/>
                            </a:solidFill>
                            <a:effectLst/>
                          </a:endParaRPr>
                        </a:p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400">
                              <a:solidFill>
                                <a:schemeClr val="tx1"/>
                              </a:solidFill>
                              <a:effectLst/>
                            </a:rPr>
                            <a:t> </a:t>
                          </a:r>
                          <a:endParaRPr lang="en-US" sz="14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US" sz="1400">
                              <a:solidFill>
                                <a:schemeClr val="tx1"/>
                              </a:solidFill>
                              <a:effectLst/>
                            </a:rPr>
                            <a:t>≥</a:t>
                          </a:r>
                          <a:r>
                            <a:rPr lang="en-GB" sz="1400">
                              <a:solidFill>
                                <a:schemeClr val="tx1"/>
                              </a:solidFill>
                              <a:effectLst/>
                            </a:rPr>
                            <a:t>4</a:t>
                          </a:r>
                          <a:endParaRPr lang="en-US" sz="14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4041066616"/>
                      </a:ext>
                    </a:extLst>
                  </a:tr>
                  <a:tr h="184410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400" kern="1200">
                              <a:solidFill>
                                <a:schemeClr val="tx1"/>
                              </a:solidFill>
                              <a:effectLst/>
                            </a:rPr>
                            <a:t>[68 +margin]</a:t>
                          </a:r>
                          <a:endParaRPr lang="en-US" sz="14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400" dirty="0">
                              <a:solidFill>
                                <a:schemeClr val="tx1"/>
                              </a:solidFill>
                              <a:effectLst/>
                            </a:rPr>
                            <a:t>≥[48]</a:t>
                          </a:r>
                          <a:endParaRPr lang="en-US" sz="14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400">
                              <a:solidFill>
                                <a:schemeClr val="tx1"/>
                              </a:solidFill>
                              <a:effectLst/>
                            </a:rPr>
                            <a:t>All</a:t>
                          </a:r>
                          <a:endParaRPr lang="en-US" sz="14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382019546"/>
                      </a:ext>
                    </a:extLst>
                  </a:tr>
                  <a:tr h="184410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400" kern="1200">
                              <a:solidFill>
                                <a:schemeClr val="tx1"/>
                              </a:solidFill>
                              <a:effectLst/>
                            </a:rPr>
                            <a:t>[44 +margin]</a:t>
                          </a:r>
                          <a:endParaRPr lang="en-US" sz="14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400" dirty="0">
                              <a:solidFill>
                                <a:schemeClr val="tx1"/>
                              </a:solidFill>
                              <a:effectLst/>
                            </a:rPr>
                            <a:t>≥[132]</a:t>
                          </a:r>
                          <a:endParaRPr lang="en-US" sz="14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400">
                              <a:solidFill>
                                <a:schemeClr val="tx1"/>
                              </a:solidFill>
                              <a:effectLst/>
                            </a:rPr>
                            <a:t>All</a:t>
                          </a:r>
                          <a:endParaRPr lang="en-US" sz="14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1354071057"/>
                      </a:ext>
                    </a:extLst>
                  </a:tr>
                  <a:tr h="184410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400" kern="1200">
                              <a:solidFill>
                                <a:schemeClr val="tx1"/>
                              </a:solidFill>
                              <a:effectLst/>
                            </a:rPr>
                            <a:t>[59 +margin]</a:t>
                          </a:r>
                          <a:endParaRPr lang="en-US" sz="14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400">
                              <a:solidFill>
                                <a:schemeClr val="tx1"/>
                              </a:solidFill>
                              <a:effectLst/>
                            </a:rPr>
                            <a:t>≥[24]</a:t>
                          </a:r>
                          <a:endParaRPr lang="en-US" sz="14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rowSpan="3"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400" dirty="0">
                              <a:solidFill>
                                <a:schemeClr val="tx1"/>
                              </a:solidFill>
                              <a:effectLst/>
                            </a:rPr>
                            <a:t>60</a:t>
                          </a:r>
                          <a:endParaRPr lang="en-US" sz="1400" dirty="0">
                            <a:solidFill>
                              <a:schemeClr val="tx1"/>
                            </a:solidFill>
                            <a:effectLst/>
                          </a:endParaRPr>
                        </a:p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400" dirty="0">
                              <a:solidFill>
                                <a:schemeClr val="tx1"/>
                              </a:solidFill>
                              <a:effectLst/>
                            </a:rPr>
                            <a:t> </a:t>
                          </a:r>
                          <a:endParaRPr lang="en-US" sz="14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US" sz="1400">
                              <a:solidFill>
                                <a:schemeClr val="tx1"/>
                              </a:solidFill>
                              <a:effectLst/>
                            </a:rPr>
                            <a:t>≥</a:t>
                          </a:r>
                          <a:r>
                            <a:rPr lang="en-GB" sz="1400">
                              <a:solidFill>
                                <a:schemeClr val="tx1"/>
                              </a:solidFill>
                              <a:effectLst/>
                            </a:rPr>
                            <a:t>4</a:t>
                          </a:r>
                          <a:endParaRPr lang="en-US" sz="14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4149961182"/>
                      </a:ext>
                    </a:extLst>
                  </a:tr>
                  <a:tr h="184410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400" kern="1200">
                              <a:solidFill>
                                <a:schemeClr val="tx1"/>
                              </a:solidFill>
                              <a:effectLst/>
                            </a:rPr>
                            <a:t>[42 +margin]</a:t>
                          </a:r>
                          <a:endParaRPr lang="en-US" sz="14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400" dirty="0">
                              <a:solidFill>
                                <a:schemeClr val="tx1"/>
                              </a:solidFill>
                              <a:effectLst/>
                            </a:rPr>
                            <a:t>≥[64]</a:t>
                          </a:r>
                          <a:endParaRPr lang="en-US" sz="14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400">
                              <a:solidFill>
                                <a:schemeClr val="tx1"/>
                              </a:solidFill>
                              <a:effectLst/>
                            </a:rPr>
                            <a:t>All</a:t>
                          </a:r>
                          <a:endParaRPr lang="en-US" sz="14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3158425120"/>
                      </a:ext>
                    </a:extLst>
                  </a:tr>
                  <a:tr h="184410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400" kern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[36 +margin]</a:t>
                          </a:r>
                          <a:endParaRPr lang="en-US" sz="14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400" dirty="0">
                              <a:solidFill>
                                <a:schemeClr val="tx1"/>
                              </a:solidFill>
                              <a:effectLst/>
                            </a:rPr>
                            <a:t>≥[132]</a:t>
                          </a:r>
                          <a:endParaRPr lang="en-US" sz="14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400" dirty="0">
                              <a:solidFill>
                                <a:schemeClr val="tx1"/>
                              </a:solidFill>
                              <a:effectLst/>
                            </a:rPr>
                            <a:t> </a:t>
                          </a:r>
                          <a:endParaRPr lang="en-US" sz="14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1960813153"/>
                      </a:ext>
                    </a:extLst>
                  </a:tr>
                  <a:tr h="184410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400">
                              <a:solidFill>
                                <a:schemeClr val="tx1"/>
                              </a:solidFill>
                              <a:effectLst/>
                            </a:rPr>
                            <a:t>[180+margin]</a:t>
                          </a:r>
                          <a:endParaRPr lang="en-US" sz="14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rowSpan="9"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400" dirty="0">
                              <a:solidFill>
                                <a:schemeClr val="tx1"/>
                              </a:solidFill>
                              <a:effectLst/>
                            </a:rPr>
                            <a:t>-13</a:t>
                          </a:r>
                          <a:endParaRPr lang="en-US" sz="14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400">
                              <a:solidFill>
                                <a:schemeClr val="tx1"/>
                              </a:solidFill>
                              <a:effectLst/>
                            </a:rPr>
                            <a:t>≥[24]</a:t>
                          </a:r>
                          <a:endParaRPr lang="en-US" sz="14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rowSpan="3"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400">
                              <a:solidFill>
                                <a:schemeClr val="tx1"/>
                              </a:solidFill>
                              <a:effectLst/>
                            </a:rPr>
                            <a:t>15</a:t>
                          </a:r>
                          <a:endParaRPr lang="en-US" sz="14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US" sz="1400" dirty="0">
                              <a:solidFill>
                                <a:schemeClr val="tx1"/>
                              </a:solidFill>
                              <a:effectLst/>
                            </a:rPr>
                            <a:t>≥</a:t>
                          </a:r>
                          <a:r>
                            <a:rPr lang="en-GB" sz="1400" dirty="0">
                              <a:solidFill>
                                <a:schemeClr val="tx1"/>
                              </a:solidFill>
                              <a:effectLst/>
                            </a:rPr>
                            <a:t>4</a:t>
                          </a:r>
                          <a:endParaRPr lang="en-US" sz="14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4081116537"/>
                      </a:ext>
                    </a:extLst>
                  </a:tr>
                  <a:tr h="184410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400">
                              <a:solidFill>
                                <a:schemeClr val="tx1"/>
                              </a:solidFill>
                              <a:effectLst/>
                            </a:rPr>
                            <a:t>[98+margin]</a:t>
                          </a:r>
                          <a:endParaRPr lang="en-US" sz="14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400">
                              <a:solidFill>
                                <a:schemeClr val="tx1"/>
                              </a:solidFill>
                              <a:effectLst/>
                            </a:rPr>
                            <a:t>≥[52]</a:t>
                          </a:r>
                          <a:endParaRPr lang="en-US" sz="14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400" dirty="0">
                              <a:solidFill>
                                <a:schemeClr val="tx1"/>
                              </a:solidFill>
                              <a:effectLst/>
                            </a:rPr>
                            <a:t>All</a:t>
                          </a:r>
                          <a:endParaRPr lang="en-US" sz="14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423761933"/>
                      </a:ext>
                    </a:extLst>
                  </a:tr>
                  <a:tr h="184410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400">
                              <a:solidFill>
                                <a:schemeClr val="tx1"/>
                              </a:solidFill>
                              <a:effectLst/>
                            </a:rPr>
                            <a:t>[68 +margin]</a:t>
                          </a:r>
                          <a:endParaRPr lang="en-US" sz="14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400">
                              <a:solidFill>
                                <a:schemeClr val="tx1"/>
                              </a:solidFill>
                              <a:effectLst/>
                            </a:rPr>
                            <a:t>&gt;[104]</a:t>
                          </a:r>
                          <a:endParaRPr lang="en-US" sz="14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400" dirty="0">
                              <a:solidFill>
                                <a:schemeClr val="tx1"/>
                              </a:solidFill>
                              <a:effectLst/>
                            </a:rPr>
                            <a:t>All</a:t>
                          </a:r>
                          <a:endParaRPr lang="en-US" sz="14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1252699259"/>
                      </a:ext>
                    </a:extLst>
                  </a:tr>
                  <a:tr h="184410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400" dirty="0">
                              <a:solidFill>
                                <a:schemeClr val="tx1"/>
                              </a:solidFill>
                              <a:effectLst/>
                            </a:rPr>
                            <a:t>[</a:t>
                          </a:r>
                          <a:r>
                            <a:rPr lang="en-GB" sz="1400" dirty="0">
                              <a:solidFill>
                                <a:schemeClr val="tx1"/>
                              </a:solidFill>
                              <a:effectLst/>
                              <a:highlight>
                                <a:srgbClr val="FFFF00"/>
                              </a:highlight>
                            </a:rPr>
                            <a:t>87+margin</a:t>
                          </a:r>
                          <a:r>
                            <a:rPr lang="en-GB" sz="1400" dirty="0">
                              <a:solidFill>
                                <a:schemeClr val="tx1"/>
                              </a:solidFill>
                              <a:effectLst/>
                            </a:rPr>
                            <a:t>]</a:t>
                          </a:r>
                          <a:endParaRPr lang="en-US" sz="14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400">
                              <a:solidFill>
                                <a:schemeClr val="tx1"/>
                              </a:solidFill>
                              <a:effectLst/>
                            </a:rPr>
                            <a:t>≥[24]</a:t>
                          </a:r>
                          <a:endParaRPr lang="en-US" sz="14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rowSpan="3"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400">
                              <a:solidFill>
                                <a:schemeClr val="tx1"/>
                              </a:solidFill>
                              <a:effectLst/>
                            </a:rPr>
                            <a:t>30</a:t>
                          </a:r>
                          <a:endParaRPr lang="en-US" sz="1400">
                            <a:solidFill>
                              <a:schemeClr val="tx1"/>
                            </a:solidFill>
                            <a:effectLst/>
                          </a:endParaRPr>
                        </a:p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400">
                              <a:solidFill>
                                <a:schemeClr val="tx1"/>
                              </a:solidFill>
                              <a:effectLst/>
                            </a:rPr>
                            <a:t> </a:t>
                          </a:r>
                          <a:endParaRPr lang="en-US" sz="14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US" sz="1400" dirty="0">
                              <a:solidFill>
                                <a:schemeClr val="tx1"/>
                              </a:solidFill>
                              <a:effectLst/>
                            </a:rPr>
                            <a:t>≥</a:t>
                          </a:r>
                          <a:r>
                            <a:rPr lang="en-GB" sz="1400" dirty="0">
                              <a:solidFill>
                                <a:schemeClr val="tx1"/>
                              </a:solidFill>
                              <a:effectLst/>
                            </a:rPr>
                            <a:t>4</a:t>
                          </a:r>
                          <a:endParaRPr lang="en-US" sz="14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1282402468"/>
                      </a:ext>
                    </a:extLst>
                  </a:tr>
                  <a:tr h="184410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400">
                              <a:solidFill>
                                <a:schemeClr val="tx1"/>
                              </a:solidFill>
                              <a:effectLst/>
                            </a:rPr>
                            <a:t>[85 +margin]</a:t>
                          </a:r>
                          <a:endParaRPr lang="en-US" sz="14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400">
                              <a:solidFill>
                                <a:schemeClr val="tx1"/>
                              </a:solidFill>
                              <a:effectLst/>
                            </a:rPr>
                            <a:t>≥[48]</a:t>
                          </a:r>
                          <a:endParaRPr lang="en-US" sz="14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400" dirty="0">
                              <a:solidFill>
                                <a:schemeClr val="tx1"/>
                              </a:solidFill>
                              <a:effectLst/>
                            </a:rPr>
                            <a:t>All</a:t>
                          </a:r>
                          <a:endParaRPr lang="en-US" sz="14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3535259307"/>
                      </a:ext>
                    </a:extLst>
                  </a:tr>
                  <a:tr h="184410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400">
                              <a:solidFill>
                                <a:schemeClr val="tx1"/>
                              </a:solidFill>
                              <a:effectLst/>
                            </a:rPr>
                            <a:t>[44 +margin]</a:t>
                          </a:r>
                          <a:endParaRPr lang="en-US" sz="14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400">
                              <a:solidFill>
                                <a:schemeClr val="tx1"/>
                              </a:solidFill>
                              <a:effectLst/>
                            </a:rPr>
                            <a:t>≥[132]</a:t>
                          </a:r>
                          <a:endParaRPr lang="en-US" sz="14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400" dirty="0">
                              <a:solidFill>
                                <a:schemeClr val="tx1"/>
                              </a:solidFill>
                              <a:effectLst/>
                            </a:rPr>
                            <a:t>All</a:t>
                          </a:r>
                          <a:endParaRPr lang="en-US" sz="14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1482991780"/>
                      </a:ext>
                    </a:extLst>
                  </a:tr>
                  <a:tr h="184410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400">
                              <a:solidFill>
                                <a:schemeClr val="tx1"/>
                              </a:solidFill>
                              <a:effectLst/>
                            </a:rPr>
                            <a:t>[139 +margin]</a:t>
                          </a:r>
                          <a:endParaRPr lang="en-US" sz="14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400">
                              <a:solidFill>
                                <a:schemeClr val="tx1"/>
                              </a:solidFill>
                              <a:effectLst/>
                            </a:rPr>
                            <a:t>≥[24]</a:t>
                          </a:r>
                          <a:endParaRPr lang="en-US" sz="14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rowSpan="3"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400">
                              <a:solidFill>
                                <a:schemeClr val="tx1"/>
                              </a:solidFill>
                              <a:effectLst/>
                            </a:rPr>
                            <a:t>60</a:t>
                          </a:r>
                          <a:endParaRPr lang="en-US" sz="1400">
                            <a:solidFill>
                              <a:schemeClr val="tx1"/>
                            </a:solidFill>
                            <a:effectLst/>
                          </a:endParaRPr>
                        </a:p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400">
                              <a:solidFill>
                                <a:schemeClr val="tx1"/>
                              </a:solidFill>
                              <a:effectLst/>
                            </a:rPr>
                            <a:t> </a:t>
                          </a:r>
                          <a:endParaRPr lang="en-US" sz="14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US" sz="1400" dirty="0">
                              <a:solidFill>
                                <a:schemeClr val="tx1"/>
                              </a:solidFill>
                              <a:effectLst/>
                            </a:rPr>
                            <a:t>≥</a:t>
                          </a:r>
                          <a:r>
                            <a:rPr lang="en-GB" sz="1400" dirty="0">
                              <a:solidFill>
                                <a:schemeClr val="tx1"/>
                              </a:solidFill>
                              <a:effectLst/>
                            </a:rPr>
                            <a:t>4</a:t>
                          </a:r>
                          <a:endParaRPr lang="en-US" sz="14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2965952052"/>
                      </a:ext>
                    </a:extLst>
                  </a:tr>
                  <a:tr h="184410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400">
                              <a:solidFill>
                                <a:schemeClr val="tx1"/>
                              </a:solidFill>
                              <a:effectLst/>
                            </a:rPr>
                            <a:t>[46 +margin]</a:t>
                          </a:r>
                          <a:endParaRPr lang="en-US" sz="14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400">
                              <a:solidFill>
                                <a:schemeClr val="tx1"/>
                              </a:solidFill>
                              <a:effectLst/>
                            </a:rPr>
                            <a:t>≥[64]</a:t>
                          </a:r>
                          <a:endParaRPr lang="en-US" sz="14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400" dirty="0">
                              <a:solidFill>
                                <a:schemeClr val="tx1"/>
                              </a:solidFill>
                              <a:effectLst/>
                            </a:rPr>
                            <a:t>All</a:t>
                          </a:r>
                          <a:endParaRPr lang="en-US" sz="14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2365500221"/>
                      </a:ext>
                    </a:extLst>
                  </a:tr>
                  <a:tr h="184410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400" kern="1200">
                              <a:solidFill>
                                <a:schemeClr val="tx1"/>
                              </a:solidFill>
                              <a:effectLst/>
                            </a:rPr>
                            <a:t>[30 +margin]</a:t>
                          </a:r>
                          <a:endParaRPr lang="en-US" sz="14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400">
                              <a:solidFill>
                                <a:schemeClr val="tx1"/>
                              </a:solidFill>
                              <a:effectLst/>
                            </a:rPr>
                            <a:t> </a:t>
                          </a:r>
                          <a:endParaRPr lang="en-US" sz="14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400" dirty="0">
                              <a:solidFill>
                                <a:schemeClr val="tx1"/>
                              </a:solidFill>
                              <a:effectLst/>
                            </a:rPr>
                            <a:t> </a:t>
                          </a:r>
                          <a:endParaRPr lang="en-US" sz="14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1790041303"/>
                      </a:ext>
                    </a:extLst>
                  </a:tr>
                  <a:tr h="936856">
                    <a:tc gridSpan="5">
                      <a:txBody>
                        <a:bodyPr/>
                        <a:lstStyle/>
                        <a:p>
                          <a:pPr algn="just">
                            <a:lnSpc>
                              <a:spcPct val="105000"/>
                            </a:lnSpc>
                            <a:spcAft>
                              <a:spcPts val="600"/>
                            </a:spcAft>
                          </a:pPr>
                          <a:r>
                            <a:rPr lang="en-GB" sz="1400" dirty="0">
                              <a:solidFill>
                                <a:schemeClr val="tx1"/>
                              </a:solidFill>
                              <a:effectLst/>
                            </a:rPr>
                            <a:t>Note 1:  Margin value is FFS</a:t>
                          </a:r>
                          <a:endParaRPr lang="en-US" sz="1400" dirty="0">
                            <a:solidFill>
                              <a:schemeClr val="tx1"/>
                            </a:solidFill>
                            <a:effectLst/>
                          </a:endParaRPr>
                        </a:p>
                        <a:p>
                          <a:pPr algn="just">
                            <a:lnSpc>
                              <a:spcPct val="105000"/>
                            </a:lnSpc>
                            <a:spcAft>
                              <a:spcPts val="600"/>
                            </a:spcAft>
                          </a:pPr>
                          <a:r>
                            <a:rPr lang="en-GB" sz="1400" dirty="0">
                              <a:solidFill>
                                <a:schemeClr val="tx1"/>
                              </a:solidFill>
                              <a:effectLst/>
                            </a:rPr>
                            <a:t>Note 2: The requirements above are based on the simulation results under the TDL-A [TS38.101-4]</a:t>
                          </a:r>
                          <a:endParaRPr lang="en-US" sz="1400" dirty="0">
                            <a:solidFill>
                              <a:schemeClr val="tx1"/>
                            </a:solidFill>
                            <a:effectLst/>
                          </a:endParaRPr>
                        </a:p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400" dirty="0">
                              <a:solidFill>
                                <a:schemeClr val="tx1"/>
                              </a:solidFill>
                              <a:effectLst/>
                            </a:rPr>
                            <a:t> </a:t>
                          </a:r>
                          <a:endParaRPr lang="en-US" sz="14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30148831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10" name="Table 9">
                <a:extLst>
                  <a:ext uri="{FF2B5EF4-FFF2-40B4-BE49-F238E27FC236}">
                    <a16:creationId xmlns:a16="http://schemas.microsoft.com/office/drawing/2014/main" id="{D8896E7F-016E-4416-9391-32F43FEB2E85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434177892"/>
                  </p:ext>
                </p:extLst>
              </p:nvPr>
            </p:nvGraphicFramePr>
            <p:xfrm>
              <a:off x="5994812" y="1430274"/>
              <a:ext cx="6120679" cy="5427726"/>
            </p:xfrm>
            <a:graphic>
              <a:graphicData uri="http://schemas.openxmlformats.org/drawingml/2006/table">
                <a:tbl>
                  <a:tblPr firstRow="1" firstCol="1" bandRow="1">
                    <a:tableStyleId>{5C22544A-7EE6-4342-B048-85BDC9FD1C3A}</a:tableStyleId>
                  </a:tblPr>
                  <a:tblGrid>
                    <a:gridCol w="1675242">
                      <a:extLst>
                        <a:ext uri="{9D8B030D-6E8A-4147-A177-3AD203B41FA5}">
                          <a16:colId xmlns:a16="http://schemas.microsoft.com/office/drawing/2014/main" val="4277215670"/>
                        </a:ext>
                      </a:extLst>
                    </a:gridCol>
                    <a:gridCol w="865892">
                      <a:extLst>
                        <a:ext uri="{9D8B030D-6E8A-4147-A177-3AD203B41FA5}">
                          <a16:colId xmlns:a16="http://schemas.microsoft.com/office/drawing/2014/main" val="2094944319"/>
                        </a:ext>
                      </a:extLst>
                    </a:gridCol>
                    <a:gridCol w="994076">
                      <a:extLst>
                        <a:ext uri="{9D8B030D-6E8A-4147-A177-3AD203B41FA5}">
                          <a16:colId xmlns:a16="http://schemas.microsoft.com/office/drawing/2014/main" val="1701611449"/>
                        </a:ext>
                      </a:extLst>
                    </a:gridCol>
                    <a:gridCol w="741197">
                      <a:extLst>
                        <a:ext uri="{9D8B030D-6E8A-4147-A177-3AD203B41FA5}">
                          <a16:colId xmlns:a16="http://schemas.microsoft.com/office/drawing/2014/main" val="1417180004"/>
                        </a:ext>
                      </a:extLst>
                    </a:gridCol>
                    <a:gridCol w="1844272">
                      <a:extLst>
                        <a:ext uri="{9D8B030D-6E8A-4147-A177-3AD203B41FA5}">
                          <a16:colId xmlns:a16="http://schemas.microsoft.com/office/drawing/2014/main" val="3268637643"/>
                        </a:ext>
                      </a:extLst>
                    </a:gridCol>
                  </a:tblGrid>
                  <a:tr h="479425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100" dirty="0">
                              <a:solidFill>
                                <a:schemeClr val="tx1"/>
                              </a:solidFill>
                              <a:effectLst/>
                            </a:rPr>
                            <a:t>Accuracy, </a:t>
                          </a:r>
                          <a:endParaRPr lang="en-US" sz="1100" dirty="0">
                            <a:solidFill>
                              <a:schemeClr val="tx1"/>
                            </a:solidFill>
                            <a:effectLst/>
                          </a:endParaRPr>
                        </a:p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100" dirty="0">
                              <a:solidFill>
                                <a:schemeClr val="tx1"/>
                              </a:solidFill>
                              <a:effectLst/>
                            </a:rPr>
                            <a:t>Tc</a:t>
                          </a:r>
                          <a:endParaRPr lang="en-US" sz="11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600"/>
                            </a:spcAft>
                          </a:pPr>
                          <a:r>
                            <a:rPr lang="en-GB" sz="1100" dirty="0">
                              <a:solidFill>
                                <a:schemeClr val="tx1"/>
                              </a:solidFill>
                              <a:effectLst/>
                            </a:rPr>
                            <a:t>Es/</a:t>
                          </a:r>
                          <a:r>
                            <a:rPr lang="en-GB" sz="1100" dirty="0" err="1">
                              <a:solidFill>
                                <a:schemeClr val="tx1"/>
                              </a:solidFill>
                              <a:effectLst/>
                            </a:rPr>
                            <a:t>Iot</a:t>
                          </a:r>
                          <a:r>
                            <a:rPr lang="en-GB" sz="1100" dirty="0">
                              <a:solidFill>
                                <a:schemeClr val="tx1"/>
                              </a:solidFill>
                              <a:effectLst/>
                            </a:rPr>
                            <a:t>, </a:t>
                          </a:r>
                          <a:endParaRPr lang="en-US" sz="1100" dirty="0">
                            <a:solidFill>
                              <a:schemeClr val="tx1"/>
                            </a:solidFill>
                            <a:effectLst/>
                          </a:endParaRPr>
                        </a:p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100" dirty="0">
                              <a:solidFill>
                                <a:schemeClr val="tx1"/>
                              </a:solidFill>
                              <a:effectLst/>
                            </a:rPr>
                            <a:t>dB</a:t>
                          </a:r>
                          <a:endParaRPr lang="en-US" sz="11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100">
                              <a:solidFill>
                                <a:schemeClr val="tx1"/>
                              </a:solidFill>
                              <a:effectLst/>
                            </a:rPr>
                            <a:t>PRS BW, </a:t>
                          </a:r>
                          <a:endParaRPr lang="en-US" sz="1100">
                            <a:solidFill>
                              <a:schemeClr val="tx1"/>
                            </a:solidFill>
                            <a:effectLst/>
                          </a:endParaRPr>
                        </a:p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100">
                              <a:solidFill>
                                <a:schemeClr val="tx1"/>
                              </a:solidFill>
                              <a:effectLst/>
                            </a:rPr>
                            <a:t>PRB</a:t>
                          </a:r>
                          <a:endParaRPr lang="en-US" sz="11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100" dirty="0">
                              <a:solidFill>
                                <a:schemeClr val="tx1"/>
                              </a:solidFill>
                              <a:effectLst/>
                            </a:rPr>
                            <a:t>PRS SCS,</a:t>
                          </a:r>
                          <a:endParaRPr lang="en-US" sz="1100" dirty="0">
                            <a:solidFill>
                              <a:schemeClr val="tx1"/>
                            </a:solidFill>
                            <a:effectLst/>
                          </a:endParaRPr>
                        </a:p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100" dirty="0">
                              <a:solidFill>
                                <a:schemeClr val="tx1"/>
                              </a:solidFill>
                              <a:effectLst/>
                            </a:rPr>
                            <a:t>kHz</a:t>
                          </a:r>
                          <a:endParaRPr lang="en-US" sz="11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blipFill>
                          <a:blip r:embed="rId3"/>
                          <a:stretch>
                            <a:fillRect l="-232013" t="-8861" r="-1320" b="-1031646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867262393"/>
                      </a:ext>
                    </a:extLst>
                  </a:tr>
                  <a:tr h="217043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400" kern="1200">
                              <a:solidFill>
                                <a:schemeClr val="tx1"/>
                              </a:solidFill>
                              <a:effectLst/>
                            </a:rPr>
                            <a:t>[137+margin]</a:t>
                          </a:r>
                          <a:endParaRPr lang="en-US" sz="14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rowSpan="9"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400" dirty="0">
                              <a:solidFill>
                                <a:schemeClr val="tx1"/>
                              </a:solidFill>
                              <a:effectLst/>
                            </a:rPr>
                            <a:t>-3</a:t>
                          </a:r>
                          <a:endParaRPr lang="en-US" sz="14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400">
                              <a:solidFill>
                                <a:schemeClr val="tx1"/>
                              </a:solidFill>
                              <a:effectLst/>
                            </a:rPr>
                            <a:t>≥[24]</a:t>
                          </a:r>
                          <a:endParaRPr lang="en-US" sz="14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rowSpan="3"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400">
                              <a:solidFill>
                                <a:schemeClr val="tx1"/>
                              </a:solidFill>
                              <a:effectLst/>
                            </a:rPr>
                            <a:t>15</a:t>
                          </a:r>
                          <a:endParaRPr lang="en-US" sz="14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US" sz="1400">
                              <a:solidFill>
                                <a:schemeClr val="tx1"/>
                              </a:solidFill>
                              <a:effectLst/>
                            </a:rPr>
                            <a:t>≥</a:t>
                          </a:r>
                          <a:r>
                            <a:rPr lang="en-GB" sz="1400">
                              <a:solidFill>
                                <a:schemeClr val="tx1"/>
                              </a:solidFill>
                              <a:effectLst/>
                            </a:rPr>
                            <a:t>4</a:t>
                          </a:r>
                          <a:endParaRPr lang="en-US" sz="14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1841852052"/>
                      </a:ext>
                    </a:extLst>
                  </a:tr>
                  <a:tr h="217043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400" kern="1200">
                              <a:solidFill>
                                <a:schemeClr val="tx1"/>
                              </a:solidFill>
                              <a:effectLst/>
                            </a:rPr>
                            <a:t>[96+margin]</a:t>
                          </a:r>
                          <a:endParaRPr lang="en-US" sz="14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400" dirty="0">
                              <a:solidFill>
                                <a:schemeClr val="tx1"/>
                              </a:solidFill>
                              <a:effectLst/>
                            </a:rPr>
                            <a:t>≥[52]</a:t>
                          </a:r>
                          <a:endParaRPr lang="en-US" sz="14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400">
                              <a:solidFill>
                                <a:schemeClr val="tx1"/>
                              </a:solidFill>
                              <a:effectLst/>
                            </a:rPr>
                            <a:t>All</a:t>
                          </a:r>
                          <a:endParaRPr lang="en-US" sz="14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1499098222"/>
                      </a:ext>
                    </a:extLst>
                  </a:tr>
                  <a:tr h="217043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400" kern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[62 +margin]</a:t>
                          </a:r>
                          <a:endParaRPr lang="en-US" sz="14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400" dirty="0">
                              <a:solidFill>
                                <a:schemeClr val="tx1"/>
                              </a:solidFill>
                              <a:effectLst/>
                            </a:rPr>
                            <a:t>&gt;[104]</a:t>
                          </a:r>
                          <a:endParaRPr lang="en-US" sz="14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400">
                              <a:solidFill>
                                <a:schemeClr val="tx1"/>
                              </a:solidFill>
                              <a:effectLst/>
                            </a:rPr>
                            <a:t>All</a:t>
                          </a:r>
                          <a:endParaRPr lang="en-US" sz="14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2954347880"/>
                      </a:ext>
                    </a:extLst>
                  </a:tr>
                  <a:tr h="217043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400" kern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[</a:t>
                          </a:r>
                          <a:r>
                            <a:rPr lang="en-GB" sz="1400" kern="1200" dirty="0">
                              <a:solidFill>
                                <a:schemeClr val="tx1"/>
                              </a:solidFill>
                              <a:effectLst/>
                              <a:highlight>
                                <a:srgbClr val="FFFF00"/>
                              </a:highlight>
                            </a:rPr>
                            <a:t>87+margin</a:t>
                          </a:r>
                          <a:r>
                            <a:rPr lang="en-GB" sz="1400" kern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]</a:t>
                          </a:r>
                          <a:endParaRPr lang="en-US" sz="14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400" dirty="0">
                              <a:solidFill>
                                <a:schemeClr val="tx1"/>
                              </a:solidFill>
                              <a:effectLst/>
                            </a:rPr>
                            <a:t>≥[24]</a:t>
                          </a:r>
                          <a:endParaRPr lang="en-US" sz="14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rowSpan="3"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400">
                              <a:solidFill>
                                <a:schemeClr val="tx1"/>
                              </a:solidFill>
                              <a:effectLst/>
                            </a:rPr>
                            <a:t>30</a:t>
                          </a:r>
                          <a:endParaRPr lang="en-US" sz="1400">
                            <a:solidFill>
                              <a:schemeClr val="tx1"/>
                            </a:solidFill>
                            <a:effectLst/>
                          </a:endParaRPr>
                        </a:p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400">
                              <a:solidFill>
                                <a:schemeClr val="tx1"/>
                              </a:solidFill>
                              <a:effectLst/>
                            </a:rPr>
                            <a:t> </a:t>
                          </a:r>
                          <a:endParaRPr lang="en-US" sz="14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US" sz="1400">
                              <a:solidFill>
                                <a:schemeClr val="tx1"/>
                              </a:solidFill>
                              <a:effectLst/>
                            </a:rPr>
                            <a:t>≥</a:t>
                          </a:r>
                          <a:r>
                            <a:rPr lang="en-GB" sz="1400">
                              <a:solidFill>
                                <a:schemeClr val="tx1"/>
                              </a:solidFill>
                              <a:effectLst/>
                            </a:rPr>
                            <a:t>4</a:t>
                          </a:r>
                          <a:endParaRPr lang="en-US" sz="14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4041066616"/>
                      </a:ext>
                    </a:extLst>
                  </a:tr>
                  <a:tr h="217043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400" kern="1200">
                              <a:solidFill>
                                <a:schemeClr val="tx1"/>
                              </a:solidFill>
                              <a:effectLst/>
                            </a:rPr>
                            <a:t>[68 +margin]</a:t>
                          </a:r>
                          <a:endParaRPr lang="en-US" sz="14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400" dirty="0">
                              <a:solidFill>
                                <a:schemeClr val="tx1"/>
                              </a:solidFill>
                              <a:effectLst/>
                            </a:rPr>
                            <a:t>≥[48]</a:t>
                          </a:r>
                          <a:endParaRPr lang="en-US" sz="14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400">
                              <a:solidFill>
                                <a:schemeClr val="tx1"/>
                              </a:solidFill>
                              <a:effectLst/>
                            </a:rPr>
                            <a:t>All</a:t>
                          </a:r>
                          <a:endParaRPr lang="en-US" sz="14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382019546"/>
                      </a:ext>
                    </a:extLst>
                  </a:tr>
                  <a:tr h="217043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400" kern="1200">
                              <a:solidFill>
                                <a:schemeClr val="tx1"/>
                              </a:solidFill>
                              <a:effectLst/>
                            </a:rPr>
                            <a:t>[44 +margin]</a:t>
                          </a:r>
                          <a:endParaRPr lang="en-US" sz="14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400" dirty="0">
                              <a:solidFill>
                                <a:schemeClr val="tx1"/>
                              </a:solidFill>
                              <a:effectLst/>
                            </a:rPr>
                            <a:t>≥[132]</a:t>
                          </a:r>
                          <a:endParaRPr lang="en-US" sz="14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400">
                              <a:solidFill>
                                <a:schemeClr val="tx1"/>
                              </a:solidFill>
                              <a:effectLst/>
                            </a:rPr>
                            <a:t>All</a:t>
                          </a:r>
                          <a:endParaRPr lang="en-US" sz="14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1354071057"/>
                      </a:ext>
                    </a:extLst>
                  </a:tr>
                  <a:tr h="217043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400" kern="1200">
                              <a:solidFill>
                                <a:schemeClr val="tx1"/>
                              </a:solidFill>
                              <a:effectLst/>
                            </a:rPr>
                            <a:t>[59 +margin]</a:t>
                          </a:r>
                          <a:endParaRPr lang="en-US" sz="14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400">
                              <a:solidFill>
                                <a:schemeClr val="tx1"/>
                              </a:solidFill>
                              <a:effectLst/>
                            </a:rPr>
                            <a:t>≥[24]</a:t>
                          </a:r>
                          <a:endParaRPr lang="en-US" sz="14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rowSpan="3"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400" dirty="0">
                              <a:solidFill>
                                <a:schemeClr val="tx1"/>
                              </a:solidFill>
                              <a:effectLst/>
                            </a:rPr>
                            <a:t>60</a:t>
                          </a:r>
                          <a:endParaRPr lang="en-US" sz="1400" dirty="0">
                            <a:solidFill>
                              <a:schemeClr val="tx1"/>
                            </a:solidFill>
                            <a:effectLst/>
                          </a:endParaRPr>
                        </a:p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400" dirty="0">
                              <a:solidFill>
                                <a:schemeClr val="tx1"/>
                              </a:solidFill>
                              <a:effectLst/>
                            </a:rPr>
                            <a:t> </a:t>
                          </a:r>
                          <a:endParaRPr lang="en-US" sz="14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US" sz="1400">
                              <a:solidFill>
                                <a:schemeClr val="tx1"/>
                              </a:solidFill>
                              <a:effectLst/>
                            </a:rPr>
                            <a:t>≥</a:t>
                          </a:r>
                          <a:r>
                            <a:rPr lang="en-GB" sz="1400">
                              <a:solidFill>
                                <a:schemeClr val="tx1"/>
                              </a:solidFill>
                              <a:effectLst/>
                            </a:rPr>
                            <a:t>4</a:t>
                          </a:r>
                          <a:endParaRPr lang="en-US" sz="14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4149961182"/>
                      </a:ext>
                    </a:extLst>
                  </a:tr>
                  <a:tr h="217043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400" kern="1200">
                              <a:solidFill>
                                <a:schemeClr val="tx1"/>
                              </a:solidFill>
                              <a:effectLst/>
                            </a:rPr>
                            <a:t>[42 +margin]</a:t>
                          </a:r>
                          <a:endParaRPr lang="en-US" sz="14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400" dirty="0">
                              <a:solidFill>
                                <a:schemeClr val="tx1"/>
                              </a:solidFill>
                              <a:effectLst/>
                            </a:rPr>
                            <a:t>≥[64]</a:t>
                          </a:r>
                          <a:endParaRPr lang="en-US" sz="14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400">
                              <a:solidFill>
                                <a:schemeClr val="tx1"/>
                              </a:solidFill>
                              <a:effectLst/>
                            </a:rPr>
                            <a:t>All</a:t>
                          </a:r>
                          <a:endParaRPr lang="en-US" sz="14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3158425120"/>
                      </a:ext>
                    </a:extLst>
                  </a:tr>
                  <a:tr h="217043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400" kern="1200" dirty="0">
                              <a:solidFill>
                                <a:schemeClr val="tx1"/>
                              </a:solidFill>
                              <a:effectLst/>
                            </a:rPr>
                            <a:t>[36 +margin]</a:t>
                          </a:r>
                          <a:endParaRPr lang="en-US" sz="14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400" dirty="0">
                              <a:solidFill>
                                <a:schemeClr val="tx1"/>
                              </a:solidFill>
                              <a:effectLst/>
                            </a:rPr>
                            <a:t>≥[132]</a:t>
                          </a:r>
                          <a:endParaRPr lang="en-US" sz="14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400" dirty="0">
                              <a:solidFill>
                                <a:schemeClr val="tx1"/>
                              </a:solidFill>
                              <a:effectLst/>
                            </a:rPr>
                            <a:t> </a:t>
                          </a:r>
                          <a:endParaRPr lang="en-US" sz="14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1960813153"/>
                      </a:ext>
                    </a:extLst>
                  </a:tr>
                  <a:tr h="217043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400">
                              <a:solidFill>
                                <a:schemeClr val="tx1"/>
                              </a:solidFill>
                              <a:effectLst/>
                            </a:rPr>
                            <a:t>[180+margin]</a:t>
                          </a:r>
                          <a:endParaRPr lang="en-US" sz="14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rowSpan="9"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400" dirty="0">
                              <a:solidFill>
                                <a:schemeClr val="tx1"/>
                              </a:solidFill>
                              <a:effectLst/>
                            </a:rPr>
                            <a:t>-13</a:t>
                          </a:r>
                          <a:endParaRPr lang="en-US" sz="14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400">
                              <a:solidFill>
                                <a:schemeClr val="tx1"/>
                              </a:solidFill>
                              <a:effectLst/>
                            </a:rPr>
                            <a:t>≥[24]</a:t>
                          </a:r>
                          <a:endParaRPr lang="en-US" sz="14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rowSpan="3"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400">
                              <a:solidFill>
                                <a:schemeClr val="tx1"/>
                              </a:solidFill>
                              <a:effectLst/>
                            </a:rPr>
                            <a:t>15</a:t>
                          </a:r>
                          <a:endParaRPr lang="en-US" sz="14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US" sz="1400" dirty="0">
                              <a:solidFill>
                                <a:schemeClr val="tx1"/>
                              </a:solidFill>
                              <a:effectLst/>
                            </a:rPr>
                            <a:t>≥</a:t>
                          </a:r>
                          <a:r>
                            <a:rPr lang="en-GB" sz="1400" dirty="0">
                              <a:solidFill>
                                <a:schemeClr val="tx1"/>
                              </a:solidFill>
                              <a:effectLst/>
                            </a:rPr>
                            <a:t>4</a:t>
                          </a:r>
                          <a:endParaRPr lang="en-US" sz="14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4081116537"/>
                      </a:ext>
                    </a:extLst>
                  </a:tr>
                  <a:tr h="217043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400">
                              <a:solidFill>
                                <a:schemeClr val="tx1"/>
                              </a:solidFill>
                              <a:effectLst/>
                            </a:rPr>
                            <a:t>[98+margin]</a:t>
                          </a:r>
                          <a:endParaRPr lang="en-US" sz="14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400">
                              <a:solidFill>
                                <a:schemeClr val="tx1"/>
                              </a:solidFill>
                              <a:effectLst/>
                            </a:rPr>
                            <a:t>≥[52]</a:t>
                          </a:r>
                          <a:endParaRPr lang="en-US" sz="14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400" dirty="0">
                              <a:solidFill>
                                <a:schemeClr val="tx1"/>
                              </a:solidFill>
                              <a:effectLst/>
                            </a:rPr>
                            <a:t>All</a:t>
                          </a:r>
                          <a:endParaRPr lang="en-US" sz="14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423761933"/>
                      </a:ext>
                    </a:extLst>
                  </a:tr>
                  <a:tr h="217043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400">
                              <a:solidFill>
                                <a:schemeClr val="tx1"/>
                              </a:solidFill>
                              <a:effectLst/>
                            </a:rPr>
                            <a:t>[68 +margin]</a:t>
                          </a:r>
                          <a:endParaRPr lang="en-US" sz="14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400">
                              <a:solidFill>
                                <a:schemeClr val="tx1"/>
                              </a:solidFill>
                              <a:effectLst/>
                            </a:rPr>
                            <a:t>&gt;[104]</a:t>
                          </a:r>
                          <a:endParaRPr lang="en-US" sz="14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400" dirty="0">
                              <a:solidFill>
                                <a:schemeClr val="tx1"/>
                              </a:solidFill>
                              <a:effectLst/>
                            </a:rPr>
                            <a:t>All</a:t>
                          </a:r>
                          <a:endParaRPr lang="en-US" sz="14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1252699259"/>
                      </a:ext>
                    </a:extLst>
                  </a:tr>
                  <a:tr h="217043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400" dirty="0">
                              <a:solidFill>
                                <a:schemeClr val="tx1"/>
                              </a:solidFill>
                              <a:effectLst/>
                            </a:rPr>
                            <a:t>[</a:t>
                          </a:r>
                          <a:r>
                            <a:rPr lang="en-GB" sz="1400" dirty="0">
                              <a:solidFill>
                                <a:schemeClr val="tx1"/>
                              </a:solidFill>
                              <a:effectLst/>
                              <a:highlight>
                                <a:srgbClr val="FFFF00"/>
                              </a:highlight>
                            </a:rPr>
                            <a:t>87+margin</a:t>
                          </a:r>
                          <a:r>
                            <a:rPr lang="en-GB" sz="1400" dirty="0">
                              <a:solidFill>
                                <a:schemeClr val="tx1"/>
                              </a:solidFill>
                              <a:effectLst/>
                            </a:rPr>
                            <a:t>]</a:t>
                          </a:r>
                          <a:endParaRPr lang="en-US" sz="14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400">
                              <a:solidFill>
                                <a:schemeClr val="tx1"/>
                              </a:solidFill>
                              <a:effectLst/>
                            </a:rPr>
                            <a:t>≥[24]</a:t>
                          </a:r>
                          <a:endParaRPr lang="en-US" sz="14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rowSpan="3"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400">
                              <a:solidFill>
                                <a:schemeClr val="tx1"/>
                              </a:solidFill>
                              <a:effectLst/>
                            </a:rPr>
                            <a:t>30</a:t>
                          </a:r>
                          <a:endParaRPr lang="en-US" sz="1400">
                            <a:solidFill>
                              <a:schemeClr val="tx1"/>
                            </a:solidFill>
                            <a:effectLst/>
                          </a:endParaRPr>
                        </a:p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400">
                              <a:solidFill>
                                <a:schemeClr val="tx1"/>
                              </a:solidFill>
                              <a:effectLst/>
                            </a:rPr>
                            <a:t> </a:t>
                          </a:r>
                          <a:endParaRPr lang="en-US" sz="14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US" sz="1400" dirty="0">
                              <a:solidFill>
                                <a:schemeClr val="tx1"/>
                              </a:solidFill>
                              <a:effectLst/>
                            </a:rPr>
                            <a:t>≥</a:t>
                          </a:r>
                          <a:r>
                            <a:rPr lang="en-GB" sz="1400" dirty="0">
                              <a:solidFill>
                                <a:schemeClr val="tx1"/>
                              </a:solidFill>
                              <a:effectLst/>
                            </a:rPr>
                            <a:t>4</a:t>
                          </a:r>
                          <a:endParaRPr lang="en-US" sz="14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1282402468"/>
                      </a:ext>
                    </a:extLst>
                  </a:tr>
                  <a:tr h="217043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400">
                              <a:solidFill>
                                <a:schemeClr val="tx1"/>
                              </a:solidFill>
                              <a:effectLst/>
                            </a:rPr>
                            <a:t>[85 +margin]</a:t>
                          </a:r>
                          <a:endParaRPr lang="en-US" sz="14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400">
                              <a:solidFill>
                                <a:schemeClr val="tx1"/>
                              </a:solidFill>
                              <a:effectLst/>
                            </a:rPr>
                            <a:t>≥[48]</a:t>
                          </a:r>
                          <a:endParaRPr lang="en-US" sz="14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400" dirty="0">
                              <a:solidFill>
                                <a:schemeClr val="tx1"/>
                              </a:solidFill>
                              <a:effectLst/>
                            </a:rPr>
                            <a:t>All</a:t>
                          </a:r>
                          <a:endParaRPr lang="en-US" sz="14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3535259307"/>
                      </a:ext>
                    </a:extLst>
                  </a:tr>
                  <a:tr h="217043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400">
                              <a:solidFill>
                                <a:schemeClr val="tx1"/>
                              </a:solidFill>
                              <a:effectLst/>
                            </a:rPr>
                            <a:t>[44 +margin]</a:t>
                          </a:r>
                          <a:endParaRPr lang="en-US" sz="14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400">
                              <a:solidFill>
                                <a:schemeClr val="tx1"/>
                              </a:solidFill>
                              <a:effectLst/>
                            </a:rPr>
                            <a:t>≥[132]</a:t>
                          </a:r>
                          <a:endParaRPr lang="en-US" sz="14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400" dirty="0">
                              <a:solidFill>
                                <a:schemeClr val="tx1"/>
                              </a:solidFill>
                              <a:effectLst/>
                            </a:rPr>
                            <a:t>All</a:t>
                          </a:r>
                          <a:endParaRPr lang="en-US" sz="14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1482991780"/>
                      </a:ext>
                    </a:extLst>
                  </a:tr>
                  <a:tr h="217043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400">
                              <a:solidFill>
                                <a:schemeClr val="tx1"/>
                              </a:solidFill>
                              <a:effectLst/>
                            </a:rPr>
                            <a:t>[139 +margin]</a:t>
                          </a:r>
                          <a:endParaRPr lang="en-US" sz="14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400">
                              <a:solidFill>
                                <a:schemeClr val="tx1"/>
                              </a:solidFill>
                              <a:effectLst/>
                            </a:rPr>
                            <a:t>≥[24]</a:t>
                          </a:r>
                          <a:endParaRPr lang="en-US" sz="14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rowSpan="3"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400">
                              <a:solidFill>
                                <a:schemeClr val="tx1"/>
                              </a:solidFill>
                              <a:effectLst/>
                            </a:rPr>
                            <a:t>60</a:t>
                          </a:r>
                          <a:endParaRPr lang="en-US" sz="1400">
                            <a:solidFill>
                              <a:schemeClr val="tx1"/>
                            </a:solidFill>
                            <a:effectLst/>
                          </a:endParaRPr>
                        </a:p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400">
                              <a:solidFill>
                                <a:schemeClr val="tx1"/>
                              </a:solidFill>
                              <a:effectLst/>
                            </a:rPr>
                            <a:t> </a:t>
                          </a:r>
                          <a:endParaRPr lang="en-US" sz="14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US" sz="1400" dirty="0">
                              <a:solidFill>
                                <a:schemeClr val="tx1"/>
                              </a:solidFill>
                              <a:effectLst/>
                            </a:rPr>
                            <a:t>≥</a:t>
                          </a:r>
                          <a:r>
                            <a:rPr lang="en-GB" sz="1400" dirty="0">
                              <a:solidFill>
                                <a:schemeClr val="tx1"/>
                              </a:solidFill>
                              <a:effectLst/>
                            </a:rPr>
                            <a:t>4</a:t>
                          </a:r>
                          <a:endParaRPr lang="en-US" sz="14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2965952052"/>
                      </a:ext>
                    </a:extLst>
                  </a:tr>
                  <a:tr h="217043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400">
                              <a:solidFill>
                                <a:schemeClr val="tx1"/>
                              </a:solidFill>
                              <a:effectLst/>
                            </a:rPr>
                            <a:t>[46 +margin]</a:t>
                          </a:r>
                          <a:endParaRPr lang="en-US" sz="14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400">
                              <a:solidFill>
                                <a:schemeClr val="tx1"/>
                              </a:solidFill>
                              <a:effectLst/>
                            </a:rPr>
                            <a:t>≥[64]</a:t>
                          </a:r>
                          <a:endParaRPr lang="en-US" sz="14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400" dirty="0">
                              <a:solidFill>
                                <a:schemeClr val="tx1"/>
                              </a:solidFill>
                              <a:effectLst/>
                            </a:rPr>
                            <a:t>All</a:t>
                          </a:r>
                          <a:endParaRPr lang="en-US" sz="14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2365500221"/>
                      </a:ext>
                    </a:extLst>
                  </a:tr>
                  <a:tr h="217043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900"/>
                            </a:spcAft>
                          </a:pPr>
                          <a:r>
                            <a:rPr lang="en-GB" sz="1400" kern="1200">
                              <a:solidFill>
                                <a:schemeClr val="tx1"/>
                              </a:solidFill>
                              <a:effectLst/>
                            </a:rPr>
                            <a:t>[30 +margin]</a:t>
                          </a:r>
                          <a:endParaRPr lang="en-US" sz="14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400">
                              <a:solidFill>
                                <a:schemeClr val="tx1"/>
                              </a:solidFill>
                              <a:effectLst/>
                            </a:rPr>
                            <a:t> </a:t>
                          </a:r>
                          <a:endParaRPr lang="en-US" sz="14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400" dirty="0">
                              <a:solidFill>
                                <a:schemeClr val="tx1"/>
                              </a:solidFill>
                              <a:effectLst/>
                            </a:rPr>
                            <a:t> </a:t>
                          </a:r>
                          <a:endParaRPr lang="en-US" sz="14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1790041303"/>
                      </a:ext>
                    </a:extLst>
                  </a:tr>
                  <a:tr h="1041527">
                    <a:tc gridSpan="5">
                      <a:txBody>
                        <a:bodyPr/>
                        <a:lstStyle/>
                        <a:p>
                          <a:pPr algn="just">
                            <a:lnSpc>
                              <a:spcPct val="105000"/>
                            </a:lnSpc>
                            <a:spcAft>
                              <a:spcPts val="600"/>
                            </a:spcAft>
                          </a:pPr>
                          <a:r>
                            <a:rPr lang="en-GB" sz="1400" dirty="0">
                              <a:solidFill>
                                <a:schemeClr val="tx1"/>
                              </a:solidFill>
                              <a:effectLst/>
                            </a:rPr>
                            <a:t>Note 1:  Margin value is FFS</a:t>
                          </a:r>
                          <a:endParaRPr lang="en-US" sz="1400" dirty="0">
                            <a:solidFill>
                              <a:schemeClr val="tx1"/>
                            </a:solidFill>
                            <a:effectLst/>
                          </a:endParaRPr>
                        </a:p>
                        <a:p>
                          <a:pPr algn="just">
                            <a:lnSpc>
                              <a:spcPct val="105000"/>
                            </a:lnSpc>
                            <a:spcAft>
                              <a:spcPts val="600"/>
                            </a:spcAft>
                          </a:pPr>
                          <a:r>
                            <a:rPr lang="en-GB" sz="1400" dirty="0">
                              <a:solidFill>
                                <a:schemeClr val="tx1"/>
                              </a:solidFill>
                              <a:effectLst/>
                            </a:rPr>
                            <a:t>Note 2: The requirements above are based on the simulation results under the TDL-A [TS38.101-4]</a:t>
                          </a:r>
                          <a:endParaRPr lang="en-US" sz="1400" dirty="0">
                            <a:solidFill>
                              <a:schemeClr val="tx1"/>
                            </a:solidFill>
                            <a:effectLst/>
                          </a:endParaRPr>
                        </a:p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300"/>
                            </a:spcAft>
                          </a:pPr>
                          <a:r>
                            <a:rPr lang="en-GB" sz="1400" dirty="0">
                              <a:solidFill>
                                <a:schemeClr val="tx1"/>
                              </a:solidFill>
                              <a:effectLst/>
                            </a:rPr>
                            <a:t> </a:t>
                          </a:r>
                          <a:endParaRPr lang="en-US" sz="14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30148831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1" name="Rectangle 10">
            <a:extLst>
              <a:ext uri="{FF2B5EF4-FFF2-40B4-BE49-F238E27FC236}">
                <a16:creationId xmlns:a16="http://schemas.microsoft.com/office/drawing/2014/main" id="{3310BD6E-239E-4344-B98F-7453BDA0B690}"/>
              </a:ext>
            </a:extLst>
          </p:cNvPr>
          <p:cNvSpPr/>
          <p:nvPr/>
        </p:nvSpPr>
        <p:spPr>
          <a:xfrm>
            <a:off x="6225018" y="1029872"/>
            <a:ext cx="5769849" cy="36875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07000"/>
              </a:lnSpc>
              <a:spcAft>
                <a:spcPts val="300"/>
              </a:spcAft>
            </a:pPr>
            <a:r>
              <a:rPr lang="en-GB" b="1" dirty="0">
                <a:latin typeface="Times New Roman" panose="02020603050405020304" pitchFamily="18" charset="0"/>
                <a:ea typeface="SimSun" panose="02010600030101010101" pitchFamily="2" charset="-122"/>
              </a:rPr>
              <a:t>Table 1-2: UE Rx-Tx accuracy for fading channel in FR1</a:t>
            </a:r>
            <a:endParaRPr lang="en-US" sz="18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3398922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164624"/>
            <a:ext cx="10972800" cy="562074"/>
          </a:xfrm>
        </p:spPr>
        <p:txBody>
          <a:bodyPr/>
          <a:lstStyle/>
          <a:p>
            <a:r>
              <a:rPr lang="en-US" altLang="zh-CN" sz="3600" b="1" dirty="0"/>
              <a:t>Test case design principles(1)</a:t>
            </a:r>
            <a:endParaRPr lang="zh-CN" altLang="en-US" sz="3600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63352" y="692696"/>
            <a:ext cx="11593288" cy="6120680"/>
          </a:xfrm>
        </p:spPr>
        <p:txBody>
          <a:bodyPr>
            <a:normAutofit/>
          </a:bodyPr>
          <a:lstStyle/>
          <a:p>
            <a:pPr fontAlgn="auto" hangingPunct="1"/>
            <a:r>
              <a:rPr lang="en-US" sz="2800" dirty="0">
                <a:solidFill>
                  <a:srgbClr val="00B050"/>
                </a:solidFill>
              </a:rPr>
              <a:t>Processing time for the assistance data and measurement request </a:t>
            </a:r>
          </a:p>
          <a:p>
            <a:pPr lvl="1" fontAlgn="auto" hangingPunct="1"/>
            <a:r>
              <a:rPr lang="en-GB" dirty="0">
                <a:solidFill>
                  <a:srgbClr val="00B050"/>
                </a:solidFill>
              </a:rPr>
              <a:t>Starting point of T2 (measurement period) in the tests should be the first MG occasion with PRS after n+</a:t>
            </a:r>
            <a:r>
              <a:rPr lang="en-GB" dirty="0">
                <a:solidFill>
                  <a:srgbClr val="00B050"/>
                </a:solidFill>
                <a:sym typeface="Symbol" panose="05050102010706020507" pitchFamily="18" charset="2"/>
              </a:rPr>
              <a:t></a:t>
            </a:r>
            <a:r>
              <a:rPr lang="en-GB" dirty="0">
                <a:solidFill>
                  <a:srgbClr val="00B050"/>
                </a:solidFill>
              </a:rPr>
              <a:t>T, where n is the last PDSCH for the LPP messages including the assistance data and measurement request, and </a:t>
            </a:r>
            <a:r>
              <a:rPr lang="en-GB" dirty="0">
                <a:solidFill>
                  <a:srgbClr val="00B050"/>
                </a:solidFill>
                <a:sym typeface="Symbol" panose="05050102010706020507" pitchFamily="18" charset="2"/>
              </a:rPr>
              <a:t></a:t>
            </a:r>
            <a:r>
              <a:rPr lang="en-GB" dirty="0">
                <a:solidFill>
                  <a:srgbClr val="00B050"/>
                </a:solidFill>
              </a:rPr>
              <a:t>T=50ms</a:t>
            </a:r>
            <a:endParaRPr lang="en-US" dirty="0">
              <a:solidFill>
                <a:srgbClr val="00B050"/>
              </a:solidFill>
            </a:endParaRPr>
          </a:p>
          <a:p>
            <a:pPr>
              <a:lnSpc>
                <a:spcPct val="107000"/>
              </a:lnSpc>
              <a:spcAft>
                <a:spcPts val="900"/>
              </a:spcAft>
            </a:pPr>
            <a:r>
              <a:rPr lang="en-GB" sz="2800" dirty="0">
                <a:solidFill>
                  <a:srgbClr val="00B050"/>
                </a:solidFill>
              </a:rPr>
              <a:t>Update the PRS RMC to introduce PRS configurations with two PRS resources per </a:t>
            </a:r>
            <a:r>
              <a:rPr lang="en-GB" sz="2800">
                <a:solidFill>
                  <a:srgbClr val="00B050"/>
                </a:solidFill>
              </a:rPr>
              <a:t>resource set</a:t>
            </a:r>
          </a:p>
          <a:p>
            <a:pPr>
              <a:lnSpc>
                <a:spcPct val="107000"/>
              </a:lnSpc>
              <a:spcAft>
                <a:spcPts val="900"/>
              </a:spcAft>
            </a:pPr>
            <a:r>
              <a:rPr lang="en-US" sz="2800">
                <a:solidFill>
                  <a:srgbClr val="00B050"/>
                </a:solidFill>
              </a:rPr>
              <a:t>Simplify </a:t>
            </a:r>
            <a:r>
              <a:rPr lang="en-US" sz="2800" dirty="0">
                <a:solidFill>
                  <a:srgbClr val="00B050"/>
                </a:solidFill>
              </a:rPr>
              <a:t>the test procedure by using 2 time periods in the tests:</a:t>
            </a:r>
          </a:p>
          <a:p>
            <a:pPr marL="742950" lvl="1" indent="-285750" fontAlgn="auto" hangingPunct="1">
              <a:lnSpc>
                <a:spcPct val="107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"/>
            </a:pPr>
            <a:r>
              <a:rPr lang="en-GB" dirty="0">
                <a:solidFill>
                  <a:srgbClr val="00B050"/>
                </a:solidFill>
              </a:rPr>
              <a:t>T1: UE receives assistance data and measurement request</a:t>
            </a:r>
            <a:endParaRPr lang="en-US" dirty="0">
              <a:solidFill>
                <a:srgbClr val="00B050"/>
              </a:solidFill>
            </a:endParaRPr>
          </a:p>
          <a:p>
            <a:pPr marL="742950" lvl="1" indent="-285750" fontAlgn="auto" hangingPunct="1">
              <a:lnSpc>
                <a:spcPct val="107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"/>
            </a:pPr>
            <a:r>
              <a:rPr lang="en-GB" dirty="0">
                <a:solidFill>
                  <a:srgbClr val="00B050"/>
                </a:solidFill>
              </a:rPr>
              <a:t>T2: UE performs the measurement</a:t>
            </a:r>
            <a:endParaRPr lang="en-US" dirty="0">
              <a:solidFill>
                <a:srgbClr val="00B050"/>
              </a:solidFill>
            </a:endParaRPr>
          </a:p>
          <a:p>
            <a:pPr lvl="1"/>
            <a:endParaRPr lang="en-US" dirty="0"/>
          </a:p>
          <a:p>
            <a:pPr lvl="1"/>
            <a:endParaRPr lang="zh-CN" altLang="en-US" sz="2000" dirty="0"/>
          </a:p>
        </p:txBody>
      </p:sp>
    </p:spTree>
    <p:extLst>
      <p:ext uri="{BB962C8B-B14F-4D97-AF65-F5344CB8AC3E}">
        <p14:creationId xmlns:p14="http://schemas.microsoft.com/office/powerpoint/2010/main" val="203070163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B28163D68FE8E4D9361964FDD814FC4" ma:contentTypeVersion="10" ma:contentTypeDescription="Create a new document." ma:contentTypeScope="" ma:versionID="dd7f7e98d9087211bfc2df44327750e0">
  <xsd:schema xmlns:xsd="http://www.w3.org/2001/XMLSchema" xmlns:xs="http://www.w3.org/2001/XMLSchema" xmlns:p="http://schemas.microsoft.com/office/2006/metadata/properties" xmlns:ns3="cc9c437c-ae0c-4066-8d90-a0f7de786127" targetNamespace="http://schemas.microsoft.com/office/2006/metadata/properties" ma:root="true" ma:fieldsID="c2967776dd1458a98050c65d7f672ad2" ns3:_="">
    <xsd:import namespace="cc9c437c-ae0c-4066-8d90-a0f7de786127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MediaServiceLocation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c9c437c-ae0c-4066-8d90-a0f7de78612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6116A6EE-9C71-4CA8-B83C-FAA2FE0E539F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EC8B4B51-588A-4193-AB4E-12963BE166E2}">
  <ds:schemaRefs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cc9c437c-ae0c-4066-8d90-a0f7de786127"/>
    <ds:schemaRef ds:uri="http://www.w3.org/XML/1998/namespace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24DFB520-71EE-41B0-8989-A83159B1735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c9c437c-ae0c-4066-8d90-a0f7de78612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24481</TotalTime>
  <Words>1539</Words>
  <Application>Microsoft Office PowerPoint</Application>
  <PresentationFormat>Widescreen</PresentationFormat>
  <Paragraphs>302</Paragraphs>
  <Slides>9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7" baseType="lpstr">
      <vt:lpstr>Arial Unicode MS</vt:lpstr>
      <vt:lpstr>Arial</vt:lpstr>
      <vt:lpstr>Calibri</vt:lpstr>
      <vt:lpstr>Cambria Math</vt:lpstr>
      <vt:lpstr>Symbol</vt:lpstr>
      <vt:lpstr>Times New Roman</vt:lpstr>
      <vt:lpstr>Wingdings</vt:lpstr>
      <vt:lpstr>Office 主题</vt:lpstr>
      <vt:lpstr>3GPP TSG-RAN WG4 Meeting #100-e  Electronic Meeting, 16-27 Aug, 2021 </vt:lpstr>
      <vt:lpstr>PowerPoint Presentation</vt:lpstr>
      <vt:lpstr>Measurement Accuracy Requirements for RSTD(1)</vt:lpstr>
      <vt:lpstr>Measurement Accuracy Requirements for RSTD(2)</vt:lpstr>
      <vt:lpstr>Measurement Accuracy Requirements for PRS RSRP(1)</vt:lpstr>
      <vt:lpstr>Measurement Accuracy Requirements for UE Rx-Tx time difference(1)</vt:lpstr>
      <vt:lpstr>Measurement Accuracy Requirements for UE Rx-Tx time difference(2)</vt:lpstr>
      <vt:lpstr>Measurement Accuracy Requirements for UE Rx-Tx time difference(3)</vt:lpstr>
      <vt:lpstr>Test case design principles(1)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TSG-RAN WG4</dc:title>
  <dc:creator>Huawei</dc:creator>
  <cp:keywords>CTPClassification=CTP_NT</cp:keywords>
  <cp:lastModifiedBy>Intel - Huang Rui</cp:lastModifiedBy>
  <cp:revision>407</cp:revision>
  <dcterms:created xsi:type="dcterms:W3CDTF">2016-01-12T08:39:50Z</dcterms:created>
  <dcterms:modified xsi:type="dcterms:W3CDTF">2021-08-26T16:25:38Z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(3)HDtGZBEWFKp04Il6iPK3+aM7UNey7oImnfxsGpMgnGum2O4N9c37OIweFdOI8KwN2r5iT/q5
lTVOlOb9tHLJVp5zStt3Z64SxLA/HtZAqWA2B5Q4d+KPwUevGFDSokCWERfNke1xay1g6p1u
spQRsXcuPmv+ko8n5hJqnyAvOykw95CB/bRsUQV1JJAQNhQ+jlVJwf2wovX7AJGB2SQe0aa8
g9CGxF8hrSQoeOBI8z</vt:lpwstr>
  </property>
  <property fmtid="{D5CDD505-2E9C-101B-9397-08002B2CF9AE}" pid="3" name="_2015_ms_pID_7253431">
    <vt:lpwstr>RQtNwgb97hHK1vUR2vG7Qc2pWr1Tj1YdXrNcKrQfP2NMJd+XsG3+6e
Ppp+lYCZFGMnSk/4MrEZB9iwnAkVnVGSSlA+T8Rm+1ZDpM8kl1THXUbIQQ03ilax+LoMRETc
HN7h5eo+slKO2UATAYX4Cs23t/1jICsHrnoR4eYFf0yiLa3aJgpCI8loEyTXPz/g+z2ps762
LnqSkQOiLVf1/73DdDtipM2cQbMbgfIWGtsl</vt:lpwstr>
  </property>
  <property fmtid="{D5CDD505-2E9C-101B-9397-08002B2CF9AE}" pid="4" name="_2015_ms_pID_7253432">
    <vt:lpwstr>qb1vt5/SUIuxqJtvdv/diKhr0MnciyfuvwsT
fVCR/XlnSx70HCccKuGuPnq6PrYHtWiIM8ECvlK8N2SDFhrysOk=</vt:lpwstr>
  </property>
  <property fmtid="{D5CDD505-2E9C-101B-9397-08002B2CF9AE}" pid="5" name="ContentTypeId">
    <vt:lpwstr>0x010100EB28163D68FE8E4D9361964FDD814FC4</vt:lpwstr>
  </property>
  <property fmtid="{D5CDD505-2E9C-101B-9397-08002B2CF9AE}" pid="6" name="TitusGUID">
    <vt:lpwstr>4a845e00-6a01-4df2-a762-9fa96d4d9f58</vt:lpwstr>
  </property>
  <property fmtid="{D5CDD505-2E9C-101B-9397-08002B2CF9AE}" pid="7" name="CTP_TimeStamp">
    <vt:lpwstr>2020-08-25 13:45:02Z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_readonly">
    <vt:lpwstr/>
  </property>
  <property fmtid="{D5CDD505-2E9C-101B-9397-08002B2CF9AE}" pid="13" name="_change">
    <vt:lpwstr/>
  </property>
  <property fmtid="{D5CDD505-2E9C-101B-9397-08002B2CF9AE}" pid="14" name="_full-control">
    <vt:lpwstr/>
  </property>
  <property fmtid="{D5CDD505-2E9C-101B-9397-08002B2CF9AE}" pid="15" name="sflag">
    <vt:lpwstr>1597927634</vt:lpwstr>
  </property>
</Properties>
</file>