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0" r:id="rId2"/>
    <p:sldId id="262" r:id="rId3"/>
    <p:sldId id="267"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2021-08-06</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97273" y="495300"/>
            <a:ext cx="24186727" cy="9710344"/>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US" altLang="zh-CN" b="1" dirty="0" smtClean="0"/>
              <a:t>3GPP TSG-RAN WG4 Meeting #</a:t>
            </a:r>
            <a:r>
              <a:rPr lang="en-US" altLang="zh-CN" dirty="0" smtClean="0"/>
              <a:t> </a:t>
            </a:r>
            <a:r>
              <a:rPr lang="en-US" altLang="zh-CN" b="1" dirty="0" smtClean="0"/>
              <a:t>100-e	                                                      </a:t>
            </a:r>
            <a:r>
              <a:rPr lang="en-US" altLang="zh-CN" b="1" dirty="0" smtClean="0"/>
              <a:t>R4-2112846</a:t>
            </a:r>
            <a:endParaRPr lang="zh-CN" altLang="zh-CN" dirty="0" smtClean="0"/>
          </a:p>
          <a:p>
            <a:pPr algn="l"/>
            <a:r>
              <a:rPr lang="en-US" altLang="zh-CN" b="1" dirty="0" smtClean="0"/>
              <a:t>Electronic Meeting, August 16-27, 2021</a:t>
            </a:r>
            <a:endParaRPr lang="zh-CN" altLang="zh-CN" dirty="0" smtClean="0"/>
          </a:p>
          <a:p>
            <a:pPr algn="l"/>
            <a:endParaRPr lang="zh-CN" altLang="zh-CN"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WID on Home </a:t>
            </a:r>
            <a:r>
              <a:rPr lang="en-US" altLang="zh-CN" sz="9600" b="1" smtClean="0">
                <a:latin typeface="+mj-lt"/>
                <a:ea typeface="Malgun Gothic" panose="020B0503020000020004" pitchFamily="34" charset="-127"/>
                <a:cs typeface="Arial" panose="020B0604020202020204" pitchFamily="34" charset="0"/>
              </a:rPr>
              <a:t>Base Station </a:t>
            </a:r>
            <a:r>
              <a:rPr lang="en-US" altLang="zh-CN" sz="9600" b="1" dirty="0" smtClean="0">
                <a:latin typeface="+mj-lt"/>
                <a:ea typeface="Malgun Gothic" panose="020B0503020000020004" pitchFamily="34" charset="-127"/>
                <a:cs typeface="Arial" panose="020B0604020202020204" pitchFamily="34" charset="0"/>
              </a:rPr>
              <a:t>for NR</a:t>
            </a:r>
          </a:p>
          <a:p>
            <a:pP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530600"/>
            <a:ext cx="23023830"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endParaRPr lang="zh-CN" altLang="zh-CN" sz="4000" dirty="0" smtClean="0"/>
          </a:p>
          <a:p>
            <a:pPr hangingPunct="0"/>
            <a:r>
              <a:rPr lang="en-GB" altLang="zh-CN" sz="4000" dirty="0" smtClean="0"/>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zh-CN" altLang="zh-CN" sz="4000" dirty="0" smtClean="0"/>
          </a:p>
          <a:p>
            <a:pPr hangingPunct="0">
              <a:buNone/>
            </a:pPr>
            <a:r>
              <a:rPr lang="en-GB" altLang="zh-CN" sz="4800" b="1" dirty="0" smtClean="0"/>
              <a:t>    It is proposed to specify RF requirements for NR FR1 supporting Home Baste Station (HBS) in R18. The Work Item is to develop a new feature to enable HBS application in home scenarios for NR FR1.</a:t>
            </a:r>
            <a:endParaRPr lang="zh-CN" altLang="zh-CN" sz="4800" b="1" dirty="0" smtClean="0"/>
          </a:p>
          <a:p>
            <a:pPr hangingPunct="0"/>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6" name="Rectangle 2"/>
          <p:cNvSpPr>
            <a:spLocks noChangeArrowheads="1"/>
          </p:cNvSpPr>
          <p:nvPr/>
        </p:nvSpPr>
        <p:spPr bwMode="auto">
          <a:xfrm>
            <a:off x="127501" y="-481016"/>
            <a:ext cx="24384000" cy="14727102"/>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4800" b="1" dirty="0" smtClean="0">
                <a:latin typeface="微软雅黑" panose="020B0503020204020204" charset="-122"/>
                <a:ea typeface="微软雅黑" panose="020B0503020204020204" charset="-122"/>
                <a:cs typeface="微软雅黑" panose="020B0503020204020204" charset="-122"/>
              </a:rPr>
              <a:t>Core Objectives: </a:t>
            </a:r>
            <a:r>
              <a:rPr lang="en-US" altLang="zh-CN" sz="4800" b="1" dirty="0" smtClean="0">
                <a:latin typeface="微软雅黑" panose="020B0503020204020204" charset="-122"/>
                <a:ea typeface="微软雅黑" panose="020B0503020204020204" charset="-122"/>
                <a:cs typeface="微软雅黑" panose="020B0503020204020204" charset="-122"/>
              </a:rPr>
              <a:t>Home BS scenarios and RF requirements</a:t>
            </a: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4400" b="1" dirty="0" smtClean="0"/>
              <a:t>The core objectives of the work item is to specify the necessary features to support NR deployment for Home Base Station (HBS) application in Rel-18. </a:t>
            </a:r>
          </a:p>
          <a:p>
            <a:pPr algn="l" defTabSz="2438339" eaLnBrk="0" fontAlgn="base">
              <a:spcBef>
                <a:spcPct val="0"/>
              </a:spcBef>
              <a:spcAft>
                <a:spcPct val="0"/>
              </a:spcAft>
            </a:pPr>
            <a:endParaRPr lang="zh-CN" altLang="zh-CN" sz="4400" b="1" dirty="0" smtClean="0"/>
          </a:p>
          <a:p>
            <a:pPr lvl="0" algn="l" defTabSz="2438339" eaLnBrk="0" fontAlgn="base">
              <a:spcBef>
                <a:spcPct val="0"/>
              </a:spcBef>
              <a:spcAft>
                <a:spcPct val="0"/>
              </a:spcAft>
            </a:pPr>
            <a:r>
              <a:rPr lang="en-US" altLang="zh-CN" sz="4400" dirty="0" smtClean="0"/>
              <a:t>Specify features to </a:t>
            </a:r>
            <a:r>
              <a:rPr lang="en-GB" altLang="zh-CN" sz="4400" dirty="0" smtClean="0"/>
              <a:t>core specifications of RF requirements for Home BS [</a:t>
            </a:r>
            <a:r>
              <a:rPr lang="en-US" altLang="zh-CN" sz="4400" dirty="0" smtClean="0"/>
              <a:t>RAN4</a:t>
            </a:r>
            <a:r>
              <a:rPr lang="en-GB" altLang="zh-CN" sz="4400" dirty="0" smtClean="0"/>
              <a:t>]</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solidFill>
                  <a:schemeClr val="tx1"/>
                </a:solidFill>
                <a:latin typeface="Gill Sans Light (正文)"/>
                <a:ea typeface="宋体" pitchFamily="2" charset="-122"/>
                <a:cs typeface="Arial" pitchFamily="34" charset="0"/>
              </a:rPr>
              <a:t>  </a:t>
            </a:r>
            <a:r>
              <a:rPr lang="en-GB" altLang="zh-CN" sz="4400" dirty="0" smtClean="0"/>
              <a:t>Identify the frequency range (FR1) and operating bands to be used for HBS</a:t>
            </a:r>
            <a:endParaRPr lang="zh-CN" altLang="zh-CN" sz="4400" dirty="0" smtClean="0"/>
          </a:p>
          <a:p>
            <a:pPr lvl="8" algn="l" defTabSz="2438339" eaLnBrk="0" fontAlgn="base">
              <a:spcBef>
                <a:spcPct val="0"/>
              </a:spcBef>
              <a:spcAft>
                <a:spcPct val="0"/>
              </a:spcAft>
              <a:buFont typeface="Wingdings" pitchFamily="2" charset="2"/>
              <a:buChar char="Ø"/>
            </a:pPr>
            <a:r>
              <a:rPr lang="en-US" altLang="zh-CN" sz="4400" dirty="0" smtClean="0"/>
              <a:t>  Identify key characteristics where it is absolutely necessary to introduce HBS</a:t>
            </a:r>
          </a:p>
          <a:p>
            <a:pPr lvl="8" algn="l" defTabSz="2438339" eaLnBrk="0" fontAlgn="base">
              <a:spcBef>
                <a:spcPct val="0"/>
              </a:spcBef>
              <a:spcAft>
                <a:spcPct val="0"/>
              </a:spcAft>
              <a:buFont typeface="Wingdings" pitchFamily="2" charset="2"/>
              <a:buChar char="Ø"/>
            </a:pPr>
            <a:r>
              <a:rPr lang="en-GB" altLang="zh-CN" sz="4400" dirty="0" smtClean="0"/>
              <a:t>  Perform FR1 </a:t>
            </a:r>
            <a:r>
              <a:rPr lang="en-US" altLang="zh-CN" sz="4400" dirty="0" smtClean="0"/>
              <a:t>co-existence evaluation for HBS network </a:t>
            </a:r>
            <a:r>
              <a:rPr lang="en-GB" altLang="zh-CN" sz="4400" dirty="0" smtClean="0"/>
              <a:t>(e.g. ACLR, ACS)</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t>  Specify new BS type(s) for HBS if necessary</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t>  Specify </a:t>
            </a:r>
            <a:r>
              <a:rPr lang="en-US" altLang="zh-CN" sz="4400" dirty="0" smtClean="0"/>
              <a:t>RF requirements for HBS in TS 38.104 and TS 37.104</a:t>
            </a:r>
            <a:endParaRPr lang="zh-CN" altLang="zh-CN" sz="4400" dirty="0" smtClean="0"/>
          </a:p>
          <a:p>
            <a:pPr marL="720000" lvl="2" algn="l" defTabSz="2438339" eaLnBrk="0" fontAlgn="base">
              <a:spcBef>
                <a:spcPct val="0"/>
              </a:spcBef>
              <a:spcAft>
                <a:spcPct val="0"/>
              </a:spcAft>
              <a:buFont typeface="Arial" pitchFamily="34" charset="0"/>
              <a:buChar char="•"/>
            </a:pPr>
            <a:r>
              <a:rPr lang="en-US" altLang="zh-CN" sz="4400" dirty="0" smtClean="0"/>
              <a:t> Considering the results of co-existence evaluation in terms of impact on </a:t>
            </a:r>
            <a:r>
              <a:rPr lang="en-US" altLang="zh-CN" sz="4400" dirty="0" err="1" smtClean="0"/>
              <a:t>Tx</a:t>
            </a:r>
            <a:r>
              <a:rPr lang="en-US" altLang="zh-CN" sz="4400" dirty="0" smtClean="0"/>
              <a:t> and Rx requirements, cell sizes and link budgets, likely BS architectures, synchronization requirements and other relevant aspects</a:t>
            </a:r>
            <a:endParaRPr lang="zh-CN" altLang="zh-CN" sz="4400" dirty="0" smtClean="0"/>
          </a:p>
          <a:p>
            <a:pPr lvl="6" algn="l" defTabSz="2438339" eaLnBrk="0" fontAlgn="base">
              <a:spcBef>
                <a:spcPct val="0"/>
              </a:spcBef>
              <a:spcAft>
                <a:spcPct val="0"/>
              </a:spcAft>
              <a:buFont typeface="Wingdings" pitchFamily="2" charset="2"/>
              <a:buChar char="Ø"/>
            </a:pPr>
            <a:r>
              <a:rPr lang="en-GB" altLang="zh-CN" sz="4400" dirty="0" smtClean="0"/>
              <a:t>Specify HBS conformance testing</a:t>
            </a:r>
            <a:endParaRPr lang="en-US" altLang="zh-CN" sz="4400" dirty="0" smtClean="0"/>
          </a:p>
          <a:p>
            <a:pPr marL="720000" lvl="8" algn="l" defTabSz="2438339" eaLnBrk="0" fontAlgn="base">
              <a:spcBef>
                <a:spcPct val="0"/>
              </a:spcBef>
              <a:spcAft>
                <a:spcPct val="0"/>
              </a:spcAft>
              <a:buFont typeface="Arial" pitchFamily="34" charset="0"/>
              <a:buChar char="•"/>
            </a:pPr>
            <a:r>
              <a:rPr lang="en-GB" altLang="zh-CN" sz="4400" dirty="0" smtClean="0"/>
              <a:t>Determine at an early phase whether conducted, OTA or both types of testing are needed</a:t>
            </a:r>
            <a:endParaRPr lang="en-US" altLang="zh-CN" sz="4400" dirty="0" smtClean="0"/>
          </a:p>
          <a:p>
            <a:pPr marL="720000" lvl="8" algn="l" defTabSz="2438339" eaLnBrk="0" fontAlgn="base">
              <a:spcBef>
                <a:spcPct val="0"/>
              </a:spcBef>
              <a:spcAft>
                <a:spcPct val="0"/>
              </a:spcAft>
              <a:buFont typeface="Arial" pitchFamily="34" charset="0"/>
              <a:buChar char="•"/>
            </a:pPr>
            <a:r>
              <a:rPr lang="en-GB" altLang="zh-CN" sz="4400" dirty="0" smtClean="0"/>
              <a:t>Specify the RF requirements for NR HBS in TS38.104 and TS37.104, and the corresponding updates on the test specification in TS38.141-1/TS38.141-2.</a:t>
            </a:r>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Arial" pitchFamily="34" charset="0"/>
            </a:endParaRPr>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宋体"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68</TotalTime>
  <Words>378</Words>
  <Application>Microsoft Office PowerPoint</Application>
  <PresentationFormat>自定义</PresentationFormat>
  <Paragraphs>57</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shaozhe</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25</cp:revision>
  <dcterms:modified xsi:type="dcterms:W3CDTF">2021-08-06T07:42:08Z</dcterms:modified>
  <cp:category/>
</cp:coreProperties>
</file>