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928" r:id="rId6"/>
    <p:sldId id="970" r:id="rId7"/>
    <p:sldId id="978" r:id="rId8"/>
    <p:sldId id="972" r:id="rId9"/>
    <p:sldId id="973" r:id="rId10"/>
    <p:sldId id="974" r:id="rId11"/>
    <p:sldId id="975" r:id="rId12"/>
    <p:sldId id="976" r:id="rId13"/>
    <p:sldId id="977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4" d="100"/>
          <a:sy n="114" d="100"/>
        </p:scale>
        <p:origin x="138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votingList_mtg-RAN4-100-e.htm" TargetMode="External"/><Relationship Id="rId2" Type="http://schemas.openxmlformats.org/officeDocument/2006/relationships/hyperlink" Target="https://www.3gpp.org/news-events/elections/220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+mj-ea"/>
              </a:rPr>
              <a:t>RAN4#100-e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#100-e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August 16-27,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R4-2111702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e-meeting will take place during </a:t>
            </a:r>
            <a:r>
              <a:rPr lang="en-US" sz="1400" dirty="0">
                <a:solidFill>
                  <a:srgbClr val="FF0000"/>
                </a:solidFill>
              </a:rPr>
              <a:t>August 16~27, 2021</a:t>
            </a:r>
            <a:r>
              <a:rPr lang="en-US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6 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</a:t>
            </a:r>
            <a:r>
              <a:rPr lang="en-US" altLang="zh-CN" sz="1400" dirty="0" smtClean="0">
                <a:solidFill>
                  <a:srgbClr val="FF0000"/>
                </a:solidFill>
              </a:rPr>
              <a:t>13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register timely to be eligible to take part in the GTW conference calls and RAN4 Vice chairs election, if needed.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session.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In 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000" dirty="0" smtClean="0"/>
              <a:t>It is encouraged to provide clean version of final formal WF </a:t>
            </a:r>
            <a:r>
              <a:rPr lang="en-US" sz="1000" dirty="0" err="1" smtClean="0"/>
              <a:t>Tdoc</a:t>
            </a:r>
            <a:r>
              <a:rPr lang="en-US" sz="1000" dirty="0" smtClean="0"/>
              <a:t> without change marks 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In 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order to facilitate preparation for potential ballot(s), it is highly encouraged to provide your candidacy for RAN4 Vice Chair positions, if any, by </a:t>
            </a:r>
            <a:r>
              <a:rPr lang="en-US" sz="1400" dirty="0" smtClean="0">
                <a:solidFill>
                  <a:srgbClr val="FF0000"/>
                </a:solidFill>
              </a:rPr>
              <a:t>August 13 (Friday) 17:00 UTC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</a:t>
            </a:r>
            <a:r>
              <a:rPr lang="en-US" sz="1400" dirty="0"/>
              <a:t>the first GTW session </a:t>
            </a:r>
            <a:r>
              <a:rPr lang="en-US" sz="1400" dirty="0" smtClean="0"/>
              <a:t>on </a:t>
            </a:r>
            <a:r>
              <a:rPr lang="en-US" sz="1400" dirty="0" smtClean="0">
                <a:solidFill>
                  <a:srgbClr val="FF0000"/>
                </a:solidFill>
              </a:rPr>
              <a:t>August 17</a:t>
            </a:r>
            <a:r>
              <a:rPr lang="en-US" sz="1400" baseline="30000" dirty="0" smtClean="0">
                <a:solidFill>
                  <a:srgbClr val="FF0000"/>
                </a:solidFill>
              </a:rPr>
              <a:t>th</a:t>
            </a:r>
            <a:r>
              <a:rPr lang="en-US" sz="1400" dirty="0" smtClean="0">
                <a:solidFill>
                  <a:srgbClr val="FF0000"/>
                </a:solidFill>
              </a:rPr>
              <a:t> (Tuesday) </a:t>
            </a:r>
            <a:r>
              <a:rPr lang="en-US" altLang="zh-CN" sz="1400" dirty="0">
                <a:solidFill>
                  <a:srgbClr val="FF0000"/>
                </a:solidFill>
              </a:rPr>
              <a:t>3:00-3:30 </a:t>
            </a:r>
            <a:r>
              <a:rPr lang="en-US" altLang="zh-CN" sz="1400" dirty="0" smtClean="0">
                <a:solidFill>
                  <a:srgbClr val="FF0000"/>
                </a:solidFill>
              </a:rPr>
              <a:t>UTC</a:t>
            </a:r>
            <a:r>
              <a:rPr lang="en-US" sz="1400" dirty="0" smtClean="0"/>
              <a:t>, RAN4 Chair will check the candidacies for RAN4 Vice Chairs, and open the ballot(s) if needed.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Please find below the list of candidatures </a:t>
            </a:r>
            <a:r>
              <a:rPr lang="en-US" sz="1200" dirty="0"/>
              <a:t>received (</a:t>
            </a:r>
            <a:r>
              <a:rPr lang="en-US" sz="1200" dirty="0">
                <a:hlinkClick r:id="rId2"/>
              </a:rPr>
              <a:t>https://</a:t>
            </a:r>
            <a:r>
              <a:rPr lang="en-US" sz="1200" dirty="0" smtClean="0">
                <a:hlinkClick r:id="rId2"/>
              </a:rPr>
              <a:t>www.3gpp.org/news-events/elections/2206</a:t>
            </a:r>
            <a:r>
              <a:rPr lang="en-US" sz="1200" dirty="0" smtClean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list: </a:t>
            </a:r>
            <a:r>
              <a:rPr lang="en-US" sz="1200" dirty="0">
                <a:hlinkClick r:id="rId3"/>
              </a:rPr>
              <a:t>https://</a:t>
            </a:r>
            <a:r>
              <a:rPr lang="en-US" sz="1200" dirty="0" smtClean="0">
                <a:hlinkClick r:id="rId3"/>
              </a:rPr>
              <a:t>www.3gpp.org/ftp/webExtensions/elections/RAN/RAN4/Election_August_2021/votingList_mtg-RAN4-100-e.htm</a:t>
            </a:r>
            <a:endParaRPr lang="en-US" sz="12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For potential ballot, please find the information below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Deadline for checking the registrations: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rgbClr val="FF0000"/>
                </a:solidFill>
              </a:rPr>
              <a:t>(Tuesday) 16:00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Announcement of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 candidates on RAN4 reflector: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17:00 UTC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in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18:00 UTC ~ August 18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(Wednesday) 12:00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Multiple ballots will be scheduled in a similar way as for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Ballot, if needed</a:t>
            </a: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Vice Chair elections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674" y="2624203"/>
            <a:ext cx="6538181" cy="1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xmlns="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(August 16~20)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(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August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23~27)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38032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216458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8170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90787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787778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b="1" kern="0" noProof="0" dirty="0" smtClean="0">
              <a:solidFill>
                <a:srgbClr val="FFFFFF"/>
              </a:solidFill>
              <a:latin typeface="+mj-ea"/>
              <a:ea typeface="+mj-ea"/>
              <a:cs typeface="+mn-cs"/>
              <a:sym typeface="Wingdings" panose="05000000000000000000" pitchFamily="2" charset="2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Vice Chairs election 3:00-3:30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4853243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67353" y="4853243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5457372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7957" y="4513006"/>
            <a:ext cx="786133" cy="288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Window</a:t>
            </a: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10 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13 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buNone/>
            </a:pPr>
            <a:r>
              <a:rPr lang="en-US" altLang="zh-CN" sz="1200" dirty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16 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19 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20 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24 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30 (Monday), 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952561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www.w3.org/XML/1998/namespace"/>
    <ds:schemaRef ds:uri="23d77754-4ccc-4c57-9291-cab09e81894a"/>
    <ds:schemaRef ds:uri="a915fe38-2618-47b6-8303-829fb71466d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334898</TotalTime>
  <Words>1673</Words>
  <Application>Microsoft Office PowerPoint</Application>
  <PresentationFormat>宽屏</PresentationFormat>
  <Paragraphs>214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RAN4#100-e E-meeting Arrangements and Guidelines</vt:lpstr>
      <vt:lpstr>General Aspects </vt:lpstr>
      <vt:lpstr>General Aspects </vt:lpstr>
      <vt:lpstr>Vice Chair elections </vt:lpstr>
      <vt:lpstr>Email discussion procedures/timelines</vt:lpstr>
      <vt:lpstr>Basket WIs Email discussion procedures/timelines 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641</cp:revision>
  <cp:lastPrinted>2016-09-15T08:31:35Z</cp:lastPrinted>
  <dcterms:created xsi:type="dcterms:W3CDTF">2009-11-27T05:15:11Z</dcterms:created>
  <dcterms:modified xsi:type="dcterms:W3CDTF">2021-08-16T03:15:42Z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(3)ymIZga/WGtqehN75vSdZZcMPubhD7Wb8rbnNEUpboYOzNii8F0tMEfCJwg63VnwLSuKGffIM
qYgAKSQSjPBqhBq8OZtXzchyBCt/gpoE4uVGOVvdKImX7KKw67erLtT8kPWGk553qG6Jqdh8
ioEI5XLJ1ndyiobj393FMZ9L+sMQbobZWWXo7zz8QSk2Hw3qnRpSBav5Q/c+wGtvcfWPqPem
5CCprqkt5YoUrgeoyS</vt:lpwstr>
  </property>
  <property fmtid="{D5CDD505-2E9C-101B-9397-08002B2CF9AE}" pid="16" name="_2015_ms_pID_7253431">
    <vt:lpwstr>nfuEX2cD0sgPl9a2SM8KgK8J5LMlhBSgkXj5d8wTGOoXpji5b87mOX
IWbbKDwiq3qWtHuq2LeMJmHhzH/9xNtjuB2QFysCklngZtWbFcMYrJ6gyr51SwVg1wdoVHOq
9J58CBiBoWMilQE5JTXWl6JYDnUxd0QkhCpY9aPeMl/5jAK1Tt3E+lNJEEAaKYsY1C8eYDRN
/8J87jy4hncnRsYp7iHSY7HatwFJE1i6Ev4J</vt:lpwstr>
  </property>
  <property fmtid="{D5CDD505-2E9C-101B-9397-08002B2CF9AE}" pid="17" name="_2015_ms_pID_7253432">
    <vt:lpwstr>fg==</vt:lpwstr>
  </property>
</Properties>
</file>