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74" r:id="rId2"/>
    <p:sldId id="260" r:id="rId3"/>
    <p:sldId id="262" r:id="rId4"/>
    <p:sldId id="263" r:id="rId5"/>
    <p:sldId id="265" r:id="rId6"/>
    <p:sldId id="266" r:id="rId7"/>
    <p:sldId id="267" r:id="rId8"/>
    <p:sldId id="270" r:id="rId9"/>
    <p:sldId id="264" r:id="rId10"/>
    <p:sldId id="272" r:id="rId11"/>
  </p:sldIdLst>
  <p:sldSz cx="9144000" cy="6858000" type="screen4x3"/>
  <p:notesSz cx="6884988" cy="10018713"/>
  <p:embeddedFontLst>
    <p:embeddedFont>
      <p:font typeface="David" panose="020E0502060401010101" pitchFamily="34" charset="-79"/>
      <p:regular r:id="rId14"/>
      <p:bold r:id="rId15"/>
    </p:embeddedFont>
    <p:embeddedFont>
      <p:font typeface="Ericsson Capital TT" panose="020B0604020202020204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74"/>
            <p14:sldId id="260"/>
            <p14:sldId id="262"/>
            <p14:sldId id="263"/>
            <p14:sldId id="265"/>
            <p14:sldId id="266"/>
            <p14:sldId id="267"/>
            <p14:sldId id="270"/>
            <p14:sldId id="264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007B78"/>
    <a:srgbClr val="89BA17"/>
    <a:srgbClr val="E32119"/>
    <a:srgbClr val="8BC5FF"/>
    <a:srgbClr val="99CCFF"/>
    <a:srgbClr val="9FB7D3"/>
    <a:srgbClr val="6A8FBF"/>
    <a:srgbClr val="00A9D4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19" autoAdjust="0"/>
  </p:normalViewPr>
  <p:slideViewPr>
    <p:cSldViewPr snapToGrid="0" snapToObjects="1">
      <p:cViewPr varScale="1">
        <p:scale>
          <a:sx n="90" d="100"/>
          <a:sy n="90" d="100"/>
        </p:scale>
        <p:origin x="1386" y="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76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2017-11-14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7410A-8615-490E-B799-8AEAB3DCD66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41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7" y="6370820"/>
            <a:ext cx="8365213" cy="36970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R3-17xxxx					RAN3#98 in Reno, NV,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US, 27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th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November – 1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st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December 2017</a:t>
            </a:r>
          </a:p>
          <a:p>
            <a:pPr algn="ctr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AB570F00-B73F-471C-98EC-FD4CB29AE96B}" type="slidenum">
              <a:rPr lang="en-US" sz="800" b="0" i="0" u="none" smtClean="0">
                <a:solidFill>
                  <a:srgbClr val="87888A"/>
                </a:solidFill>
              </a:rPr>
              <a:pPr algn="ctr"/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2E798-211B-4342-B3E3-E642A4C55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24" y="2303404"/>
            <a:ext cx="7494588" cy="1085371"/>
          </a:xfrm>
        </p:spPr>
        <p:txBody>
          <a:bodyPr/>
          <a:lstStyle/>
          <a:p>
            <a:r>
              <a:rPr lang="en-GB" dirty="0">
                <a:latin typeface="David" panose="020E0502060401010101" pitchFamily="34" charset="-79"/>
                <a:cs typeface="David" panose="020E0502060401010101" pitchFamily="34" charset="-79"/>
              </a:rPr>
              <a:t>Response to </a:t>
            </a:r>
            <a:br>
              <a:rPr lang="en-GB" dirty="0">
                <a:latin typeface="David" panose="020E0502060401010101" pitchFamily="34" charset="-79"/>
                <a:cs typeface="David" panose="020E0502060401010101" pitchFamily="34" charset="-79"/>
              </a:rPr>
            </a:br>
            <a:r>
              <a:rPr lang="en-GB" dirty="0">
                <a:latin typeface="David" panose="020E0502060401010101" pitchFamily="34" charset="-79"/>
                <a:cs typeface="David" panose="020E0502060401010101" pitchFamily="34" charset="-79"/>
              </a:rPr>
              <a:t>RRC inactive, RAN ASPECTS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BEFC7C48-CBE4-4256-9883-6B5E037926BF}"/>
              </a:ext>
            </a:extLst>
          </p:cNvPr>
          <p:cNvSpPr txBox="1">
            <a:spLocks/>
          </p:cNvSpPr>
          <p:nvPr/>
        </p:nvSpPr>
        <p:spPr bwMode="auto">
          <a:xfrm>
            <a:off x="452424" y="799750"/>
            <a:ext cx="835501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300"/>
              </a:spcAft>
            </a:pPr>
            <a:r>
              <a:rPr lang="en-GB" b="1" kern="0" dirty="0" err="1">
                <a:solidFill>
                  <a:srgbClr val="0070C0"/>
                </a:solidFill>
              </a:rPr>
              <a:t>Tdoc</a:t>
            </a:r>
            <a:r>
              <a:rPr lang="en-GB" b="1" kern="0" dirty="0">
                <a:solidFill>
                  <a:srgbClr val="0070C0"/>
                </a:solidFill>
              </a:rPr>
              <a:t> </a:t>
            </a:r>
            <a:r>
              <a:rPr lang="en-US" b="1" kern="0" dirty="0">
                <a:solidFill>
                  <a:srgbClr val="0070C0"/>
                </a:solidFill>
              </a:rPr>
              <a:t>R3-174868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AI 10.6.5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For Decision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Nokia, Nokia Shanghai Bell, Huawei, CATT, Qualcomm Incorporated, NEC </a:t>
            </a: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70A7AD3B-C44F-424A-804D-61BF20910ED8}"/>
              </a:ext>
            </a:extLst>
          </p:cNvPr>
          <p:cNvSpPr txBox="1">
            <a:spLocks/>
          </p:cNvSpPr>
          <p:nvPr/>
        </p:nvSpPr>
        <p:spPr>
          <a:xfrm>
            <a:off x="393699" y="5027084"/>
            <a:ext cx="8355014" cy="783053"/>
          </a:xfrm>
          <a:prstGeom prst="rect">
            <a:avLst/>
          </a:prstGeom>
        </p:spPr>
        <p:txBody>
          <a:bodyPr/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800" kern="0" dirty="0">
                <a:solidFill>
                  <a:srgbClr val="0070C0"/>
                </a:solidFill>
              </a:rPr>
              <a:t>3GPP TSG-RAN WG3 Meeting #98</a:t>
            </a:r>
          </a:p>
          <a:p>
            <a:pPr marL="0" indent="0">
              <a:buNone/>
            </a:pPr>
            <a:r>
              <a:rPr lang="en-GB" kern="0" dirty="0">
                <a:solidFill>
                  <a:srgbClr val="0070C0"/>
                </a:solidFill>
              </a:rPr>
              <a:t>Reno, NV, U.S, 27th November – 1st December 2017</a:t>
            </a:r>
          </a:p>
        </p:txBody>
      </p:sp>
    </p:spTree>
    <p:extLst>
      <p:ext uri="{BB962C8B-B14F-4D97-AF65-F5344CB8AC3E}">
        <p14:creationId xmlns:p14="http://schemas.microsoft.com/office/powerpoint/2010/main" val="49907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C4A28E6-6038-4F9C-B72C-F7C0F5A258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456766"/>
              </p:ext>
            </p:extLst>
          </p:nvPr>
        </p:nvGraphicFramePr>
        <p:xfrm>
          <a:off x="393701" y="1125698"/>
          <a:ext cx="8540574" cy="302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6858">
                  <a:extLst>
                    <a:ext uri="{9D8B030D-6E8A-4147-A177-3AD203B41FA5}">
                      <a16:colId xmlns:a16="http://schemas.microsoft.com/office/drawing/2014/main" val="578620657"/>
                    </a:ext>
                  </a:extLst>
                </a:gridCol>
                <a:gridCol w="2846858">
                  <a:extLst>
                    <a:ext uri="{9D8B030D-6E8A-4147-A177-3AD203B41FA5}">
                      <a16:colId xmlns:a16="http://schemas.microsoft.com/office/drawing/2014/main" val="3137418646"/>
                    </a:ext>
                  </a:extLst>
                </a:gridCol>
                <a:gridCol w="2846858">
                  <a:extLst>
                    <a:ext uri="{9D8B030D-6E8A-4147-A177-3AD203B41FA5}">
                      <a16:colId xmlns:a16="http://schemas.microsoft.com/office/drawing/2014/main" val="3592668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Main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Solution-2 (Ericsson)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5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minimise signalling and power consumption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Minimize latency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Compatible with realistic RAN deployments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sv-SE" sz="1400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minimizes signalling load by paging and context transfer always over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Minimizes latency by paging and context transfer over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limited RNA size is not a problem because if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/speed ratio is very low  and drives large CN registration areas for the UE, then use Idle mode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Increases signaling load by systematic paging relayed over CN (loop via a non-serving AMF for context transfer and paging)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Increases latency by paging over CN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Increases signaling by context transfer over CN (8 messages + 2 Path Switch)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Does not work across pool areas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154320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67BCFFF-6AE2-42CA-813C-EE2DC3E19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Summary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45E670-1F46-4269-92D8-22FB86C99418}"/>
              </a:ext>
            </a:extLst>
          </p:cNvPr>
          <p:cNvSpPr txBox="1"/>
          <p:nvPr/>
        </p:nvSpPr>
        <p:spPr>
          <a:xfrm>
            <a:off x="353732" y="4216882"/>
            <a:ext cx="8620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Conclusion</a:t>
            </a:r>
            <a:r>
              <a:rPr lang="en-GB" dirty="0"/>
              <a:t>: By trying to cover very large RNAs matching large CN Registrations Areas with no consideration for </a:t>
            </a:r>
            <a:r>
              <a:rPr lang="en-GB" dirty="0" err="1"/>
              <a:t>Xn</a:t>
            </a:r>
            <a:r>
              <a:rPr lang="en-GB" dirty="0"/>
              <a:t> availability, solution 2 becomes inefficient whereas UEs that may require large RNA (i.e. UEs with </a:t>
            </a:r>
            <a:r>
              <a:rPr lang="en-US" dirty="0"/>
              <a:t>ratio </a:t>
            </a:r>
            <a:r>
              <a:rPr lang="en-US" dirty="0" err="1"/>
              <a:t>Tx</a:t>
            </a:r>
            <a:r>
              <a:rPr lang="en-US" dirty="0"/>
              <a:t>/speed which is low ) </a:t>
            </a:r>
            <a:r>
              <a:rPr lang="en-GB" dirty="0"/>
              <a:t>can be more efficiently handled by idle mode. </a:t>
            </a:r>
            <a:r>
              <a:rPr lang="en-GB" b="1" dirty="0"/>
              <a:t>The RAN shall consider </a:t>
            </a:r>
            <a:r>
              <a:rPr lang="en-GB" b="1" dirty="0" err="1"/>
              <a:t>Xn</a:t>
            </a:r>
            <a:r>
              <a:rPr lang="en-GB" b="1" dirty="0"/>
              <a:t> availability when Configuring the RNA.</a:t>
            </a:r>
          </a:p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1086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The RRC_INACTIVE properties state shall meet the following objectives:</a:t>
            </a:r>
            <a:endParaRPr lang="sv-SE" dirty="0"/>
          </a:p>
          <a:p>
            <a:pPr hangingPunct="0"/>
            <a:r>
              <a:rPr lang="en-GB" dirty="0"/>
              <a:t>TR 38.804:</a:t>
            </a:r>
            <a:endParaRPr lang="sv-SE" dirty="0"/>
          </a:p>
          <a:p>
            <a:pPr lvl="1" hangingPunct="0"/>
            <a:r>
              <a:rPr lang="en-GB" i="1" dirty="0"/>
              <a:t>A UE in RRC_INACTIVE should incur </a:t>
            </a:r>
            <a:r>
              <a:rPr lang="en-GB" i="1" dirty="0">
                <a:solidFill>
                  <a:srgbClr val="00B050"/>
                </a:solidFill>
              </a:rPr>
              <a:t>minimum signalling to fulfil the control latency</a:t>
            </a:r>
            <a:r>
              <a:rPr lang="en-GB" i="1" dirty="0"/>
              <a:t> requirement and minimise power consumption comparable to LTE RRC_IDLE </a:t>
            </a:r>
            <a:r>
              <a:rPr lang="en-GB" i="1" dirty="0">
                <a:solidFill>
                  <a:srgbClr val="00B050"/>
                </a:solidFill>
              </a:rPr>
              <a:t>and resource costs in the RAN/CN </a:t>
            </a:r>
            <a:r>
              <a:rPr lang="en-GB" i="1" dirty="0"/>
              <a:t>making it possible to maximise the number of UEs utilising and benefiting from this state. </a:t>
            </a:r>
          </a:p>
          <a:p>
            <a:pPr hangingPunct="0"/>
            <a:r>
              <a:rPr lang="en-GB" dirty="0"/>
              <a:t>TR 23.799:</a:t>
            </a:r>
            <a:endParaRPr lang="sv-SE" dirty="0"/>
          </a:p>
          <a:p>
            <a:pPr lvl="1" hangingPunct="0"/>
            <a:r>
              <a:rPr lang="en-GB" i="1" dirty="0"/>
              <a:t>RAN WG2 is expected to define means for a UE in MM Registered CN Connected state not transmitting or receiving data to achieve a </a:t>
            </a:r>
            <a:r>
              <a:rPr lang="en-GB" i="1" dirty="0">
                <a:solidFill>
                  <a:srgbClr val="00B050"/>
                </a:solidFill>
              </a:rPr>
              <a:t>comparable power efficiency to that of a UE in CN Idle state</a:t>
            </a:r>
            <a:r>
              <a:rPr lang="en-GB" i="1" dirty="0"/>
              <a:t>.</a:t>
            </a:r>
            <a:endParaRPr lang="sv-SE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C88E51-DD69-4C43-A42C-E80AC96C1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598" y="1195993"/>
            <a:ext cx="8351839" cy="3852000"/>
          </a:xfrm>
        </p:spPr>
        <p:txBody>
          <a:bodyPr/>
          <a:lstStyle/>
          <a:p>
            <a:r>
              <a:rPr lang="en-US" dirty="0"/>
              <a:t>RRC Inactive state properties: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NG-C and NG-U kept connected while UE in RRC Inactive state;</a:t>
            </a:r>
          </a:p>
          <a:p>
            <a:pPr lvl="2"/>
            <a:r>
              <a:rPr lang="en-US" dirty="0"/>
              <a:t>MT User/Control plane data triggers RAN Paging.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To minimize signaling, Access Stratum Context stored in RAN and the UE;</a:t>
            </a:r>
          </a:p>
          <a:p>
            <a:pPr lvl="1">
              <a:buFont typeface="Symbol" panose="05050102010706020507" pitchFamily="18" charset="2"/>
              <a:buChar char="Þ"/>
            </a:pPr>
            <a:r>
              <a:rPr lang="en-US" dirty="0"/>
              <a:t>1. RAN approach is that RAN paging shall be as reliable as CN paging. </a:t>
            </a:r>
          </a:p>
          <a:p>
            <a:pPr lvl="2">
              <a:buFont typeface="Symbol" panose="05050102010706020507" pitchFamily="18" charset="2"/>
              <a:buChar char="Þ"/>
            </a:pPr>
            <a:r>
              <a:rPr lang="en-US" dirty="0"/>
              <a:t>This requires that RAN paging covers UE location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2. In order to avoid degraded latency, and keep the </a:t>
            </a:r>
            <a:r>
              <a:rPr lang="en-US" dirty="0" err="1"/>
              <a:t>signalling</a:t>
            </a:r>
            <a:r>
              <a:rPr lang="en-US" dirty="0"/>
              <a:t> with CN low, the AS Context needs to be transfer-able from the old serving RAN node to the RAN node over </a:t>
            </a:r>
            <a:r>
              <a:rPr lang="en-US" dirty="0" err="1"/>
              <a:t>Xn</a:t>
            </a:r>
            <a:r>
              <a:rPr lang="en-US" dirty="0"/>
              <a:t> interface in RNA.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90E3DE-EE06-4C88-8654-18B70D5C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Realization</a:t>
            </a:r>
          </a:p>
        </p:txBody>
      </p:sp>
    </p:spTree>
    <p:extLst>
      <p:ext uri="{BB962C8B-B14F-4D97-AF65-F5344CB8AC3E}">
        <p14:creationId xmlns:p14="http://schemas.microsoft.com/office/powerpoint/2010/main" val="512827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Requirements (1)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15073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466125" y="2123115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466126" y="2948870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919131" y="2019160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919131" y="2952709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where UE enters RRC-CONNECTED and AS Context is needed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454795" cy="6134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859705" y="3792316"/>
            <a:ext cx="2332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AS Context transferred from old to new RAN node enabling signaling overhead with CN  and latency reduction =&gt; </a:t>
            </a:r>
            <a:r>
              <a:rPr lang="en-US" sz="1400" dirty="0" err="1"/>
              <a:t>Xn</a:t>
            </a:r>
            <a:r>
              <a:rPr lang="en-US" sz="1400" dirty="0"/>
              <a:t> transfer required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benefits from RRC Inactive state at UE mobility in RRC Inactive, support for AS Context transfer between old and new RAN node is required</a:t>
            </a:r>
            <a:r>
              <a:rPr lang="en-US" sz="1400" dirty="0"/>
              <a:t> over </a:t>
            </a:r>
            <a:r>
              <a:rPr lang="en-US" sz="1400" dirty="0" err="1"/>
              <a:t>Xn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629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Requirements (2)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31846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230508" y="1613158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343767" y="2676784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828939" y="154466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NG-U. RAN Paging triggering node.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828939" y="2769486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configured with the cell that UE is currently camping on while in RRC Inactive state.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345727" cy="9825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781406" y="3953450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 Paging from old to new RAN node enabling UE reachability while in RRC Inactive state.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753604" y="5443326"/>
            <a:ext cx="7441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UE reachability while in RRC Inactive state for MT sessions, support for RAN Paging from old to RAN node(s) providing radio coverage for that UE is required</a:t>
            </a:r>
            <a:r>
              <a:rPr lang="en-US" sz="1400" dirty="0"/>
              <a:t>. </a:t>
            </a:r>
            <a:r>
              <a:rPr lang="en-US" sz="1400" dirty="0">
                <a:solidFill>
                  <a:srgbClr val="FF0000"/>
                </a:solidFill>
              </a:rPr>
              <a:t>RAN paging occurs over </a:t>
            </a:r>
            <a:r>
              <a:rPr lang="en-US" sz="1400" dirty="0" err="1">
                <a:solidFill>
                  <a:srgbClr val="FF0000"/>
                </a:solidFill>
              </a:rPr>
              <a:t>Xn</a:t>
            </a:r>
            <a:r>
              <a:rPr lang="en-US" sz="1400" dirty="0">
                <a:solidFill>
                  <a:srgbClr val="FF0000"/>
                </a:solidFill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2087915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D00D31-AAEA-49AC-BA44-D25267D7D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Paging reliability and AS Context transfer relies on connectivity between old and new RAN.</a:t>
            </a:r>
          </a:p>
          <a:p>
            <a:r>
              <a:rPr lang="en-US" dirty="0"/>
              <a:t>Two solutions: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Area* limited by </a:t>
            </a:r>
            <a:r>
              <a:rPr lang="en-US" dirty="0" err="1"/>
              <a:t>Xn</a:t>
            </a:r>
            <a:r>
              <a:rPr lang="en-US" dirty="0"/>
              <a:t> connectivity;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 extending beyond </a:t>
            </a:r>
            <a:r>
              <a:rPr lang="en-US" dirty="0" err="1"/>
              <a:t>Xn</a:t>
            </a:r>
            <a:r>
              <a:rPr lang="en-US" dirty="0"/>
              <a:t> connectivity by CN relay, if </a:t>
            </a:r>
            <a:r>
              <a:rPr lang="en-US" dirty="0" err="1"/>
              <a:t>Xn</a:t>
            </a:r>
            <a:r>
              <a:rPr lang="en-US" dirty="0"/>
              <a:t> not available (Ericsson);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*</a:t>
            </a:r>
            <a:r>
              <a:rPr lang="en-GB" sz="1800" dirty="0"/>
              <a:t>“RAN Notification Area”: configured by serving RAN node, either list of cells, or RAN Area (broadcast) or List of TAIs (Ericsson).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9F47C-59D2-4D48-A200-384D42C2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Solutions</a:t>
            </a:r>
          </a:p>
        </p:txBody>
      </p:sp>
    </p:spTree>
    <p:extLst>
      <p:ext uri="{BB962C8B-B14F-4D97-AF65-F5344CB8AC3E}">
        <p14:creationId xmlns:p14="http://schemas.microsoft.com/office/powerpoint/2010/main" val="127007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Solution-1 (1)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74E07B-B4C1-4689-B372-62EB3A216DA1}"/>
              </a:ext>
            </a:extLst>
          </p:cNvPr>
          <p:cNvGrpSpPr/>
          <p:nvPr/>
        </p:nvGrpSpPr>
        <p:grpSpPr>
          <a:xfrm>
            <a:off x="796258" y="1070118"/>
            <a:ext cx="3474434" cy="2960270"/>
            <a:chOff x="2080470" y="2131846"/>
            <a:chExt cx="3474434" cy="296027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080470" y="2877424"/>
              <a:ext cx="1210811" cy="1107346"/>
              <a:chOff x="2080470" y="2877424"/>
              <a:chExt cx="1210811" cy="1107346"/>
            </a:xfrm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38275" y="2131846"/>
              <a:ext cx="1210811" cy="1107346"/>
              <a:chOff x="2080470" y="2877424"/>
              <a:chExt cx="1210811" cy="1107346"/>
            </a:xfrm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17175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53D3D13E-9502-47D6-8D6D-9F3AEFC489DC}"/>
                </a:ext>
              </a:extLst>
            </p:cNvPr>
            <p:cNvSpPr/>
            <p:nvPr/>
          </p:nvSpPr>
          <p:spPr bwMode="auto">
            <a:xfrm>
              <a:off x="3596078" y="304590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41959"/>
              <a:ext cx="453005" cy="292222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17175" y="359957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232FB2C5-1E2B-4E56-8085-88B10E85F678}"/>
                </a:ext>
              </a:extLst>
            </p:cNvPr>
            <p:cNvSpPr/>
            <p:nvPr/>
          </p:nvSpPr>
          <p:spPr bwMode="auto">
            <a:xfrm>
              <a:off x="3974981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2D37E7B-B345-47CE-A518-489B13868477}"/>
                </a:ext>
              </a:extLst>
            </p:cNvPr>
            <p:cNvSpPr/>
            <p:nvPr/>
          </p:nvSpPr>
          <p:spPr bwMode="auto">
            <a:xfrm>
              <a:off x="4353884" y="230767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26CB2237-19A9-4EBB-A6AB-D90815D2E6C3}"/>
                </a:ext>
              </a:extLst>
            </p:cNvPr>
            <p:cNvSpPr/>
            <p:nvPr/>
          </p:nvSpPr>
          <p:spPr bwMode="auto">
            <a:xfrm>
              <a:off x="4353884" y="267678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5928AD6F-5804-423E-B860-36F2FF930F2C}"/>
                </a:ext>
              </a:extLst>
            </p:cNvPr>
            <p:cNvSpPr/>
            <p:nvPr/>
          </p:nvSpPr>
          <p:spPr bwMode="auto">
            <a:xfrm>
              <a:off x="4732787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EA45482B-EAA8-4385-ABD3-101DBF6E4331}"/>
                </a:ext>
              </a:extLst>
            </p:cNvPr>
            <p:cNvSpPr/>
            <p:nvPr/>
          </p:nvSpPr>
          <p:spPr bwMode="auto">
            <a:xfrm>
              <a:off x="4732787" y="286134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2233F6D5-0509-401C-B6B9-254E3BDEC659}"/>
                </a:ext>
              </a:extLst>
            </p:cNvPr>
            <p:cNvSpPr/>
            <p:nvPr/>
          </p:nvSpPr>
          <p:spPr bwMode="auto">
            <a:xfrm>
              <a:off x="4353884" y="304590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7333BA0B-AC4E-4F18-BAEF-472A0FFCE723}"/>
                </a:ext>
              </a:extLst>
            </p:cNvPr>
            <p:cNvSpPr/>
            <p:nvPr/>
          </p:nvSpPr>
          <p:spPr bwMode="auto">
            <a:xfrm>
              <a:off x="3974981" y="286134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59373" y="3800211"/>
              <a:ext cx="1210811" cy="1107346"/>
              <a:chOff x="2080470" y="2877424"/>
              <a:chExt cx="1210811" cy="1107346"/>
            </a:xfrm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0196A8DD-71DF-4E2D-A47B-E998AEA30C48}"/>
                </a:ext>
              </a:extLst>
            </p:cNvPr>
            <p:cNvSpPr/>
            <p:nvPr/>
          </p:nvSpPr>
          <p:spPr bwMode="auto">
            <a:xfrm>
              <a:off x="4344093" y="3431098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7766D16C-3EDC-427A-BE31-21022B090E2F}"/>
                </a:ext>
              </a:extLst>
            </p:cNvPr>
            <p:cNvSpPr/>
            <p:nvPr/>
          </p:nvSpPr>
          <p:spPr bwMode="auto">
            <a:xfrm>
              <a:off x="4722996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50F34B1D-F369-4721-B4B0-39B8027937B1}"/>
                </a:ext>
              </a:extLst>
            </p:cNvPr>
            <p:cNvSpPr/>
            <p:nvPr/>
          </p:nvSpPr>
          <p:spPr bwMode="auto">
            <a:xfrm>
              <a:off x="4722996" y="361565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Hexagon 55">
              <a:extLst>
                <a:ext uri="{FF2B5EF4-FFF2-40B4-BE49-F238E27FC236}">
                  <a16:creationId xmlns:a16="http://schemas.microsoft.com/office/drawing/2014/main" id="{A07947F5-7499-4207-90B4-B277D63F3855}"/>
                </a:ext>
              </a:extLst>
            </p:cNvPr>
            <p:cNvSpPr/>
            <p:nvPr/>
          </p:nvSpPr>
          <p:spPr bwMode="auto">
            <a:xfrm>
              <a:off x="5101899" y="343109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9754554-C830-47C0-9D2F-713F2E19986C}"/>
                </a:ext>
              </a:extLst>
            </p:cNvPr>
            <p:cNvSpPr/>
            <p:nvPr/>
          </p:nvSpPr>
          <p:spPr bwMode="auto">
            <a:xfrm>
              <a:off x="5101899" y="380021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id="{9142C830-B9DF-4792-AF7B-09A5C8491E33}"/>
                </a:ext>
              </a:extLst>
            </p:cNvPr>
            <p:cNvSpPr/>
            <p:nvPr/>
          </p:nvSpPr>
          <p:spPr bwMode="auto">
            <a:xfrm>
              <a:off x="4722996" y="398477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Hexagon 58">
              <a:extLst>
                <a:ext uri="{FF2B5EF4-FFF2-40B4-BE49-F238E27FC236}">
                  <a16:creationId xmlns:a16="http://schemas.microsoft.com/office/drawing/2014/main" id="{C83BCA57-DA94-4A63-9F88-9DD2A107D5DD}"/>
                </a:ext>
              </a:extLst>
            </p:cNvPr>
            <p:cNvSpPr/>
            <p:nvPr/>
          </p:nvSpPr>
          <p:spPr bwMode="auto">
            <a:xfrm>
              <a:off x="4344093" y="380021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457877" y="1598394"/>
            <a:ext cx="33150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Paging reliability relies on </a:t>
            </a:r>
            <a:r>
              <a:rPr lang="en-US" dirty="0" err="1"/>
              <a:t>Xn</a:t>
            </a:r>
            <a:r>
              <a:rPr lang="en-US" dirty="0"/>
              <a:t> connectivity between the old RAN node and any an arbitrary RAN node within the RNA.</a:t>
            </a:r>
            <a:endParaRPr lang="sv-SE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671119" y="4001996"/>
            <a:ext cx="7917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1" dirty="0"/>
              <a:t>Consequences: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this requires anchor </a:t>
            </a:r>
            <a:r>
              <a:rPr lang="en-US" sz="1400" dirty="0" err="1"/>
              <a:t>gNB</a:t>
            </a:r>
            <a:r>
              <a:rPr lang="en-US" sz="1400" dirty="0"/>
              <a:t> to configure an RNA in the UE with neighbor </a:t>
            </a:r>
            <a:r>
              <a:rPr lang="en-US" sz="1400" dirty="0" err="1"/>
              <a:t>gNBs</a:t>
            </a:r>
            <a:r>
              <a:rPr lang="en-US" sz="1400" dirty="0"/>
              <a:t> with which anchor </a:t>
            </a:r>
            <a:r>
              <a:rPr lang="en-US" sz="1400" dirty="0" err="1"/>
              <a:t>gNB</a:t>
            </a:r>
            <a:r>
              <a:rPr lang="en-US" sz="1400" dirty="0"/>
              <a:t> has </a:t>
            </a:r>
            <a:r>
              <a:rPr lang="en-US" sz="1400" dirty="0" err="1"/>
              <a:t>Xn</a:t>
            </a:r>
            <a:r>
              <a:rPr lang="en-US" sz="1400" dirty="0"/>
              <a:t> connectivity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Can limit size of RNA based on </a:t>
            </a:r>
            <a:r>
              <a:rPr lang="en-US" sz="1400" dirty="0" err="1"/>
              <a:t>Tx</a:t>
            </a:r>
            <a:r>
              <a:rPr lang="en-US" sz="1400" dirty="0"/>
              <a:t>/speed ratio and this meets realistic deployments with </a:t>
            </a:r>
            <a:r>
              <a:rPr lang="en-US" sz="1400" dirty="0" err="1"/>
              <a:t>Xn</a:t>
            </a:r>
            <a:r>
              <a:rPr lang="en-US" sz="1400" dirty="0"/>
              <a:t> connectivity: if the ratio </a:t>
            </a:r>
            <a:r>
              <a:rPr lang="en-US" sz="1400" dirty="0" err="1"/>
              <a:t>Tx</a:t>
            </a:r>
            <a:r>
              <a:rPr lang="en-US" sz="1400" dirty="0"/>
              <a:t>/speed is very low, the UE should be placed in idle mode (no need to have huge RNAs for these UEs).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Also: there is no clear relationship between # of </a:t>
            </a:r>
            <a:r>
              <a:rPr lang="en-US" sz="1400" dirty="0" err="1"/>
              <a:t>Xn</a:t>
            </a:r>
            <a:r>
              <a:rPr lang="en-US" sz="1400" dirty="0"/>
              <a:t> relationship and size or RNA (a single RAN node may cover a large number of cells and a good number of TAs)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The picture above from Ericsson paper assumes lots of RAN nodes are involved all the time to form a RNA – this is a very unlikely scenario.</a:t>
            </a:r>
          </a:p>
        </p:txBody>
      </p:sp>
      <p:sp>
        <p:nvSpPr>
          <p:cNvPr id="85" name="Arrow: Curved Down 84">
            <a:extLst>
              <a:ext uri="{FF2B5EF4-FFF2-40B4-BE49-F238E27FC236}">
                <a16:creationId xmlns:a16="http://schemas.microsoft.com/office/drawing/2014/main" id="{69316F03-2C63-459A-8097-F800DDA0AF7A}"/>
              </a:ext>
            </a:extLst>
          </p:cNvPr>
          <p:cNvSpPr/>
          <p:nvPr/>
        </p:nvSpPr>
        <p:spPr bwMode="auto">
          <a:xfrm>
            <a:off x="2570922" y="2016336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Arrow: Curved Down 85">
            <a:extLst>
              <a:ext uri="{FF2B5EF4-FFF2-40B4-BE49-F238E27FC236}">
                <a16:creationId xmlns:a16="http://schemas.microsoft.com/office/drawing/2014/main" id="{7968238E-9BF3-4DF5-BCEF-87AE95796FE7}"/>
              </a:ext>
            </a:extLst>
          </p:cNvPr>
          <p:cNvSpPr/>
          <p:nvPr/>
        </p:nvSpPr>
        <p:spPr bwMode="auto">
          <a:xfrm>
            <a:off x="2099939" y="2751424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Arrow: Curved Down 86">
            <a:extLst>
              <a:ext uri="{FF2B5EF4-FFF2-40B4-BE49-F238E27FC236}">
                <a16:creationId xmlns:a16="http://schemas.microsoft.com/office/drawing/2014/main" id="{2DF8C2B2-3B53-429B-BE41-6D0D59AE415B}"/>
              </a:ext>
            </a:extLst>
          </p:cNvPr>
          <p:cNvSpPr/>
          <p:nvPr/>
        </p:nvSpPr>
        <p:spPr bwMode="auto">
          <a:xfrm rot="15371718">
            <a:off x="2252339" y="2903824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Arrow: Curved Down 87">
            <a:extLst>
              <a:ext uri="{FF2B5EF4-FFF2-40B4-BE49-F238E27FC236}">
                <a16:creationId xmlns:a16="http://schemas.microsoft.com/office/drawing/2014/main" id="{ED99C116-78D0-4692-AD83-0402B18BD035}"/>
              </a:ext>
            </a:extLst>
          </p:cNvPr>
          <p:cNvSpPr/>
          <p:nvPr/>
        </p:nvSpPr>
        <p:spPr bwMode="auto">
          <a:xfrm rot="15371718">
            <a:off x="773192" y="2236229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809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Solution-1 (2)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5208511" y="452155"/>
            <a:ext cx="343250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Xn</a:t>
            </a:r>
            <a:r>
              <a:rPr lang="en-US" dirty="0"/>
              <a:t> connectivity within the RNA meets the requirements of slide 1:</a:t>
            </a:r>
          </a:p>
          <a:p>
            <a:pPr marL="342900" indent="-342900">
              <a:buFontTx/>
              <a:buChar char="-"/>
            </a:pPr>
            <a:r>
              <a:rPr lang="en-US" dirty="0"/>
              <a:t>Successful paging because UE is in the RNA.</a:t>
            </a:r>
          </a:p>
          <a:p>
            <a:pPr marL="342900" indent="-342900">
              <a:buFontTx/>
              <a:buChar char="-"/>
            </a:pPr>
            <a:r>
              <a:rPr lang="en-US" dirty="0"/>
              <a:t>Short latency paging because Paging limited to </a:t>
            </a:r>
            <a:r>
              <a:rPr lang="en-US" dirty="0" err="1"/>
              <a:t>Xn</a:t>
            </a:r>
            <a:r>
              <a:rPr lang="en-US" dirty="0"/>
              <a:t>.</a:t>
            </a:r>
          </a:p>
          <a:p>
            <a:pPr marL="342900" indent="-342900">
              <a:buFontTx/>
              <a:buChar char="-"/>
            </a:pPr>
            <a:r>
              <a:rPr lang="en-US" dirty="0"/>
              <a:t>Short latency context retrieval over </a:t>
            </a:r>
            <a:r>
              <a:rPr lang="en-US" dirty="0" err="1"/>
              <a:t>Xn</a:t>
            </a:r>
            <a:endParaRPr lang="en-US" dirty="0"/>
          </a:p>
          <a:p>
            <a:pPr marL="342900" indent="-342900">
              <a:buFontTx/>
              <a:buChar char="-"/>
            </a:pPr>
            <a:r>
              <a:rPr lang="en-US" dirty="0"/>
              <a:t>Reduces the RAN-CN signaling because NG not involved in the paging and the context retrieval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38647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571147" y="5779612"/>
            <a:ext cx="7994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Symbol" panose="05050102010706020507" pitchFamily="18" charset="2"/>
              <a:buChar char="Þ"/>
            </a:pPr>
            <a:r>
              <a:rPr lang="en-US" sz="1600" dirty="0"/>
              <a:t> if the ratio </a:t>
            </a:r>
            <a:r>
              <a:rPr lang="en-US" sz="1600" dirty="0" err="1"/>
              <a:t>Tx</a:t>
            </a:r>
            <a:r>
              <a:rPr lang="en-US" sz="1600" dirty="0"/>
              <a:t>/speed is very low CN Registration Area tends to become bigger and </a:t>
            </a:r>
            <a:r>
              <a:rPr lang="en-US" sz="1600" dirty="0" err="1"/>
              <a:t>Xn</a:t>
            </a:r>
            <a:r>
              <a:rPr lang="en-US" sz="1600" dirty="0"/>
              <a:t> relationships existence among all RAN nodes in CN </a:t>
            </a:r>
            <a:r>
              <a:rPr lang="en-US" sz="1600"/>
              <a:t>Registration Area </a:t>
            </a:r>
            <a:r>
              <a:rPr lang="en-US" sz="1600" dirty="0"/>
              <a:t>could become more challenging  =&gt; then use idle mode</a:t>
            </a:r>
          </a:p>
        </p:txBody>
      </p:sp>
    </p:spTree>
    <p:extLst>
      <p:ext uri="{BB962C8B-B14F-4D97-AF65-F5344CB8AC3E}">
        <p14:creationId xmlns:p14="http://schemas.microsoft.com/office/powerpoint/2010/main" val="1899339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Solution-2 (1)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5047366" y="113710"/>
            <a:ext cx="3993981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 Notification Area extended beyond </a:t>
            </a:r>
            <a:r>
              <a:rPr lang="en-US" sz="1400" dirty="0" err="1"/>
              <a:t>Xn</a:t>
            </a:r>
            <a:r>
              <a:rPr lang="en-US" sz="1400" dirty="0"/>
              <a:t> connectivity by CN relay :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Ericsson proposes RRC inactive includes the case where </a:t>
            </a:r>
            <a:r>
              <a:rPr lang="en-US" sz="1400" dirty="0" err="1"/>
              <a:t>Xn</a:t>
            </a:r>
            <a:r>
              <a:rPr lang="en-US" sz="1400" dirty="0"/>
              <a:t> connectivity not available in RNA</a:t>
            </a:r>
          </a:p>
          <a:p>
            <a:pPr marL="342900" indent="-342900">
              <a:buFontTx/>
              <a:buChar char="-"/>
            </a:pPr>
            <a:r>
              <a:rPr lang="en-US" sz="1400" dirty="0"/>
              <a:t>In this case RNA = CN Registration Area as a RAN node does not know of other RAN nodes unless they have a </a:t>
            </a:r>
            <a:r>
              <a:rPr lang="en-US" sz="1400" dirty="0" err="1"/>
              <a:t>Xn</a:t>
            </a:r>
            <a:r>
              <a:rPr lang="en-US" sz="1400" dirty="0"/>
              <a:t> relationship (assuming we establish </a:t>
            </a:r>
            <a:r>
              <a:rPr lang="en-US" sz="1400" dirty="0" err="1"/>
              <a:t>Xn</a:t>
            </a:r>
            <a:r>
              <a:rPr lang="en-US" sz="1400" dirty="0"/>
              <a:t> with all neighbors when RRC inactive is used in a PLMN) and:</a:t>
            </a:r>
          </a:p>
          <a:p>
            <a:pPr marL="800100" lvl="1" indent="-342900">
              <a:buFontTx/>
              <a:buChar char="-"/>
            </a:pPr>
            <a:r>
              <a:rPr lang="en-US" sz="1400" dirty="0"/>
              <a:t>AS Context transfer delayed is via CN (via a non serving AMF, followed by a Path Switch with serving AMF: i.e. one more CN interaction than RAN  transfer).</a:t>
            </a:r>
          </a:p>
          <a:p>
            <a:pPr marL="800100" lvl="1" indent="-342900">
              <a:buFontTx/>
              <a:buChar char="-"/>
            </a:pPr>
            <a:r>
              <a:rPr lang="en-US" sz="1400" dirty="0"/>
              <a:t>RAN Paging delayed via CN</a:t>
            </a:r>
          </a:p>
          <a:p>
            <a:pPr marL="800100" lvl="1" indent="-342900">
              <a:buFontTx/>
              <a:buChar char="-"/>
            </a:pPr>
            <a:r>
              <a:rPr lang="en-US" sz="1400" dirty="0"/>
              <a:t>Solution unclear: is CN relay in parallel of </a:t>
            </a:r>
            <a:r>
              <a:rPr lang="en-US" sz="1400" dirty="0" err="1"/>
              <a:t>Xn</a:t>
            </a:r>
            <a:r>
              <a:rPr lang="en-US" sz="1400" dirty="0"/>
              <a:t> paging or after paging failure?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80003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392866" y="5379582"/>
            <a:ext cx="8620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CN Registration Area are in general not fully </a:t>
            </a:r>
            <a:r>
              <a:rPr lang="en-GB" sz="1600" dirty="0" err="1"/>
              <a:t>Xn</a:t>
            </a:r>
            <a:r>
              <a:rPr lang="en-GB" sz="1600" dirty="0"/>
              <a:t> connected -&gt; RAN shall not configure RNA simply by matching CN Registration Area also for cases where CN registration area is not fully covered by </a:t>
            </a:r>
            <a:r>
              <a:rPr lang="en-GB" sz="1600" dirty="0" err="1"/>
              <a:t>Xn</a:t>
            </a:r>
            <a:r>
              <a:rPr lang="en-GB" sz="1600" dirty="0"/>
              <a:t> relationships. The Ericsson assumption RNA shall be configured as CN registration area with no consideration for </a:t>
            </a:r>
            <a:r>
              <a:rPr lang="en-GB" sz="1600" dirty="0" err="1"/>
              <a:t>Xn</a:t>
            </a:r>
            <a:r>
              <a:rPr lang="en-GB" sz="1600" dirty="0"/>
              <a:t> availability is not valid.</a:t>
            </a:r>
            <a:endParaRPr lang="en-US" sz="180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E1A8BE36-8E91-4409-AD2F-1DF28C5CA8D7}"/>
              </a:ext>
            </a:extLst>
          </p:cNvPr>
          <p:cNvSpPr/>
          <p:nvPr/>
        </p:nvSpPr>
        <p:spPr bwMode="auto">
          <a:xfrm>
            <a:off x="4198741" y="3133567"/>
            <a:ext cx="453005" cy="40967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CN</a:t>
            </a:r>
          </a:p>
        </p:txBody>
      </p:sp>
      <p:cxnSp>
        <p:nvCxnSpPr>
          <p:cNvPr id="73" name="Connector: Curved 72">
            <a:extLst>
              <a:ext uri="{FF2B5EF4-FFF2-40B4-BE49-F238E27FC236}">
                <a16:creationId xmlns:a16="http://schemas.microsoft.com/office/drawing/2014/main" id="{F7D7602F-E2A3-407D-8177-7839C07A85C4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3043446" y="2985745"/>
            <a:ext cx="657386" cy="557493"/>
          </a:xfrm>
          <a:prstGeom prst="curvedConnector3">
            <a:avLst>
              <a:gd name="adj1" fmla="val -109255"/>
            </a:avLst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56221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436</TotalTime>
  <Words>1108</Words>
  <Application>Microsoft Office PowerPoint</Application>
  <PresentationFormat>On-screen Show (4:3)</PresentationFormat>
  <Paragraphs>83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Symbol</vt:lpstr>
      <vt:lpstr>David</vt:lpstr>
      <vt:lpstr>Arial</vt:lpstr>
      <vt:lpstr>Ericsson Capital TT</vt:lpstr>
      <vt:lpstr>PresentationTemplate2011</vt:lpstr>
      <vt:lpstr>Response to  RRC inactive, RAN ASPECTS</vt:lpstr>
      <vt:lpstr>Background</vt:lpstr>
      <vt:lpstr>Realization</vt:lpstr>
      <vt:lpstr>Requirements (1)</vt:lpstr>
      <vt:lpstr>Requirements (2)</vt:lpstr>
      <vt:lpstr>Solutions</vt:lpstr>
      <vt:lpstr>Solution-1 (1)</vt:lpstr>
      <vt:lpstr>Solution-1 (2)</vt:lpstr>
      <vt:lpstr>Solution-2 (1)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 inactive</dc:title>
  <dc:creator>Paul Schliwa-Bertling</dc:creator>
  <cp:keywords/>
  <dc:description>Rev PA1</dc:description>
  <cp:lastModifiedBy>nok-2</cp:lastModifiedBy>
  <cp:revision>88</cp:revision>
  <dcterms:created xsi:type="dcterms:W3CDTF">2017-11-14T06:45:34Z</dcterms:created>
  <dcterms:modified xsi:type="dcterms:W3CDTF">2017-11-23T20:57:37Z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2017-11-14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2017-11-14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_AdHocReviewCycleID">
    <vt:i4>1505097138</vt:i4>
  </property>
  <property fmtid="{D5CDD505-2E9C-101B-9397-08002B2CF9AE}" pid="48" name="_NewReviewCycle">
    <vt:lpwstr/>
  </property>
  <property fmtid="{D5CDD505-2E9C-101B-9397-08002B2CF9AE}" pid="49" name="_EmailSubject">
    <vt:lpwstr>updated paper</vt:lpwstr>
  </property>
  <property fmtid="{D5CDD505-2E9C-101B-9397-08002B2CF9AE}" pid="50" name="_AuthorEmail">
    <vt:lpwstr>alessio.casati@nokia.com</vt:lpwstr>
  </property>
  <property fmtid="{D5CDD505-2E9C-101B-9397-08002B2CF9AE}" pid="51" name="_AuthorEmailDisplayName">
    <vt:lpwstr>Casati, Alessio (Nokia - GB)</vt:lpwstr>
  </property>
  <property fmtid="{D5CDD505-2E9C-101B-9397-08002B2CF9AE}" pid="52" name="_PreviousAdHocReviewCycleID">
    <vt:i4>420290797</vt:i4>
  </property>
</Properties>
</file>