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8" r:id="rId6"/>
    <p:sldId id="269" r:id="rId7"/>
    <p:sldId id="273" r:id="rId8"/>
    <p:sldId id="275" r:id="rId9"/>
    <p:sldId id="266" r:id="rId10"/>
    <p:sldId id="277" r:id="rId11"/>
    <p:sldId id="276" r:id="rId12"/>
    <p:sldId id="264" r:id="rId13"/>
    <p:sldId id="279" r:id="rId14"/>
    <p:sldId id="278" r:id="rId1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3E231A"/>
        </a:solidFill>
        <a:effectLst/>
        <a:uFillTx/>
        <a:latin typeface="+mn-lt"/>
        <a:ea typeface="+mn-ea"/>
        <a:cs typeface="+mn-cs"/>
        <a:sym typeface="Papyrus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3E231A"/>
        </a:solidFill>
        <a:effectLst/>
        <a:uFillTx/>
        <a:latin typeface="+mn-lt"/>
        <a:ea typeface="+mn-ea"/>
        <a:cs typeface="+mn-cs"/>
        <a:sym typeface="Papyrus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3E231A"/>
        </a:solidFill>
        <a:effectLst/>
        <a:uFillTx/>
        <a:latin typeface="+mn-lt"/>
        <a:ea typeface="+mn-ea"/>
        <a:cs typeface="+mn-cs"/>
        <a:sym typeface="Papyrus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3E231A"/>
        </a:solidFill>
        <a:effectLst/>
        <a:uFillTx/>
        <a:latin typeface="+mn-lt"/>
        <a:ea typeface="+mn-ea"/>
        <a:cs typeface="+mn-cs"/>
        <a:sym typeface="Papyrus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3E231A"/>
        </a:solidFill>
        <a:effectLst/>
        <a:uFillTx/>
        <a:latin typeface="+mn-lt"/>
        <a:ea typeface="+mn-ea"/>
        <a:cs typeface="+mn-cs"/>
        <a:sym typeface="Papyrus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3E231A"/>
        </a:solidFill>
        <a:effectLst/>
        <a:uFillTx/>
        <a:latin typeface="+mn-lt"/>
        <a:ea typeface="+mn-ea"/>
        <a:cs typeface="+mn-cs"/>
        <a:sym typeface="Papyrus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3E231A"/>
        </a:solidFill>
        <a:effectLst/>
        <a:uFillTx/>
        <a:latin typeface="+mn-lt"/>
        <a:ea typeface="+mn-ea"/>
        <a:cs typeface="+mn-cs"/>
        <a:sym typeface="Papyrus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3E231A"/>
        </a:solidFill>
        <a:effectLst/>
        <a:uFillTx/>
        <a:latin typeface="+mn-lt"/>
        <a:ea typeface="+mn-ea"/>
        <a:cs typeface="+mn-cs"/>
        <a:sym typeface="Papyrus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3E231A"/>
        </a:solidFill>
        <a:effectLst/>
        <a:uFillTx/>
        <a:latin typeface="+mn-lt"/>
        <a:ea typeface="+mn-ea"/>
        <a:cs typeface="+mn-cs"/>
        <a:sym typeface="Papyru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B0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solidFill>
                <a:srgbClr val="3E231A"/>
              </a:solidFill>
              <a:prstDash val="solid"/>
              <a:miter lim="400000"/>
            </a:ln>
          </a:left>
          <a:right>
            <a:ln w="12700" cap="flat">
              <a:solidFill>
                <a:srgbClr val="3E231A"/>
              </a:solidFill>
              <a:prstDash val="solid"/>
              <a:miter lim="400000"/>
            </a:ln>
          </a:right>
          <a:top>
            <a:ln w="127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E231A"/>
              </a:solidFill>
              <a:prstDash val="solid"/>
              <a:miter lim="400000"/>
            </a:ln>
          </a:insideH>
          <a:insideV>
            <a:ln w="12700" cap="flat">
              <a:solidFill>
                <a:srgbClr val="3E231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EBD2">
              <a:alpha val="48000"/>
            </a:srgbClr>
          </a:solidFill>
        </a:fill>
      </a:tcStyle>
    </a:band2H>
    <a:firstCol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solidFill>
                <a:srgbClr val="3E231A"/>
              </a:solidFill>
              <a:prstDash val="solid"/>
              <a:miter lim="400000"/>
            </a:ln>
          </a:left>
          <a:right>
            <a:ln w="12700" cap="flat">
              <a:solidFill>
                <a:srgbClr val="3E231A"/>
              </a:solidFill>
              <a:prstDash val="solid"/>
              <a:miter lim="400000"/>
            </a:ln>
          </a:right>
          <a:top>
            <a:ln w="127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E231A"/>
              </a:solidFill>
              <a:prstDash val="solid"/>
              <a:miter lim="400000"/>
            </a:ln>
          </a:insideH>
          <a:insideV>
            <a:ln w="12700" cap="flat">
              <a:solidFill>
                <a:srgbClr val="3E231A"/>
              </a:solidFill>
              <a:prstDash val="solid"/>
              <a:miter lim="400000"/>
            </a:ln>
          </a:insideV>
        </a:tcBdr>
        <a:fill>
          <a:solidFill>
            <a:srgbClr val="D6A96F">
              <a:alpha val="48000"/>
            </a:srgbClr>
          </a:solidFill>
        </a:fill>
      </a:tcStyle>
    </a:firstCol>
    <a:lastRow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solidFill>
                <a:srgbClr val="3E231A"/>
              </a:solidFill>
              <a:prstDash val="solid"/>
              <a:miter lim="400000"/>
            </a:ln>
          </a:left>
          <a:right>
            <a:ln w="12700" cap="flat">
              <a:solidFill>
                <a:srgbClr val="3E231A"/>
              </a:solidFill>
              <a:prstDash val="solid"/>
              <a:miter lim="400000"/>
            </a:ln>
          </a:right>
          <a:top>
            <a:ln w="254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E231A"/>
              </a:solidFill>
              <a:prstDash val="solid"/>
              <a:miter lim="400000"/>
            </a:ln>
          </a:insideH>
          <a:insideV>
            <a:ln w="12700" cap="flat">
              <a:solidFill>
                <a:srgbClr val="3E231A"/>
              </a:solidFill>
              <a:prstDash val="solid"/>
              <a:miter lim="400000"/>
            </a:ln>
          </a:insideV>
        </a:tcBdr>
        <a:fill>
          <a:solidFill>
            <a:srgbClr val="D6A96F">
              <a:alpha val="48000"/>
            </a:srgbClr>
          </a:solidFill>
        </a:fill>
      </a:tcStyle>
    </a:lastRow>
    <a:firstRow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solidFill>
                <a:srgbClr val="3E231A"/>
              </a:solidFill>
              <a:prstDash val="solid"/>
              <a:miter lim="400000"/>
            </a:ln>
          </a:left>
          <a:right>
            <a:ln w="12700" cap="flat">
              <a:solidFill>
                <a:srgbClr val="3E231A"/>
              </a:solidFill>
              <a:prstDash val="solid"/>
              <a:miter lim="400000"/>
            </a:ln>
          </a:right>
          <a:top>
            <a:ln w="12700" cap="flat">
              <a:solidFill>
                <a:srgbClr val="3E231A"/>
              </a:solidFill>
              <a:prstDash val="solid"/>
              <a:miter lim="400000"/>
            </a:ln>
          </a:top>
          <a:bottom>
            <a:ln w="254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E231A"/>
              </a:solidFill>
              <a:prstDash val="solid"/>
              <a:miter lim="400000"/>
            </a:ln>
          </a:insideH>
          <a:insideV>
            <a:ln w="12700" cap="flat">
              <a:solidFill>
                <a:srgbClr val="3E231A"/>
              </a:solidFill>
              <a:prstDash val="solid"/>
              <a:miter lim="400000"/>
            </a:ln>
          </a:insideV>
        </a:tcBdr>
        <a:fill>
          <a:solidFill>
            <a:srgbClr val="D6A96F">
              <a:alpha val="48000"/>
            </a:srgbClr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E231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6654F">
              <a:alpha val="2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3E231A"/>
              </a:solidFill>
              <a:prstDash val="solid"/>
              <a:miter lim="400000"/>
            </a:ln>
          </a:left>
          <a:right>
            <a:ln w="12700" cap="flat">
              <a:solidFill>
                <a:srgbClr val="3E231A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3E231A"/>
              </a:solidFill>
              <a:prstDash val="solid"/>
              <a:miter lim="400000"/>
            </a:ln>
          </a:insideV>
        </a:tcBdr>
        <a:fill>
          <a:solidFill>
            <a:srgbClr val="9BA7B4">
              <a:alpha val="9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E231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F8B9E">
              <a:alpha val="9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E231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F8B9E">
              <a:alpha val="90000"/>
            </a:srgb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D231A"/>
              </a:solidFill>
              <a:prstDash val="solid"/>
              <a:miter lim="400000"/>
            </a:ln>
          </a:top>
          <a:bottom>
            <a:ln w="12700" cap="flat">
              <a:solidFill>
                <a:srgbClr val="3D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D231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B1A596">
              <a:alpha val="20000"/>
            </a:srgbClr>
          </a:solidFill>
        </a:fill>
      </a:tcStyle>
    </a:band2H>
    <a:firstCol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solidFill>
                <a:srgbClr val="3D231A"/>
              </a:solidFill>
              <a:prstDash val="solid"/>
              <a:miter lim="400000"/>
            </a:ln>
          </a:left>
          <a:right>
            <a:ln w="12700" cap="flat">
              <a:solidFill>
                <a:srgbClr val="3D231A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CA581">
              <a:alpha val="50000"/>
            </a:srgbClr>
          </a:solidFill>
        </a:fill>
      </a:tcStyle>
    </a:firstCol>
    <a:lastRow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3D231A"/>
              </a:solidFill>
              <a:prstDash val="solid"/>
              <a:miter lim="400000"/>
            </a:ln>
          </a:top>
          <a:bottom>
            <a:ln w="12700" cap="flat">
              <a:solidFill>
                <a:srgbClr val="3D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D231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D231A"/>
              </a:solidFill>
              <a:prstDash val="solid"/>
              <a:miter lim="400000"/>
            </a:ln>
          </a:top>
          <a:bottom>
            <a:ln w="12700" cap="flat">
              <a:solidFill>
                <a:srgbClr val="3D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D231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A56333">
              <a:alpha val="75000"/>
            </a:srgbClr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E231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C19B68">
              <a:alpha val="50000"/>
            </a:srgbClr>
          </a:solidFill>
        </a:fill>
      </a:tcStyle>
    </a:wholeTbl>
    <a:band2H>
      <a:tcTxStyle/>
      <a:tcStyle>
        <a:tcBdr/>
        <a:fill>
          <a:solidFill>
            <a:srgbClr val="C09B6C">
              <a:alpha val="26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3E231A"/>
              </a:solidFill>
              <a:prstDash val="solid"/>
              <a:miter lim="400000"/>
            </a:ln>
          </a:left>
          <a:right>
            <a:ln w="12700" cap="flat">
              <a:solidFill>
                <a:srgbClr val="3E231A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45C39">
              <a:alpha val="8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A77A48">
              <a:alpha val="81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33E29">
              <a:alpha val="85000"/>
            </a:srgbClr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28D8E"/>
              </a:solidFill>
              <a:prstDash val="solid"/>
              <a:miter lim="400000"/>
            </a:ln>
          </a:top>
          <a:bottom>
            <a:ln w="12700" cap="flat">
              <a:solidFill>
                <a:srgbClr val="828D8E"/>
              </a:solidFill>
              <a:prstDash val="solid"/>
              <a:miter lim="400000"/>
            </a:ln>
          </a:bottom>
          <a:insideH>
            <a:ln w="12700" cap="flat">
              <a:solidFill>
                <a:srgbClr val="828D8E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6654F">
              <a:alpha val="20000"/>
            </a:srgbClr>
          </a:solidFill>
        </a:fill>
      </a:tcStyle>
    </a:band2H>
    <a:firstCol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solidFill>
                <a:srgbClr val="828D8E"/>
              </a:solidFill>
              <a:prstDash val="solid"/>
              <a:miter lim="400000"/>
            </a:ln>
          </a:left>
          <a:right>
            <a:ln w="12700" cap="flat">
              <a:solidFill>
                <a:srgbClr val="828D8E"/>
              </a:solidFill>
              <a:prstDash val="solid"/>
              <a:miter lim="400000"/>
            </a:ln>
          </a:right>
          <a:top>
            <a:ln w="12700" cap="flat">
              <a:solidFill>
                <a:srgbClr val="828D8E"/>
              </a:solidFill>
              <a:prstDash val="solid"/>
              <a:miter lim="400000"/>
            </a:ln>
          </a:top>
          <a:bottom>
            <a:ln w="12700" cap="flat">
              <a:solidFill>
                <a:srgbClr val="828D8E"/>
              </a:solidFill>
              <a:prstDash val="solid"/>
              <a:miter lim="400000"/>
            </a:ln>
          </a:bottom>
          <a:insideH>
            <a:ln w="12700" cap="flat">
              <a:solidFill>
                <a:srgbClr val="828D8E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DFD8">
              <a:alpha val="61000"/>
            </a:srgbClr>
          </a:solidFill>
        </a:fill>
      </a:tcStyle>
    </a:firstCol>
    <a:lastRow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28D8E"/>
              </a:solidFill>
              <a:prstDash val="solid"/>
              <a:miter lim="400000"/>
            </a:ln>
          </a:top>
          <a:bottom>
            <a:ln w="12700" cap="flat">
              <a:solidFill>
                <a:srgbClr val="828D8E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DFD8">
              <a:alpha val="61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28D8E"/>
              </a:solidFill>
              <a:prstDash val="solid"/>
              <a:miter lim="400000"/>
            </a:ln>
          </a:top>
          <a:bottom>
            <a:ln w="12700" cap="flat">
              <a:solidFill>
                <a:srgbClr val="828D8E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D5E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232323"/>
        </a:fontRef>
        <a:srgbClr val="232323"/>
      </a:tcTxStyle>
      <a:tcStyle>
        <a:tcBdr>
          <a:left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6654F">
              <a:alpha val="20000"/>
            </a:srgbClr>
          </a:solidFill>
        </a:fill>
      </a:tcStyle>
    </a:band2H>
    <a:firstCol>
      <a:tcTxStyle b="off" i="off">
        <a:fontRef idx="minor">
          <a:srgbClr val="232323"/>
        </a:fontRef>
        <a:srgbClr val="232323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3E231A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232323"/>
        </a:fontRef>
        <a:srgbClr val="232323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232323"/>
        </a:fontRef>
        <a:srgbClr val="232323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8596" autoAdjust="0"/>
  </p:normalViewPr>
  <p:slideViewPr>
    <p:cSldViewPr snapToGrid="0" snapToObjects="1">
      <p:cViewPr varScale="1">
        <p:scale>
          <a:sx n="60" d="100"/>
          <a:sy n="60" d="100"/>
        </p:scale>
        <p:origin x="-1144" y="-48"/>
      </p:cViewPr>
      <p:guideLst>
        <p:guide orient="horz" pos="3072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0133452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1689100"/>
            <a:ext cx="10464800" cy="3467100"/>
          </a:xfrm>
          <a:prstGeom prst="rect">
            <a:avLst/>
          </a:prstGeom>
        </p:spPr>
        <p:txBody>
          <a:bodyPr anchor="b"/>
          <a:lstStyle>
            <a:lvl1pPr algn="ctr"/>
          </a:lstStyle>
          <a:p>
            <a:r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270000" y="5181600"/>
            <a:ext cx="10464800" cy="1460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600"/>
            </a:lvl1pPr>
            <a:lvl2pPr marL="0" indent="228600" algn="ctr">
              <a:spcBef>
                <a:spcPts val="0"/>
              </a:spcBef>
              <a:buSzTx/>
              <a:buNone/>
              <a:defRPr sz="3600"/>
            </a:lvl2pPr>
            <a:lvl3pPr marL="0" indent="457200" algn="ctr">
              <a:spcBef>
                <a:spcPts val="0"/>
              </a:spcBef>
              <a:buSzTx/>
              <a:buNone/>
              <a:defRPr sz="3600"/>
            </a:lvl3pPr>
            <a:lvl4pPr marL="0" indent="685800" algn="ctr">
              <a:spcBef>
                <a:spcPts val="0"/>
              </a:spcBef>
              <a:buSzTx/>
              <a:buNone/>
              <a:defRPr sz="3600"/>
            </a:lvl4pPr>
            <a:lvl5pPr marL="0" indent="914400" algn="ctr">
              <a:spcBef>
                <a:spcPts val="0"/>
              </a:spcBef>
              <a:buSzTx/>
              <a:buNone/>
              <a:defRPr sz="36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引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1270000" y="4267200"/>
            <a:ext cx="10464800" cy="8509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r>
              <a:t>“在此键入引文。”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1270000" y="6362700"/>
            <a:ext cx="10464800" cy="6477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800"/>
            </a:lvl1pPr>
          </a:lstStyle>
          <a:p>
            <a:r>
              <a:t>–Johnny Appleseed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水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sz="half" idx="13"/>
          </p:nvPr>
        </p:nvSpPr>
        <p:spPr>
          <a:xfrm>
            <a:off x="1573807" y="1421425"/>
            <a:ext cx="9855201" cy="51435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1270000" y="6680200"/>
            <a:ext cx="10464800" cy="1270000"/>
          </a:xfrm>
          <a:prstGeom prst="rect">
            <a:avLst/>
          </a:prstGeom>
        </p:spPr>
        <p:txBody>
          <a:bodyPr anchor="b"/>
          <a:lstStyle>
            <a:lvl1pPr algn="ctr"/>
          </a:lstStyle>
          <a:p>
            <a:r>
              <a:t>标题文本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1270000" y="7835900"/>
            <a:ext cx="10464800" cy="1460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600"/>
            </a:lvl1pPr>
            <a:lvl2pPr marL="0" indent="228600" algn="ctr">
              <a:spcBef>
                <a:spcPts val="0"/>
              </a:spcBef>
              <a:buSzTx/>
              <a:buNone/>
              <a:defRPr sz="3600"/>
            </a:lvl2pPr>
            <a:lvl3pPr marL="0" indent="457200" algn="ctr">
              <a:spcBef>
                <a:spcPts val="0"/>
              </a:spcBef>
              <a:buSzTx/>
              <a:buNone/>
              <a:defRPr sz="3600"/>
            </a:lvl3pPr>
            <a:lvl4pPr marL="0" indent="685800" algn="ctr">
              <a:spcBef>
                <a:spcPts val="0"/>
              </a:spcBef>
              <a:buSzTx/>
              <a:buNone/>
              <a:defRPr sz="3600"/>
            </a:lvl4pPr>
            <a:lvl5pPr marL="0" indent="914400" algn="ctr">
              <a:spcBef>
                <a:spcPts val="0"/>
              </a:spcBef>
              <a:buSzTx/>
              <a:buNone/>
              <a:defRPr sz="36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居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1270000" y="3289300"/>
            <a:ext cx="10464800" cy="3175000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t>标题文本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垂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13"/>
          </p:nvPr>
        </p:nvSpPr>
        <p:spPr>
          <a:xfrm>
            <a:off x="6775450" y="1408083"/>
            <a:ext cx="4673600" cy="69723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965200" y="1397000"/>
            <a:ext cx="5600700" cy="4038600"/>
          </a:xfrm>
          <a:prstGeom prst="rect">
            <a:avLst/>
          </a:prstGeom>
        </p:spPr>
        <p:txBody>
          <a:bodyPr anchor="b"/>
          <a:lstStyle>
            <a:lvl1pPr algn="ctr">
              <a:defRPr sz="6800"/>
            </a:lvl1pPr>
          </a:lstStyle>
          <a:p>
            <a:r>
              <a:t>标题文本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965200" y="5448300"/>
            <a:ext cx="5600700" cy="2933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600"/>
            </a:lvl1pPr>
            <a:lvl2pPr marL="0" indent="228600" algn="ctr">
              <a:spcBef>
                <a:spcPts val="0"/>
              </a:spcBef>
              <a:buSzTx/>
              <a:buNone/>
              <a:defRPr sz="3600"/>
            </a:lvl2pPr>
            <a:lvl3pPr marL="0" indent="457200" algn="ctr">
              <a:spcBef>
                <a:spcPts val="0"/>
              </a:spcBef>
              <a:buSzTx/>
              <a:buNone/>
              <a:defRPr sz="3600"/>
            </a:lvl3pPr>
            <a:lvl4pPr marL="0" indent="685800" algn="ctr">
              <a:spcBef>
                <a:spcPts val="0"/>
              </a:spcBef>
              <a:buSzTx/>
              <a:buNone/>
              <a:defRPr sz="3600"/>
            </a:lvl4pPr>
            <a:lvl5pPr marL="0" indent="914400" algn="ctr">
              <a:spcBef>
                <a:spcPts val="0"/>
              </a:spcBef>
              <a:buSzTx/>
              <a:buNone/>
              <a:defRPr sz="36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顶部对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ctr"/>
          </a:lstStyle>
          <a:p>
            <a:r>
              <a:t>标题文本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ctr"/>
          </a:lstStyle>
          <a:p>
            <a:r>
              <a:t>标题文本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xfrm>
            <a:off x="1270000" y="2819400"/>
            <a:ext cx="10464800" cy="58420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、项目符号与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half" idx="13"/>
          </p:nvPr>
        </p:nvSpPr>
        <p:spPr>
          <a:xfrm>
            <a:off x="6731000" y="2857500"/>
            <a:ext cx="5003800" cy="55880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ctr"/>
          </a:lstStyle>
          <a:p>
            <a:r>
              <a:t>标题文本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half" idx="1"/>
          </p:nvPr>
        </p:nvSpPr>
        <p:spPr>
          <a:xfrm>
            <a:off x="1270000" y="2819400"/>
            <a:ext cx="5016500" cy="5651500"/>
          </a:xfrm>
          <a:prstGeom prst="rect">
            <a:avLst/>
          </a:prstGeom>
        </p:spPr>
        <p:txBody>
          <a:bodyPr/>
          <a:lstStyle>
            <a:lvl1pPr marL="368300" indent="-368300">
              <a:spcBef>
                <a:spcPts val="2800"/>
              </a:spcBef>
              <a:buBlip>
                <a:blip r:embed="rId2"/>
              </a:buBlip>
              <a:defRPr sz="3000"/>
            </a:lvl1pPr>
            <a:lvl2pPr marL="736600" indent="-368300">
              <a:spcBef>
                <a:spcPts val="2800"/>
              </a:spcBef>
              <a:buBlip>
                <a:blip r:embed="rId2"/>
              </a:buBlip>
              <a:defRPr sz="3000"/>
            </a:lvl2pPr>
            <a:lvl3pPr marL="1104900" indent="-368300">
              <a:spcBef>
                <a:spcPts val="2800"/>
              </a:spcBef>
              <a:buBlip>
                <a:blip r:embed="rId2"/>
              </a:buBlip>
              <a:defRPr sz="3000"/>
            </a:lvl3pPr>
            <a:lvl4pPr marL="1473200" indent="-368300">
              <a:spcBef>
                <a:spcPts val="2800"/>
              </a:spcBef>
              <a:buBlip>
                <a:blip r:embed="rId2"/>
              </a:buBlip>
              <a:defRPr sz="3000"/>
            </a:lvl4pPr>
            <a:lvl5pPr marL="1841500" indent="-368300">
              <a:spcBef>
                <a:spcPts val="2800"/>
              </a:spcBef>
              <a:buBlip>
                <a:blip r:embed="rId2"/>
              </a:buBlip>
              <a:defRPr sz="30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3 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7396540" y="812918"/>
            <a:ext cx="4660901" cy="29845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7396540" y="4038718"/>
            <a:ext cx="4660901" cy="48641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sz="half" idx="15"/>
          </p:nvPr>
        </p:nvSpPr>
        <p:spPr>
          <a:xfrm>
            <a:off x="952500" y="825500"/>
            <a:ext cx="6197600" cy="80899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2.jpeg"/><Relationship Id="rId1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body" idx="1"/>
          </p:nvPr>
        </p:nvSpPr>
        <p:spPr>
          <a:xfrm>
            <a:off x="1270000" y="1168400"/>
            <a:ext cx="10464800" cy="7416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15"/>
              </a:buBlip>
            </a:lvl1pPr>
            <a:lvl2pPr>
              <a:buBlip>
                <a:blip r:embed="rId15"/>
              </a:buBlip>
            </a:lvl2pPr>
            <a:lvl3pPr>
              <a:buBlip>
                <a:blip r:embed="rId15"/>
              </a:buBlip>
            </a:lvl3pPr>
            <a:lvl4pPr>
              <a:buBlip>
                <a:blip r:embed="rId15"/>
              </a:buBlip>
            </a:lvl4pPr>
            <a:lvl5pPr>
              <a:buBlip>
                <a:blip r:embed="rId15"/>
              </a:buBlip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3" name="Shape 3"/>
          <p:cNvSpPr>
            <a:spLocks noGrp="1"/>
          </p:cNvSpPr>
          <p:nvPr>
            <p:ph type="title"/>
          </p:nvPr>
        </p:nvSpPr>
        <p:spPr>
          <a:xfrm>
            <a:off x="1270000" y="635000"/>
            <a:ext cx="10464800" cy="2108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37299" y="9296400"/>
            <a:ext cx="323479" cy="4572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xmlns:p14="http://schemas.microsoft.com/office/powerpoint/2010/main" spd="med"/>
  <p:txStyles>
    <p:titleStyle>
      <a:lvl1pPr marL="0" marR="0" indent="0" algn="l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ln>
            <a:noFill/>
          </a:ln>
          <a:solidFill>
            <a:srgbClr val="3E231A"/>
          </a:solidFill>
          <a:uFillTx/>
          <a:latin typeface="+mn-lt"/>
          <a:ea typeface="+mn-ea"/>
          <a:cs typeface="+mn-cs"/>
          <a:sym typeface="Papyrus"/>
        </a:defRPr>
      </a:lvl1pPr>
      <a:lvl2pPr marL="0" marR="0" indent="228600" algn="l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ln>
            <a:noFill/>
          </a:ln>
          <a:solidFill>
            <a:srgbClr val="3E231A"/>
          </a:solidFill>
          <a:uFillTx/>
          <a:latin typeface="+mn-lt"/>
          <a:ea typeface="+mn-ea"/>
          <a:cs typeface="+mn-cs"/>
          <a:sym typeface="Papyrus"/>
        </a:defRPr>
      </a:lvl2pPr>
      <a:lvl3pPr marL="0" marR="0" indent="457200" algn="l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ln>
            <a:noFill/>
          </a:ln>
          <a:solidFill>
            <a:srgbClr val="3E231A"/>
          </a:solidFill>
          <a:uFillTx/>
          <a:latin typeface="+mn-lt"/>
          <a:ea typeface="+mn-ea"/>
          <a:cs typeface="+mn-cs"/>
          <a:sym typeface="Papyrus"/>
        </a:defRPr>
      </a:lvl3pPr>
      <a:lvl4pPr marL="0" marR="0" indent="685800" algn="l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ln>
            <a:noFill/>
          </a:ln>
          <a:solidFill>
            <a:srgbClr val="3E231A"/>
          </a:solidFill>
          <a:uFillTx/>
          <a:latin typeface="+mn-lt"/>
          <a:ea typeface="+mn-ea"/>
          <a:cs typeface="+mn-cs"/>
          <a:sym typeface="Papyrus"/>
        </a:defRPr>
      </a:lvl4pPr>
      <a:lvl5pPr marL="0" marR="0" indent="914400" algn="l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ln>
            <a:noFill/>
          </a:ln>
          <a:solidFill>
            <a:srgbClr val="3E231A"/>
          </a:solidFill>
          <a:uFillTx/>
          <a:latin typeface="+mn-lt"/>
          <a:ea typeface="+mn-ea"/>
          <a:cs typeface="+mn-cs"/>
          <a:sym typeface="Papyrus"/>
        </a:defRPr>
      </a:lvl5pPr>
      <a:lvl6pPr marL="0" marR="0" indent="1143000" algn="l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ln>
            <a:noFill/>
          </a:ln>
          <a:solidFill>
            <a:srgbClr val="3E231A"/>
          </a:solidFill>
          <a:uFillTx/>
          <a:latin typeface="+mn-lt"/>
          <a:ea typeface="+mn-ea"/>
          <a:cs typeface="+mn-cs"/>
          <a:sym typeface="Papyrus"/>
        </a:defRPr>
      </a:lvl6pPr>
      <a:lvl7pPr marL="0" marR="0" indent="1371600" algn="l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ln>
            <a:noFill/>
          </a:ln>
          <a:solidFill>
            <a:srgbClr val="3E231A"/>
          </a:solidFill>
          <a:uFillTx/>
          <a:latin typeface="+mn-lt"/>
          <a:ea typeface="+mn-ea"/>
          <a:cs typeface="+mn-cs"/>
          <a:sym typeface="Papyrus"/>
        </a:defRPr>
      </a:lvl7pPr>
      <a:lvl8pPr marL="0" marR="0" indent="1600200" algn="l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ln>
            <a:noFill/>
          </a:ln>
          <a:solidFill>
            <a:srgbClr val="3E231A"/>
          </a:solidFill>
          <a:uFillTx/>
          <a:latin typeface="+mn-lt"/>
          <a:ea typeface="+mn-ea"/>
          <a:cs typeface="+mn-cs"/>
          <a:sym typeface="Papyrus"/>
        </a:defRPr>
      </a:lvl8pPr>
      <a:lvl9pPr marL="0" marR="0" indent="1828800" algn="l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ln>
            <a:noFill/>
          </a:ln>
          <a:solidFill>
            <a:srgbClr val="3E231A"/>
          </a:solidFill>
          <a:uFillTx/>
          <a:latin typeface="+mn-lt"/>
          <a:ea typeface="+mn-ea"/>
          <a:cs typeface="+mn-cs"/>
          <a:sym typeface="Papyrus"/>
        </a:defRPr>
      </a:lvl9pPr>
    </p:titleStyle>
    <p:bodyStyle>
      <a:lvl1pPr marL="469900" marR="0" indent="-469900" algn="l" defTabSz="584200" rtl="0" latinLnBrk="0">
        <a:lnSpc>
          <a:spcPct val="100000"/>
        </a:lnSpc>
        <a:spcBef>
          <a:spcPts val="3000"/>
        </a:spcBef>
        <a:spcAft>
          <a:spcPts val="0"/>
        </a:spcAft>
        <a:buClrTx/>
        <a:buSzPct val="25000"/>
        <a:buFontTx/>
        <a:buBlip>
          <a:blip r:embed="rId15"/>
        </a:buBlip>
        <a:tabLst/>
        <a:defRPr sz="3800" b="0" i="0" u="none" strike="noStrike" cap="none" spc="0" baseline="0">
          <a:ln>
            <a:noFill/>
          </a:ln>
          <a:solidFill>
            <a:srgbClr val="3E231A"/>
          </a:solidFill>
          <a:uFillTx/>
          <a:latin typeface="+mn-lt"/>
          <a:ea typeface="+mn-ea"/>
          <a:cs typeface="+mn-cs"/>
          <a:sym typeface="Papyrus"/>
        </a:defRPr>
      </a:lvl1pPr>
      <a:lvl2pPr marL="939800" marR="0" indent="-469900" algn="l" defTabSz="584200" rtl="0" latinLnBrk="0">
        <a:lnSpc>
          <a:spcPct val="100000"/>
        </a:lnSpc>
        <a:spcBef>
          <a:spcPts val="3000"/>
        </a:spcBef>
        <a:spcAft>
          <a:spcPts val="0"/>
        </a:spcAft>
        <a:buClrTx/>
        <a:buSzPct val="25000"/>
        <a:buFontTx/>
        <a:buBlip>
          <a:blip r:embed="rId15"/>
        </a:buBlip>
        <a:tabLst/>
        <a:defRPr sz="3800" b="0" i="0" u="none" strike="noStrike" cap="none" spc="0" baseline="0">
          <a:ln>
            <a:noFill/>
          </a:ln>
          <a:solidFill>
            <a:srgbClr val="3E231A"/>
          </a:solidFill>
          <a:uFillTx/>
          <a:latin typeface="+mn-lt"/>
          <a:ea typeface="+mn-ea"/>
          <a:cs typeface="+mn-cs"/>
          <a:sym typeface="Papyrus"/>
        </a:defRPr>
      </a:lvl2pPr>
      <a:lvl3pPr marL="1409700" marR="0" indent="-469900" algn="l" defTabSz="584200" rtl="0" latinLnBrk="0">
        <a:lnSpc>
          <a:spcPct val="100000"/>
        </a:lnSpc>
        <a:spcBef>
          <a:spcPts val="3000"/>
        </a:spcBef>
        <a:spcAft>
          <a:spcPts val="0"/>
        </a:spcAft>
        <a:buClrTx/>
        <a:buSzPct val="25000"/>
        <a:buFontTx/>
        <a:buBlip>
          <a:blip r:embed="rId15"/>
        </a:buBlip>
        <a:tabLst/>
        <a:defRPr sz="3800" b="0" i="0" u="none" strike="noStrike" cap="none" spc="0" baseline="0">
          <a:ln>
            <a:noFill/>
          </a:ln>
          <a:solidFill>
            <a:srgbClr val="3E231A"/>
          </a:solidFill>
          <a:uFillTx/>
          <a:latin typeface="+mn-lt"/>
          <a:ea typeface="+mn-ea"/>
          <a:cs typeface="+mn-cs"/>
          <a:sym typeface="Papyrus"/>
        </a:defRPr>
      </a:lvl3pPr>
      <a:lvl4pPr marL="1879600" marR="0" indent="-469900" algn="l" defTabSz="584200" rtl="0" latinLnBrk="0">
        <a:lnSpc>
          <a:spcPct val="100000"/>
        </a:lnSpc>
        <a:spcBef>
          <a:spcPts val="3000"/>
        </a:spcBef>
        <a:spcAft>
          <a:spcPts val="0"/>
        </a:spcAft>
        <a:buClrTx/>
        <a:buSzPct val="25000"/>
        <a:buFontTx/>
        <a:buBlip>
          <a:blip r:embed="rId15"/>
        </a:buBlip>
        <a:tabLst/>
        <a:defRPr sz="3800" b="0" i="0" u="none" strike="noStrike" cap="none" spc="0" baseline="0">
          <a:ln>
            <a:noFill/>
          </a:ln>
          <a:solidFill>
            <a:srgbClr val="3E231A"/>
          </a:solidFill>
          <a:uFillTx/>
          <a:latin typeface="+mn-lt"/>
          <a:ea typeface="+mn-ea"/>
          <a:cs typeface="+mn-cs"/>
          <a:sym typeface="Papyrus"/>
        </a:defRPr>
      </a:lvl4pPr>
      <a:lvl5pPr marL="2349500" marR="0" indent="-469900" algn="l" defTabSz="584200" rtl="0" latinLnBrk="0">
        <a:lnSpc>
          <a:spcPct val="100000"/>
        </a:lnSpc>
        <a:spcBef>
          <a:spcPts val="3000"/>
        </a:spcBef>
        <a:spcAft>
          <a:spcPts val="0"/>
        </a:spcAft>
        <a:buClrTx/>
        <a:buSzPct val="25000"/>
        <a:buFontTx/>
        <a:buBlip>
          <a:blip r:embed="rId15"/>
        </a:buBlip>
        <a:tabLst/>
        <a:defRPr sz="3800" b="0" i="0" u="none" strike="noStrike" cap="none" spc="0" baseline="0">
          <a:ln>
            <a:noFill/>
          </a:ln>
          <a:solidFill>
            <a:srgbClr val="3E231A"/>
          </a:solidFill>
          <a:uFillTx/>
          <a:latin typeface="+mn-lt"/>
          <a:ea typeface="+mn-ea"/>
          <a:cs typeface="+mn-cs"/>
          <a:sym typeface="Papyrus"/>
        </a:defRPr>
      </a:lvl5pPr>
      <a:lvl6pPr marL="2819400" marR="0" indent="-469900" algn="l" defTabSz="584200" rtl="0" latinLnBrk="0">
        <a:lnSpc>
          <a:spcPct val="100000"/>
        </a:lnSpc>
        <a:spcBef>
          <a:spcPts val="3000"/>
        </a:spcBef>
        <a:spcAft>
          <a:spcPts val="0"/>
        </a:spcAft>
        <a:buClrTx/>
        <a:buSzPct val="25000"/>
        <a:buFontTx/>
        <a:buBlip>
          <a:blip r:embed="rId15"/>
        </a:buBlip>
        <a:tabLst/>
        <a:defRPr sz="3800" b="0" i="0" u="none" strike="noStrike" cap="none" spc="0" baseline="0">
          <a:ln>
            <a:noFill/>
          </a:ln>
          <a:solidFill>
            <a:srgbClr val="3E231A"/>
          </a:solidFill>
          <a:uFillTx/>
          <a:latin typeface="+mn-lt"/>
          <a:ea typeface="+mn-ea"/>
          <a:cs typeface="+mn-cs"/>
          <a:sym typeface="Papyrus"/>
        </a:defRPr>
      </a:lvl6pPr>
      <a:lvl7pPr marL="3289300" marR="0" indent="-469900" algn="l" defTabSz="584200" rtl="0" latinLnBrk="0">
        <a:lnSpc>
          <a:spcPct val="100000"/>
        </a:lnSpc>
        <a:spcBef>
          <a:spcPts val="3000"/>
        </a:spcBef>
        <a:spcAft>
          <a:spcPts val="0"/>
        </a:spcAft>
        <a:buClrTx/>
        <a:buSzPct val="25000"/>
        <a:buFontTx/>
        <a:buBlip>
          <a:blip r:embed="rId15"/>
        </a:buBlip>
        <a:tabLst/>
        <a:defRPr sz="3800" b="0" i="0" u="none" strike="noStrike" cap="none" spc="0" baseline="0">
          <a:ln>
            <a:noFill/>
          </a:ln>
          <a:solidFill>
            <a:srgbClr val="3E231A"/>
          </a:solidFill>
          <a:uFillTx/>
          <a:latin typeface="+mn-lt"/>
          <a:ea typeface="+mn-ea"/>
          <a:cs typeface="+mn-cs"/>
          <a:sym typeface="Papyrus"/>
        </a:defRPr>
      </a:lvl7pPr>
      <a:lvl8pPr marL="3759200" marR="0" indent="-469900" algn="l" defTabSz="584200" rtl="0" latinLnBrk="0">
        <a:lnSpc>
          <a:spcPct val="100000"/>
        </a:lnSpc>
        <a:spcBef>
          <a:spcPts val="3000"/>
        </a:spcBef>
        <a:spcAft>
          <a:spcPts val="0"/>
        </a:spcAft>
        <a:buClrTx/>
        <a:buSzPct val="25000"/>
        <a:buFontTx/>
        <a:buBlip>
          <a:blip r:embed="rId15"/>
        </a:buBlip>
        <a:tabLst/>
        <a:defRPr sz="3800" b="0" i="0" u="none" strike="noStrike" cap="none" spc="0" baseline="0">
          <a:ln>
            <a:noFill/>
          </a:ln>
          <a:solidFill>
            <a:srgbClr val="3E231A"/>
          </a:solidFill>
          <a:uFillTx/>
          <a:latin typeface="+mn-lt"/>
          <a:ea typeface="+mn-ea"/>
          <a:cs typeface="+mn-cs"/>
          <a:sym typeface="Papyrus"/>
        </a:defRPr>
      </a:lvl8pPr>
      <a:lvl9pPr marL="4229100" marR="0" indent="-469900" algn="l" defTabSz="584200" rtl="0" latinLnBrk="0">
        <a:lnSpc>
          <a:spcPct val="100000"/>
        </a:lnSpc>
        <a:spcBef>
          <a:spcPts val="3000"/>
        </a:spcBef>
        <a:spcAft>
          <a:spcPts val="0"/>
        </a:spcAft>
        <a:buClrTx/>
        <a:buSzPct val="25000"/>
        <a:buFontTx/>
        <a:buBlip>
          <a:blip r:embed="rId15"/>
        </a:buBlip>
        <a:tabLst/>
        <a:defRPr sz="3800" b="0" i="0" u="none" strike="noStrike" cap="none" spc="0" baseline="0">
          <a:ln>
            <a:noFill/>
          </a:ln>
          <a:solidFill>
            <a:srgbClr val="3E231A"/>
          </a:solidFill>
          <a:uFillTx/>
          <a:latin typeface="+mn-lt"/>
          <a:ea typeface="+mn-ea"/>
          <a:cs typeface="+mn-cs"/>
          <a:sym typeface="Papyrus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pyrus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pyrus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pyrus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pyrus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pyrus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pyrus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pyrus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pyrus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Papyru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5" Type="http://schemas.openxmlformats.org/officeDocument/2006/relationships/image" Target="../media/image47.png"/><Relationship Id="rId6" Type="http://schemas.openxmlformats.org/officeDocument/2006/relationships/image" Target="../media/image48.png"/><Relationship Id="rId7" Type="http://schemas.openxmlformats.org/officeDocument/2006/relationships/image" Target="../media/image49.png"/><Relationship Id="rId8" Type="http://schemas.openxmlformats.org/officeDocument/2006/relationships/image" Target="../media/image50.png"/><Relationship Id="rId9" Type="http://schemas.openxmlformats.org/officeDocument/2006/relationships/image" Target="../media/image51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4" Type="http://schemas.openxmlformats.org/officeDocument/2006/relationships/image" Target="../media/image54.jpeg"/><Relationship Id="rId5" Type="http://schemas.openxmlformats.org/officeDocument/2006/relationships/image" Target="../media/image55.png"/><Relationship Id="rId6" Type="http://schemas.openxmlformats.org/officeDocument/2006/relationships/image" Target="../media/image56.png"/><Relationship Id="rId7" Type="http://schemas.openxmlformats.org/officeDocument/2006/relationships/image" Target="../media/image57.png"/><Relationship Id="rId8" Type="http://schemas.openxmlformats.org/officeDocument/2006/relationships/image" Target="../media/image58.png"/><Relationship Id="rId9" Type="http://schemas.openxmlformats.org/officeDocument/2006/relationships/image" Target="../media/image59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4" Type="http://schemas.openxmlformats.org/officeDocument/2006/relationships/image" Target="../media/image62.png"/><Relationship Id="rId5" Type="http://schemas.openxmlformats.org/officeDocument/2006/relationships/image" Target="../media/image63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hyperlink" Target="http://en.nju.gov.cn/" TargetMode="External"/><Relationship Id="rId3" Type="http://schemas.openxmlformats.org/officeDocument/2006/relationships/hyperlink" Target="http://english.nanjing.gov.cn/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6.png"/><Relationship Id="rId12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image" Target="../media/image22.png"/><Relationship Id="rId8" Type="http://schemas.openxmlformats.org/officeDocument/2006/relationships/image" Target="../media/image23.png"/><Relationship Id="rId9" Type="http://schemas.openxmlformats.org/officeDocument/2006/relationships/image" Target="../media/image24.png"/><Relationship Id="rId10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image" Target="../media/image31.png"/><Relationship Id="rId7" Type="http://schemas.openxmlformats.org/officeDocument/2006/relationships/image" Target="../media/image32.png"/><Relationship Id="rId8" Type="http://schemas.openxmlformats.org/officeDocument/2006/relationships/image" Target="../media/image33.png"/><Relationship Id="rId9" Type="http://schemas.openxmlformats.org/officeDocument/2006/relationships/image" Target="../media/image34.png"/><Relationship Id="rId10" Type="http://schemas.openxmlformats.org/officeDocument/2006/relationships/image" Target="../media/image35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6" Type="http://schemas.openxmlformats.org/officeDocument/2006/relationships/image" Target="../media/image40.png"/><Relationship Id="rId7" Type="http://schemas.openxmlformats.org/officeDocument/2006/relationships/image" Target="../media/image41.png"/><Relationship Id="rId8" Type="http://schemas.openxmlformats.org/officeDocument/2006/relationships/image" Target="../media/image42.png"/><Relationship Id="rId9" Type="http://schemas.openxmlformats.org/officeDocument/2006/relationships/image" Target="../media/image43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ctrTitle"/>
          </p:nvPr>
        </p:nvSpPr>
        <p:spPr>
          <a:xfrm>
            <a:off x="1173754" y="1696507"/>
            <a:ext cx="10464800" cy="1664759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Welcome to </a:t>
            </a:r>
            <a:r>
              <a:rPr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Nanjing</a:t>
            </a:r>
            <a:endParaRPr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0" name="Shape 120"/>
          <p:cNvSpPr>
            <a:spLocks noGrp="1"/>
          </p:cNvSpPr>
          <p:nvPr>
            <p:ph type="subTitle" sz="quarter" idx="1"/>
          </p:nvPr>
        </p:nvSpPr>
        <p:spPr>
          <a:xfrm>
            <a:off x="1270000" y="5117432"/>
            <a:ext cx="10464800" cy="1235242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defTabSz="560831">
              <a:defRPr sz="3455"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Chinese Friends of 3GPP (CF3)</a:t>
            </a:r>
          </a:p>
          <a:p>
            <a:pPr defTabSz="560831">
              <a:defRPr sz="3455"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jointly have great pleasure to welcome you!</a:t>
            </a:r>
          </a:p>
        </p:txBody>
      </p:sp>
      <p:sp>
        <p:nvSpPr>
          <p:cNvPr id="121" name="Shape 121"/>
          <p:cNvSpPr/>
          <p:nvPr/>
        </p:nvSpPr>
        <p:spPr>
          <a:xfrm>
            <a:off x="1270000" y="3601897"/>
            <a:ext cx="10464800" cy="649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Autofit/>
          </a:bodyPr>
          <a:lstStyle>
            <a:lvl1pPr defTabSz="560831">
              <a:defRPr sz="3455"/>
            </a:lvl1pPr>
          </a:lstStyle>
          <a:p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RAN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cmri\Desktop\logo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5622" y="6561220"/>
            <a:ext cx="11057020" cy="2257499"/>
          </a:xfrm>
          <a:prstGeom prst="roundRect">
            <a:avLst>
              <a:gd name="adj" fmla="val 27486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innerShdw blurRad="241300">
              <a:prstClr val="black"/>
            </a:innerShdw>
          </a:effectLst>
        </p:spPr>
      </p:pic>
      <p:sp>
        <p:nvSpPr>
          <p:cNvPr id="2" name="文本框 1"/>
          <p:cNvSpPr txBox="1"/>
          <p:nvPr/>
        </p:nvSpPr>
        <p:spPr>
          <a:xfrm>
            <a:off x="5911084" y="9166161"/>
            <a:ext cx="460342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spc="0" normalizeH="0" baseline="0" dirty="0" smtClean="0">
                <a:ln>
                  <a:noFill/>
                </a:ln>
                <a:solidFill>
                  <a:srgbClr val="3E231A"/>
                </a:solidFill>
                <a:effectLst/>
                <a:uFillTx/>
                <a:latin typeface="+mn-lt"/>
                <a:ea typeface="+mn-ea"/>
                <a:cs typeface="+mn-cs"/>
                <a:sym typeface="Papyrus"/>
              </a:rPr>
              <a:t>1</a:t>
            </a:r>
            <a:endParaRPr kumimoji="0" lang="zh-CN" altLang="en-US" sz="3600" b="1" i="0" u="none" strike="noStrike" cap="none" spc="0" normalizeH="0" baseline="0" dirty="0">
              <a:ln>
                <a:noFill/>
              </a:ln>
              <a:solidFill>
                <a:srgbClr val="3E231A"/>
              </a:solidFill>
              <a:effectLst/>
              <a:uFillTx/>
              <a:latin typeface="+mn-lt"/>
              <a:ea typeface="+mn-ea"/>
              <a:cs typeface="+mn-cs"/>
              <a:sym typeface="Papyru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altLang="zh-CN" dirty="0" smtClean="0"/>
              <a:t>Restaurant </a:t>
            </a:r>
            <a:endParaRPr dirty="0"/>
          </a:p>
        </p:txBody>
      </p:sp>
      <p:sp>
        <p:nvSpPr>
          <p:cNvPr id="3" name="矩形 2"/>
          <p:cNvSpPr/>
          <p:nvPr/>
        </p:nvSpPr>
        <p:spPr>
          <a:xfrm>
            <a:off x="914400" y="2422139"/>
            <a:ext cx="112294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altLang="zh-CN" sz="2400" dirty="0" smtClean="0"/>
              <a:t>Nanjing </a:t>
            </a:r>
            <a:r>
              <a:rPr lang="en-GB" altLang="zh-CN" sz="2400" dirty="0" err="1" smtClean="0"/>
              <a:t>Innercity</a:t>
            </a:r>
            <a:r>
              <a:rPr lang="en-GB" altLang="zh-CN" sz="2400" dirty="0" smtClean="0"/>
              <a:t> can provide/serve almost all kinds of </a:t>
            </a:r>
            <a:r>
              <a:rPr lang="en-GB" altLang="zh-CN" sz="2400" dirty="0" smtClean="0">
                <a:solidFill>
                  <a:srgbClr val="FF0000"/>
                </a:solidFill>
              </a:rPr>
              <a:t>aromatic/Chinese dishes</a:t>
            </a:r>
            <a:r>
              <a:rPr lang="en-GB" altLang="zh-CN" sz="2400" dirty="0" smtClean="0"/>
              <a:t> everywhere, from Spicy to Sweat, from Barbecue to Hotpot etc. </a:t>
            </a:r>
            <a:r>
              <a:rPr lang="en-US" altLang="zh-CN" sz="2400" dirty="0" smtClean="0"/>
              <a:t>It is worth</a:t>
            </a:r>
            <a:r>
              <a:rPr lang="en-GB" altLang="zh-CN" sz="2400" dirty="0" smtClean="0"/>
              <a:t> keeping following chain-restaurants in mind when you hang around.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45894" y="8373977"/>
            <a:ext cx="25408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err="1" smtClean="0"/>
              <a:t>Haidilao</a:t>
            </a:r>
            <a:r>
              <a:rPr lang="en-US" altLang="zh-CN" sz="1800" b="1" dirty="0" smtClean="0"/>
              <a:t> (</a:t>
            </a:r>
            <a:r>
              <a:rPr lang="zh-CN" altLang="en-US" sz="1800" b="1" dirty="0" smtClean="0"/>
              <a:t>海底捞火锅 </a:t>
            </a:r>
            <a:r>
              <a:rPr lang="en-US" altLang="zh-CN" sz="1800" b="1" dirty="0" smtClean="0"/>
              <a:t>)</a:t>
            </a:r>
            <a:endParaRPr lang="zh-CN" altLang="en-US" sz="1800" b="1" dirty="0" smtClean="0"/>
          </a:p>
          <a:p>
            <a:endParaRPr lang="zh-CN" altLang="en-US" sz="1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624782" y="5706778"/>
            <a:ext cx="303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err="1" smtClean="0"/>
              <a:t>Shichaohui</a:t>
            </a:r>
            <a:r>
              <a:rPr lang="zh-CN" altLang="en-US" sz="1800" b="1" dirty="0" smtClean="0"/>
              <a:t> </a:t>
            </a:r>
            <a:r>
              <a:rPr lang="en-US" altLang="zh-CN" sz="1800" b="1" dirty="0" smtClean="0"/>
              <a:t>(</a:t>
            </a:r>
            <a:r>
              <a:rPr lang="zh-CN" altLang="en-US" sz="1800" b="1" dirty="0" smtClean="0"/>
              <a:t>南京食朝汇 </a:t>
            </a:r>
            <a:r>
              <a:rPr lang="en-US" altLang="zh-CN" sz="1800" b="1" dirty="0" smtClean="0"/>
              <a:t>)</a:t>
            </a:r>
            <a:endParaRPr lang="zh-CN" altLang="en-US" sz="1800" b="1" dirty="0" smtClean="0"/>
          </a:p>
          <a:p>
            <a:endParaRPr lang="zh-CN" altLang="en-US" sz="1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788157" y="8373977"/>
            <a:ext cx="2596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err="1" smtClean="0"/>
              <a:t>Waipojia</a:t>
            </a:r>
            <a:r>
              <a:rPr lang="zh-CN" altLang="en-US" sz="1800" b="1" dirty="0" smtClean="0"/>
              <a:t> </a:t>
            </a:r>
            <a:r>
              <a:rPr lang="en-US" altLang="zh-CN" sz="1800" b="1" dirty="0" smtClean="0"/>
              <a:t>(</a:t>
            </a:r>
            <a:r>
              <a:rPr lang="zh-CN" altLang="en-US" sz="1800" b="1" dirty="0" smtClean="0"/>
              <a:t>外婆家 </a:t>
            </a:r>
            <a:r>
              <a:rPr lang="en-US" altLang="zh-CN" sz="1800" b="1" dirty="0" smtClean="0"/>
              <a:t>)</a:t>
            </a:r>
            <a:endParaRPr lang="zh-CN" altLang="en-US" sz="1800" b="1" dirty="0" smtClean="0"/>
          </a:p>
          <a:p>
            <a:endParaRPr lang="zh-CN" altLang="en-US" sz="1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719233" y="8373977"/>
            <a:ext cx="2344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/>
              <a:t> </a:t>
            </a:r>
            <a:r>
              <a:rPr lang="en-US" altLang="zh-CN" sz="1800" b="1" dirty="0" err="1" smtClean="0"/>
              <a:t>Chibanting</a:t>
            </a:r>
            <a:r>
              <a:rPr lang="en-US" altLang="zh-CN" sz="1800" b="1" dirty="0" smtClean="0"/>
              <a:t> (</a:t>
            </a:r>
            <a:r>
              <a:rPr lang="zh-CN" altLang="en-US" sz="1800" b="1" dirty="0" smtClean="0"/>
              <a:t>赤坂亭 </a:t>
            </a:r>
            <a:r>
              <a:rPr lang="en-US" altLang="zh-CN" sz="1800" b="1" dirty="0" smtClean="0"/>
              <a:t>)</a:t>
            </a:r>
            <a:endParaRPr lang="zh-CN" altLang="en-US" sz="1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657550" y="5706778"/>
            <a:ext cx="2616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/>
              <a:t>    </a:t>
            </a:r>
            <a:r>
              <a:rPr lang="en-US" altLang="zh-CN" sz="1800" b="1" dirty="0" err="1" smtClean="0"/>
              <a:t>Xibei</a:t>
            </a:r>
            <a:r>
              <a:rPr lang="en-US" altLang="zh-CN" sz="1800" b="1" dirty="0" smtClean="0"/>
              <a:t> (</a:t>
            </a:r>
            <a:r>
              <a:rPr lang="zh-CN" altLang="en-US" sz="1800" b="1" dirty="0" smtClean="0"/>
              <a:t>西贝莜面村 </a:t>
            </a:r>
            <a:r>
              <a:rPr lang="en-US" altLang="zh-CN" sz="1800" b="1" dirty="0" smtClean="0"/>
              <a:t>)</a:t>
            </a:r>
            <a:endParaRPr lang="zh-CN" altLang="en-US" sz="1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9064181" y="8373977"/>
            <a:ext cx="2967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/>
              <a:t>              </a:t>
            </a:r>
            <a:r>
              <a:rPr lang="en-US" altLang="zh-CN" sz="1800" b="1" dirty="0" err="1" smtClean="0"/>
              <a:t>Honglin</a:t>
            </a:r>
            <a:r>
              <a:rPr lang="en-US" altLang="zh-CN" sz="1800" b="1" dirty="0" smtClean="0"/>
              <a:t> (</a:t>
            </a:r>
            <a:r>
              <a:rPr lang="zh-CN" altLang="en-US" sz="1800" b="1" dirty="0" smtClean="0"/>
              <a:t>鸿霖 </a:t>
            </a:r>
            <a:r>
              <a:rPr lang="en-US" altLang="zh-CN" sz="1800" b="1" dirty="0" smtClean="0"/>
              <a:t>)</a:t>
            </a:r>
            <a:endParaRPr lang="zh-CN" altLang="en-US" sz="1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70023" y="5706778"/>
            <a:ext cx="2854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err="1" smtClean="0"/>
              <a:t>Dapaidang</a:t>
            </a:r>
            <a:r>
              <a:rPr lang="zh-CN" altLang="en-US" sz="1800" b="1" dirty="0" smtClean="0"/>
              <a:t> </a:t>
            </a:r>
            <a:r>
              <a:rPr lang="en-US" altLang="zh-CN" sz="1800" b="1" dirty="0" smtClean="0"/>
              <a:t>(</a:t>
            </a:r>
            <a:r>
              <a:rPr lang="zh-CN" altLang="en-US" sz="1800" b="1" dirty="0" smtClean="0"/>
              <a:t>南京大排档 </a:t>
            </a:r>
            <a:r>
              <a:rPr lang="en-US" altLang="zh-CN" sz="1800" b="1" dirty="0" smtClean="0"/>
              <a:t>) </a:t>
            </a:r>
            <a:endParaRPr lang="zh-CN" altLang="en-US" sz="1800" b="1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9494499" y="5706778"/>
            <a:ext cx="2518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800" b="1" dirty="0" smtClean="0"/>
              <a:t>  </a:t>
            </a:r>
            <a:r>
              <a:rPr lang="en-US" altLang="zh-CN" sz="1800" b="1" dirty="0" err="1" smtClean="0"/>
              <a:t>Jinjiamen</a:t>
            </a:r>
            <a:r>
              <a:rPr lang="zh-CN" altLang="en-US" sz="1800" b="1" dirty="0" smtClean="0"/>
              <a:t> </a:t>
            </a:r>
            <a:r>
              <a:rPr lang="en-US" altLang="zh-CN" sz="1800" b="1" dirty="0" smtClean="0"/>
              <a:t>(</a:t>
            </a:r>
            <a:r>
              <a:rPr lang="zh-CN" altLang="en-US" sz="1800" b="1" dirty="0" smtClean="0"/>
              <a:t>晋家门 </a:t>
            </a:r>
            <a:r>
              <a:rPr lang="en-US" altLang="zh-CN" sz="1800" b="1" dirty="0" smtClean="0"/>
              <a:t>)</a:t>
            </a:r>
            <a:endParaRPr lang="zh-CN" altLang="en-US" sz="1800" b="1" dirty="0" smtClean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9639" y="3792287"/>
            <a:ext cx="2585730" cy="1842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9821" y="3807855"/>
            <a:ext cx="2616579" cy="18567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8157" y="6424353"/>
            <a:ext cx="2596478" cy="18581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94499" y="3837418"/>
            <a:ext cx="2559879" cy="1807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2908" y="6442983"/>
            <a:ext cx="2628232" cy="1844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89634" y="6420165"/>
            <a:ext cx="2619696" cy="1881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492783" y="6447120"/>
            <a:ext cx="2551920" cy="1837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44910" y="3803409"/>
            <a:ext cx="2592931" cy="1871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文本框 19"/>
          <p:cNvSpPr txBox="1"/>
          <p:nvPr/>
        </p:nvSpPr>
        <p:spPr>
          <a:xfrm>
            <a:off x="5911084" y="9166161"/>
            <a:ext cx="746466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spc="0" normalizeH="0" baseline="0" dirty="0" smtClean="0">
                <a:ln>
                  <a:noFill/>
                </a:ln>
                <a:solidFill>
                  <a:srgbClr val="3E231A"/>
                </a:solidFill>
                <a:effectLst/>
                <a:uFillTx/>
                <a:latin typeface="+mn-lt"/>
                <a:ea typeface="+mn-ea"/>
                <a:cs typeface="+mn-cs"/>
                <a:sym typeface="Papyrus"/>
              </a:rPr>
              <a:t>10</a:t>
            </a:r>
            <a:endParaRPr kumimoji="0" lang="zh-CN" altLang="en-US" sz="3600" b="1" i="0" u="none" strike="noStrike" cap="none" spc="0" normalizeH="0" baseline="0" dirty="0">
              <a:ln>
                <a:noFill/>
              </a:ln>
              <a:solidFill>
                <a:srgbClr val="3E231A"/>
              </a:solidFill>
              <a:effectLst/>
              <a:uFillTx/>
              <a:latin typeface="+mn-lt"/>
              <a:ea typeface="+mn-ea"/>
              <a:cs typeface="+mn-cs"/>
              <a:sym typeface="Papyrus"/>
            </a:endParaRP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4" descr="C:\Users\cmri\Desktop\nanjingyanshuiya_3548194.jpg"/>
          <p:cNvPicPr>
            <a:picLocks noChangeAspect="1" noChangeArrowheads="1"/>
          </p:cNvPicPr>
          <p:nvPr/>
        </p:nvPicPr>
        <p:blipFill>
          <a:blip r:embed="rId2" cstate="print"/>
          <a:srcRect t="5780" r="17140" b="4693"/>
          <a:stretch>
            <a:fillRect/>
          </a:stretch>
        </p:blipFill>
        <p:spPr bwMode="auto">
          <a:xfrm>
            <a:off x="882318" y="4104790"/>
            <a:ext cx="2488391" cy="187395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3" name="Picture 3" descr="C:\Users\cmri\Desktop\W0201405224152709642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16" y="4104790"/>
            <a:ext cx="2505211" cy="183238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2" name="Picture 6" descr="http://img3.imgtn.bdimg.com/it/u=1366818793,1949440045&amp;fm=15&amp;gp=0.jpg"/>
          <p:cNvPicPr>
            <a:picLocks noChangeAspect="1" noChangeArrowheads="1"/>
          </p:cNvPicPr>
          <p:nvPr/>
        </p:nvPicPr>
        <p:blipFill>
          <a:blip r:embed="rId4" cstate="print"/>
          <a:srcRect l="195" r="9113"/>
          <a:stretch>
            <a:fillRect/>
          </a:stretch>
        </p:blipFill>
        <p:spPr bwMode="auto">
          <a:xfrm>
            <a:off x="6775763" y="4153284"/>
            <a:ext cx="2447835" cy="178852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2318" y="6801406"/>
            <a:ext cx="2465401" cy="176050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44991" y="6807165"/>
            <a:ext cx="2473581" cy="178269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7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75764" y="6806120"/>
            <a:ext cx="2444098" cy="181541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652699" y="6833595"/>
            <a:ext cx="2427005" cy="175734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16" name="Shape 21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zh-CN" dirty="0" smtClean="0"/>
              <a:t>Snacks</a:t>
            </a:r>
            <a:endParaRPr dirty="0"/>
          </a:p>
        </p:txBody>
      </p:sp>
      <p:sp>
        <p:nvSpPr>
          <p:cNvPr id="4" name="矩形 3"/>
          <p:cNvSpPr/>
          <p:nvPr/>
        </p:nvSpPr>
        <p:spPr>
          <a:xfrm>
            <a:off x="1026695" y="2486307"/>
            <a:ext cx="1132572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altLang="zh-CN" sz="2800" dirty="0" smtClean="0"/>
              <a:t>Nanjing is also famous for its various snacks, which you may </a:t>
            </a:r>
            <a:r>
              <a:rPr lang="en-GB" altLang="zh-CN" sz="2800" dirty="0" smtClean="0">
                <a:solidFill>
                  <a:srgbClr val="FF0000"/>
                </a:solidFill>
              </a:rPr>
              <a:t>try a bit of each type</a:t>
            </a:r>
            <a:r>
              <a:rPr lang="en-GB" altLang="zh-CN" sz="2800" dirty="0" smtClean="0"/>
              <a:t>, either along clean streets or in </a:t>
            </a:r>
            <a:r>
              <a:rPr lang="en-GB" altLang="zh-CN" sz="2800" dirty="0" smtClean="0">
                <a:solidFill>
                  <a:srgbClr val="FF0000"/>
                </a:solidFill>
              </a:rPr>
              <a:t>trustable</a:t>
            </a:r>
            <a:r>
              <a:rPr lang="en-GB" altLang="zh-CN" sz="2800" dirty="0" smtClean="0"/>
              <a:t> “food palace”. </a:t>
            </a:r>
            <a:r>
              <a:rPr lang="en-US" altLang="zh-CN" sz="2800" dirty="0" smtClean="0"/>
              <a:t>It is worth</a:t>
            </a:r>
            <a:r>
              <a:rPr lang="en-GB" altLang="zh-CN" sz="2800" dirty="0" smtClean="0"/>
              <a:t> keeping following snacks in mind even though you are not hungry.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77128" y="6156477"/>
            <a:ext cx="27701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/>
              <a:t>  </a:t>
            </a:r>
            <a:r>
              <a:rPr lang="en-US" altLang="zh-CN" sz="1800" b="1" dirty="0" err="1" smtClean="0"/>
              <a:t>Xiaolongbao</a:t>
            </a:r>
            <a:r>
              <a:rPr lang="zh-CN" altLang="en-US" sz="1800" b="1" dirty="0" smtClean="0"/>
              <a:t> </a:t>
            </a:r>
            <a:r>
              <a:rPr lang="en-US" altLang="zh-CN" sz="1800" b="1" dirty="0" smtClean="0"/>
              <a:t>(</a:t>
            </a:r>
            <a:r>
              <a:rPr lang="zh-CN" altLang="en-US" sz="1800" b="1" dirty="0" smtClean="0"/>
              <a:t>小笼包 </a:t>
            </a:r>
            <a:r>
              <a:rPr lang="en-US" altLang="zh-CN" sz="1800" b="1" dirty="0" smtClean="0"/>
              <a:t>)</a:t>
            </a:r>
            <a:endParaRPr lang="zh-CN" altLang="en-US" sz="1800" b="1" dirty="0" smtClean="0"/>
          </a:p>
          <a:p>
            <a:endParaRPr lang="zh-CN" altLang="en-US" sz="1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570174" y="8829558"/>
            <a:ext cx="2901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/>
              <a:t> </a:t>
            </a:r>
            <a:r>
              <a:rPr lang="en-US" altLang="zh-CN" sz="1800" b="1" dirty="0" err="1" smtClean="0"/>
              <a:t>Layouhuntun</a:t>
            </a:r>
            <a:r>
              <a:rPr lang="en-US" altLang="zh-CN" sz="1800" b="1" dirty="0" smtClean="0"/>
              <a:t> (</a:t>
            </a:r>
            <a:r>
              <a:rPr lang="zh-CN" altLang="en-US" sz="1800" b="1" dirty="0" smtClean="0"/>
              <a:t>辣油馄饨 </a:t>
            </a:r>
            <a:r>
              <a:rPr lang="en-US" altLang="zh-CN" sz="1800" b="1" dirty="0" smtClean="0"/>
              <a:t>)</a:t>
            </a:r>
            <a:endParaRPr lang="zh-CN" altLang="en-US" sz="1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447266" y="6172172"/>
            <a:ext cx="3024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/>
              <a:t>    </a:t>
            </a:r>
            <a:r>
              <a:rPr lang="en-US" altLang="zh-CN" sz="1800" b="1" dirty="0" err="1" smtClean="0"/>
              <a:t>Niurouguotie</a:t>
            </a:r>
            <a:r>
              <a:rPr lang="en-US" altLang="zh-CN" sz="1800" b="1" dirty="0" smtClean="0"/>
              <a:t> (</a:t>
            </a:r>
            <a:r>
              <a:rPr lang="zh-CN" altLang="en-US" sz="1800" b="1" dirty="0" smtClean="0"/>
              <a:t>牛肉锅贴 </a:t>
            </a:r>
            <a:r>
              <a:rPr lang="en-US" altLang="zh-CN" sz="1800" b="1" dirty="0" smtClean="0"/>
              <a:t>)</a:t>
            </a:r>
            <a:endParaRPr lang="zh-CN" altLang="en-US" sz="1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887251" y="8829558"/>
            <a:ext cx="3295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/>
              <a:t>              </a:t>
            </a:r>
            <a:r>
              <a:rPr lang="en-US" altLang="zh-CN" sz="1800" b="1" dirty="0" err="1" smtClean="0"/>
              <a:t>Kaorouchuan</a:t>
            </a:r>
            <a:r>
              <a:rPr lang="en-US" altLang="zh-CN" sz="1800" b="1" dirty="0" smtClean="0"/>
              <a:t> (</a:t>
            </a:r>
            <a:r>
              <a:rPr lang="zh-CN" altLang="en-US" sz="1800" b="1" dirty="0" smtClean="0"/>
              <a:t>烤肉串 </a:t>
            </a:r>
            <a:r>
              <a:rPr lang="en-US" altLang="zh-CN" sz="1800" b="1" dirty="0" smtClean="0"/>
              <a:t>)  </a:t>
            </a:r>
            <a:endParaRPr lang="zh-CN" altLang="en-US" sz="1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40056" y="6159829"/>
            <a:ext cx="2733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err="1" smtClean="0"/>
              <a:t>Yanshuiya</a:t>
            </a:r>
            <a:r>
              <a:rPr lang="zh-CN" altLang="en-US" sz="1800" b="1" dirty="0" smtClean="0"/>
              <a:t> </a:t>
            </a:r>
            <a:r>
              <a:rPr lang="en-US" altLang="zh-CN" sz="1800" b="1" dirty="0" smtClean="0"/>
              <a:t>(</a:t>
            </a:r>
            <a:r>
              <a:rPr lang="zh-CN" altLang="en-US" sz="1800" b="1" dirty="0" smtClean="0"/>
              <a:t>南京盐水鸭 </a:t>
            </a:r>
            <a:r>
              <a:rPr lang="en-US" altLang="zh-CN" sz="1800" b="1" dirty="0" smtClean="0"/>
              <a:t>)</a:t>
            </a:r>
            <a:endParaRPr lang="zh-CN" altLang="en-US" sz="1800" b="1" dirty="0" smtClean="0"/>
          </a:p>
          <a:p>
            <a:endParaRPr lang="zh-CN" altLang="en-US" sz="1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9471608" y="6163795"/>
            <a:ext cx="2711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800" b="1" dirty="0" smtClean="0"/>
              <a:t>  </a:t>
            </a:r>
            <a:r>
              <a:rPr lang="en-US" altLang="zh-CN" sz="1800" b="1" dirty="0" err="1" smtClean="0"/>
              <a:t>Yaxuefensi</a:t>
            </a:r>
            <a:r>
              <a:rPr lang="zh-CN" altLang="en-US" sz="1800" b="1" dirty="0" smtClean="0"/>
              <a:t> </a:t>
            </a:r>
            <a:r>
              <a:rPr lang="en-US" altLang="zh-CN" sz="1800" b="1" dirty="0" smtClean="0"/>
              <a:t>(</a:t>
            </a:r>
            <a:r>
              <a:rPr lang="zh-CN" altLang="en-US" sz="1800" b="1" dirty="0" smtClean="0"/>
              <a:t>鸭血粉丝 </a:t>
            </a:r>
            <a:r>
              <a:rPr lang="en-US" altLang="zh-CN" sz="1800" b="1" dirty="0" smtClean="0"/>
              <a:t>)</a:t>
            </a:r>
            <a:endParaRPr lang="zh-CN" altLang="en-US" sz="1800" b="1" dirty="0" smtClean="0"/>
          </a:p>
          <a:p>
            <a:endParaRPr lang="zh-CN" altLang="en-US" sz="18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37940" y="8829558"/>
            <a:ext cx="27261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err="1" smtClean="0"/>
              <a:t>Huilugan</a:t>
            </a:r>
            <a:r>
              <a:rPr lang="en-US" altLang="zh-CN" sz="1800" b="1" dirty="0" smtClean="0"/>
              <a:t> (</a:t>
            </a:r>
            <a:r>
              <a:rPr lang="zh-CN" altLang="en-US" sz="1800" b="1" dirty="0" smtClean="0"/>
              <a:t>回卤干 </a:t>
            </a:r>
            <a:r>
              <a:rPr lang="en-US" altLang="zh-CN" sz="1800" b="1" dirty="0" smtClean="0"/>
              <a:t>)</a:t>
            </a:r>
            <a:endParaRPr lang="zh-CN" altLang="en-US" sz="1800" b="1" dirty="0" smtClean="0"/>
          </a:p>
          <a:p>
            <a:endParaRPr lang="zh-CN" altLang="en-US" sz="1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3464058" y="8829558"/>
            <a:ext cx="3161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err="1" smtClean="0"/>
              <a:t>Chidouyuanxiao</a:t>
            </a:r>
            <a:r>
              <a:rPr lang="zh-CN" altLang="en-US" sz="1800" b="1" dirty="0" smtClean="0"/>
              <a:t> </a:t>
            </a:r>
            <a:r>
              <a:rPr lang="en-US" altLang="zh-CN" sz="1800" b="1" dirty="0" smtClean="0"/>
              <a:t>(</a:t>
            </a:r>
            <a:r>
              <a:rPr lang="zh-CN" altLang="en-US" sz="1800" b="1" dirty="0" smtClean="0"/>
              <a:t>赤豆元宵 </a:t>
            </a:r>
            <a:r>
              <a:rPr lang="en-US" altLang="zh-CN" sz="1800" b="1" dirty="0" smtClean="0"/>
              <a:t>)</a:t>
            </a:r>
            <a:endParaRPr lang="zh-CN" altLang="en-US" sz="1800" b="1" dirty="0" smtClean="0"/>
          </a:p>
          <a:p>
            <a:endParaRPr lang="zh-CN" altLang="en-US" sz="1800" b="1" dirty="0"/>
          </a:p>
        </p:txBody>
      </p:sp>
      <p:pic>
        <p:nvPicPr>
          <p:cNvPr id="21" name="Picture 2" descr="C:\Users\cmri\Desktop\thumb.jpg"/>
          <p:cNvPicPr>
            <a:picLocks noChangeAspect="1" noChangeArrowheads="1"/>
          </p:cNvPicPr>
          <p:nvPr/>
        </p:nvPicPr>
        <p:blipFill>
          <a:blip r:embed="rId9" cstate="print"/>
          <a:srcRect t="14520" b="22446"/>
          <a:stretch>
            <a:fillRect/>
          </a:stretch>
        </p:blipFill>
        <p:spPr bwMode="auto">
          <a:xfrm>
            <a:off x="9673614" y="4153284"/>
            <a:ext cx="2467903" cy="180547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5" name="文本框 24"/>
          <p:cNvSpPr txBox="1"/>
          <p:nvPr/>
        </p:nvSpPr>
        <p:spPr>
          <a:xfrm>
            <a:off x="5911084" y="9166161"/>
            <a:ext cx="1307043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spc="0" normalizeH="0" baseline="0" dirty="0" smtClean="0">
                <a:ln>
                  <a:noFill/>
                </a:ln>
                <a:solidFill>
                  <a:srgbClr val="3E231A"/>
                </a:solidFill>
                <a:effectLst/>
                <a:uFillTx/>
                <a:latin typeface="+mn-lt"/>
                <a:ea typeface="+mn-ea"/>
                <a:cs typeface="+mn-cs"/>
                <a:sym typeface="Papyrus"/>
              </a:rPr>
              <a:t>11</a:t>
            </a:r>
            <a:endParaRPr kumimoji="0" lang="zh-CN" altLang="en-US" sz="3600" b="1" i="0" u="none" strike="noStrike" cap="none" spc="0" normalizeH="0" baseline="0" dirty="0">
              <a:ln>
                <a:noFill/>
              </a:ln>
              <a:solidFill>
                <a:srgbClr val="3E231A"/>
              </a:solidFill>
              <a:effectLst/>
              <a:uFillTx/>
              <a:latin typeface="+mn-lt"/>
              <a:ea typeface="+mn-ea"/>
              <a:cs typeface="+mn-cs"/>
              <a:sym typeface="Papyrus"/>
            </a:endParaRP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6" name="直接连接符 125"/>
          <p:cNvCxnSpPr/>
          <p:nvPr/>
        </p:nvCxnSpPr>
        <p:spPr>
          <a:xfrm>
            <a:off x="5995001" y="8205015"/>
            <a:ext cx="1" cy="1741090"/>
          </a:xfrm>
          <a:prstGeom prst="line">
            <a:avLst/>
          </a:prstGeom>
          <a:noFill/>
          <a:ln w="381000" cap="rnd">
            <a:solidFill>
              <a:schemeClr val="bg2">
                <a:lumMod val="75000"/>
              </a:schemeClr>
            </a:solidFill>
            <a:prstDash val="solid"/>
            <a:miter lim="400000"/>
            <a:tailEnd type="non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5" name="直接连接符 114"/>
          <p:cNvCxnSpPr/>
          <p:nvPr/>
        </p:nvCxnSpPr>
        <p:spPr>
          <a:xfrm>
            <a:off x="-80211" y="1106781"/>
            <a:ext cx="5680255" cy="6263115"/>
          </a:xfrm>
          <a:prstGeom prst="line">
            <a:avLst/>
          </a:prstGeom>
          <a:noFill/>
          <a:ln w="381000" cap="rnd">
            <a:solidFill>
              <a:schemeClr val="bg2">
                <a:lumMod val="75000"/>
              </a:schemeClr>
            </a:solidFill>
            <a:prstDash val="solid"/>
            <a:miter lim="400000"/>
            <a:tailEnd type="non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1" name="椭圆 100"/>
          <p:cNvSpPr/>
          <p:nvPr/>
        </p:nvSpPr>
        <p:spPr>
          <a:xfrm>
            <a:off x="5619728" y="7346810"/>
            <a:ext cx="757801" cy="793452"/>
          </a:xfrm>
          <a:prstGeom prst="ellipse">
            <a:avLst/>
          </a:prstGeom>
          <a:noFill/>
          <a:ln w="381000" cap="rnd">
            <a:solidFill>
              <a:schemeClr val="bg2">
                <a:lumMod val="75000"/>
              </a:schemeClr>
            </a:solidFill>
            <a:prstDash val="solid"/>
            <a:miter lim="400000"/>
            <a:tailEnd type="non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762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Papyrus"/>
            </a:endParaRPr>
          </a:p>
        </p:txBody>
      </p:sp>
      <p:pic>
        <p:nvPicPr>
          <p:cNvPr id="1026" name="Picture 2" descr="C:\Users\cmri\Desktop\0_副本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lum bright="10000"/>
          </a:blip>
          <a:srcRect/>
          <a:stretch>
            <a:fillRect/>
          </a:stretch>
        </p:blipFill>
        <p:spPr bwMode="auto">
          <a:xfrm>
            <a:off x="6192246" y="1887098"/>
            <a:ext cx="4860764" cy="6476967"/>
          </a:xfrm>
          <a:prstGeom prst="rect">
            <a:avLst/>
          </a:prstGeom>
          <a:noFill/>
        </p:spPr>
      </p:pic>
      <p:cxnSp>
        <p:nvCxnSpPr>
          <p:cNvPr id="85" name="直接连接符 84"/>
          <p:cNvCxnSpPr/>
          <p:nvPr/>
        </p:nvCxnSpPr>
        <p:spPr>
          <a:xfrm flipH="1">
            <a:off x="11044990" y="5284358"/>
            <a:ext cx="2077453" cy="2491135"/>
          </a:xfrm>
          <a:prstGeom prst="line">
            <a:avLst/>
          </a:prstGeom>
          <a:noFill/>
          <a:ln w="381000" cap="rnd">
            <a:solidFill>
              <a:schemeClr val="bg2">
                <a:lumMod val="75000"/>
              </a:schemeClr>
            </a:solidFill>
            <a:prstDash val="solid"/>
            <a:miter lim="400000"/>
            <a:tailEnd type="non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80" name="直接连接符 79"/>
          <p:cNvCxnSpPr/>
          <p:nvPr/>
        </p:nvCxnSpPr>
        <p:spPr>
          <a:xfrm>
            <a:off x="6491175" y="7734252"/>
            <a:ext cx="4465583" cy="41241"/>
          </a:xfrm>
          <a:prstGeom prst="line">
            <a:avLst/>
          </a:prstGeom>
          <a:noFill/>
          <a:ln w="381000" cap="rnd">
            <a:solidFill>
              <a:schemeClr val="bg2">
                <a:lumMod val="75000"/>
              </a:schemeClr>
            </a:solidFill>
            <a:prstDash val="solid"/>
            <a:miter lim="400000"/>
            <a:tailEnd type="non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7" name="直接连接符 76"/>
          <p:cNvCxnSpPr/>
          <p:nvPr/>
        </p:nvCxnSpPr>
        <p:spPr>
          <a:xfrm>
            <a:off x="0" y="4908889"/>
            <a:ext cx="5800454" cy="0"/>
          </a:xfrm>
          <a:prstGeom prst="line">
            <a:avLst/>
          </a:prstGeom>
          <a:noFill/>
          <a:ln w="508000" cap="rnd">
            <a:solidFill>
              <a:schemeClr val="bg2">
                <a:lumMod val="75000"/>
              </a:schemeClr>
            </a:solidFill>
            <a:prstDash val="solid"/>
            <a:miter lim="400000"/>
            <a:tailEnd type="non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2" name="直接连接符 71"/>
          <p:cNvCxnSpPr/>
          <p:nvPr/>
        </p:nvCxnSpPr>
        <p:spPr>
          <a:xfrm>
            <a:off x="16042" y="7676969"/>
            <a:ext cx="5499997" cy="41241"/>
          </a:xfrm>
          <a:prstGeom prst="line">
            <a:avLst/>
          </a:prstGeom>
          <a:noFill/>
          <a:ln w="381000" cap="rnd">
            <a:solidFill>
              <a:schemeClr val="bg2">
                <a:lumMod val="75000"/>
              </a:schemeClr>
            </a:solidFill>
            <a:prstDash val="solid"/>
            <a:miter lim="400000"/>
            <a:tailEnd type="non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4" name="直接连接符 53"/>
          <p:cNvCxnSpPr/>
          <p:nvPr/>
        </p:nvCxnSpPr>
        <p:spPr>
          <a:xfrm>
            <a:off x="6479973" y="1267201"/>
            <a:ext cx="3839111" cy="2151296"/>
          </a:xfrm>
          <a:prstGeom prst="line">
            <a:avLst/>
          </a:prstGeom>
          <a:noFill/>
          <a:ln w="381000" cap="rnd">
            <a:solidFill>
              <a:schemeClr val="bg2">
                <a:lumMod val="75000"/>
              </a:schemeClr>
            </a:solidFill>
            <a:prstDash val="solid"/>
            <a:miter lim="400000"/>
            <a:tailEnd type="non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3" name="直接连接符 52"/>
          <p:cNvCxnSpPr/>
          <p:nvPr/>
        </p:nvCxnSpPr>
        <p:spPr>
          <a:xfrm flipH="1">
            <a:off x="5995002" y="1267201"/>
            <a:ext cx="53182" cy="6070099"/>
          </a:xfrm>
          <a:prstGeom prst="line">
            <a:avLst/>
          </a:prstGeom>
          <a:noFill/>
          <a:ln w="381000" cap="rnd">
            <a:solidFill>
              <a:schemeClr val="bg2">
                <a:lumMod val="75000"/>
              </a:schemeClr>
            </a:solidFill>
            <a:prstDash val="solid"/>
            <a:miter lim="400000"/>
            <a:tailEnd type="non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" name="Picture 2" descr="C:\Users\cmri\Desktop\Tango-Emote-0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9994" y="2448737"/>
            <a:ext cx="751097" cy="7510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C:\Users\cmri\Desktop\iconpn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26035" y="3240080"/>
            <a:ext cx="522836" cy="5228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2" descr="C:\Users\cmri\Desktop\Tango-Emote-0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4979" y="5867714"/>
            <a:ext cx="751097" cy="7510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5" descr="C:\Users\cmri\Desktop\u=438310205,267863974&amp;fm=21&amp;gp=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34911" y="2511071"/>
            <a:ext cx="328204" cy="328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5" descr="C:\Users\cmri\Desktop\u=438310205,267863974&amp;fm=21&amp;gp=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32681" y="3418497"/>
            <a:ext cx="328204" cy="328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Picture 4" descr="C:\Users\cmri\Desktop\iconpn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39" y="3644757"/>
            <a:ext cx="522836" cy="5228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五边形 25"/>
          <p:cNvSpPr/>
          <p:nvPr/>
        </p:nvSpPr>
        <p:spPr>
          <a:xfrm flipH="1">
            <a:off x="6485750" y="3733074"/>
            <a:ext cx="3041731" cy="410369"/>
          </a:xfrm>
          <a:prstGeom prst="homePlate">
            <a:avLst/>
          </a:prstGeom>
          <a:ln w="2857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/>
            <a:r>
              <a:rPr lang="en-US" altLang="zh-CN" sz="2000" b="1" dirty="0" smtClean="0">
                <a:solidFill>
                  <a:srgbClr val="24383E"/>
                </a:solidFill>
                <a:latin typeface="华文新魏" pitchFamily="2" charset="-122"/>
                <a:ea typeface="华文新魏" pitchFamily="2" charset="-122"/>
              </a:rPr>
              <a:t>BULL FIGHTER   </a:t>
            </a:r>
            <a:r>
              <a:rPr lang="zh-CN" altLang="en-US" sz="2000" b="1" dirty="0" smtClean="0">
                <a:solidFill>
                  <a:srgbClr val="24383E"/>
                </a:solidFill>
                <a:latin typeface="华文新魏" pitchFamily="2" charset="-122"/>
                <a:ea typeface="华文新魏" pitchFamily="2" charset="-122"/>
              </a:rPr>
              <a:t>斗牛士</a:t>
            </a:r>
          </a:p>
        </p:txBody>
      </p:sp>
      <p:sp>
        <p:nvSpPr>
          <p:cNvPr id="27" name="五边形 26"/>
          <p:cNvSpPr/>
          <p:nvPr/>
        </p:nvSpPr>
        <p:spPr>
          <a:xfrm flipH="1">
            <a:off x="6485751" y="3218346"/>
            <a:ext cx="2330530" cy="410369"/>
          </a:xfrm>
          <a:prstGeom prst="homePlate">
            <a:avLst/>
          </a:prstGeom>
          <a:ln w="2857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/>
            <a:r>
              <a:rPr lang="en-US" altLang="zh-CN" sz="2000" b="1" dirty="0" smtClean="0">
                <a:solidFill>
                  <a:srgbClr val="24383E"/>
                </a:solidFill>
                <a:latin typeface="华文新魏" pitchFamily="2" charset="-122"/>
                <a:ea typeface="华文新魏" pitchFamily="2" charset="-122"/>
              </a:rPr>
              <a:t>VIE CHAT  </a:t>
            </a:r>
            <a:r>
              <a:rPr lang="zh-CN" altLang="en-US" sz="2000" b="1" dirty="0" smtClean="0">
                <a:solidFill>
                  <a:srgbClr val="24383E"/>
                </a:solidFill>
                <a:latin typeface="华文新魏" pitchFamily="2" charset="-122"/>
                <a:ea typeface="华文新魏" pitchFamily="2" charset="-122"/>
              </a:rPr>
              <a:t>威雀</a:t>
            </a:r>
          </a:p>
        </p:txBody>
      </p:sp>
      <p:sp>
        <p:nvSpPr>
          <p:cNvPr id="28" name="五边形 27"/>
          <p:cNvSpPr/>
          <p:nvPr/>
        </p:nvSpPr>
        <p:spPr>
          <a:xfrm flipH="1">
            <a:off x="6485752" y="4253124"/>
            <a:ext cx="3520701" cy="410369"/>
          </a:xfrm>
          <a:prstGeom prst="homePlate">
            <a:avLst/>
          </a:prstGeom>
          <a:ln w="2857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/>
            <a:r>
              <a:rPr lang="en-US" altLang="zh-CN" sz="2000" b="1" dirty="0" smtClean="0">
                <a:solidFill>
                  <a:srgbClr val="24383E"/>
                </a:solidFill>
                <a:latin typeface="华文新魏" pitchFamily="2" charset="-122"/>
                <a:ea typeface="华文新魏" pitchFamily="2" charset="-122"/>
              </a:rPr>
              <a:t>Wang Steak   </a:t>
            </a:r>
            <a:r>
              <a:rPr lang="zh-CN" altLang="en-US" sz="2000" b="1" dirty="0" smtClean="0">
                <a:solidFill>
                  <a:srgbClr val="24383E"/>
                </a:solidFill>
                <a:latin typeface="华文新魏" pitchFamily="2" charset="-122"/>
                <a:ea typeface="华文新魏" pitchFamily="2" charset="-122"/>
              </a:rPr>
              <a:t>王品台塑牛排</a:t>
            </a:r>
          </a:p>
        </p:txBody>
      </p:sp>
      <p:pic>
        <p:nvPicPr>
          <p:cNvPr id="29" name="Picture 4" descr="C:\Users\cmri\Desktop\iconpn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56087" y="3791095"/>
            <a:ext cx="522836" cy="5228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" name="五边形 29"/>
          <p:cNvSpPr/>
          <p:nvPr/>
        </p:nvSpPr>
        <p:spPr>
          <a:xfrm>
            <a:off x="1947972" y="2364738"/>
            <a:ext cx="2870897" cy="410369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/>
            <a:r>
              <a:rPr lang="en-US" altLang="zh-CN" sz="2000" b="1" dirty="0" err="1" smtClean="0">
                <a:solidFill>
                  <a:srgbClr val="24383E"/>
                </a:solidFill>
                <a:latin typeface="华文新魏" pitchFamily="2" charset="-122"/>
                <a:ea typeface="华文新魏" pitchFamily="2" charset="-122"/>
              </a:rPr>
              <a:t>JiangNan</a:t>
            </a:r>
            <a:r>
              <a:rPr lang="en-US" altLang="zh-CN" sz="2000" b="1" dirty="0" smtClean="0">
                <a:solidFill>
                  <a:srgbClr val="24383E"/>
                </a:solidFill>
                <a:latin typeface="华文新魏" pitchFamily="2" charset="-122"/>
                <a:ea typeface="华文新魏" pitchFamily="2" charset="-122"/>
              </a:rPr>
              <a:t> Wok  </a:t>
            </a:r>
            <a:r>
              <a:rPr lang="zh-CN" altLang="en-US" sz="2000" b="1" dirty="0" smtClean="0">
                <a:solidFill>
                  <a:srgbClr val="24383E"/>
                </a:solidFill>
                <a:latin typeface="华文新魏" pitchFamily="2" charset="-122"/>
                <a:ea typeface="华文新魏" pitchFamily="2" charset="-122"/>
              </a:rPr>
              <a:t>江南灶</a:t>
            </a:r>
          </a:p>
        </p:txBody>
      </p:sp>
      <p:sp>
        <p:nvSpPr>
          <p:cNvPr id="31" name="五边形 30"/>
          <p:cNvSpPr/>
          <p:nvPr/>
        </p:nvSpPr>
        <p:spPr>
          <a:xfrm>
            <a:off x="1370763" y="3370371"/>
            <a:ext cx="4122501" cy="410369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altLang="zh-CN" sz="2000" b="1" dirty="0" smtClean="0">
                <a:solidFill>
                  <a:srgbClr val="24383E"/>
                </a:solidFill>
                <a:latin typeface="华文新魏" pitchFamily="2" charset="-122"/>
                <a:ea typeface="华文新魏" pitchFamily="2" charset="-122"/>
              </a:rPr>
              <a:t>Nanjing Impressions  </a:t>
            </a:r>
            <a:r>
              <a:rPr lang="zh-CN" altLang="en-US" sz="2000" b="1" dirty="0" smtClean="0">
                <a:solidFill>
                  <a:srgbClr val="24383E"/>
                </a:solidFill>
                <a:latin typeface="华文新魏" pitchFamily="2" charset="-122"/>
                <a:ea typeface="华文新魏" pitchFamily="2" charset="-122"/>
              </a:rPr>
              <a:t>南京大排档 </a:t>
            </a:r>
            <a:endParaRPr lang="zh-CN" altLang="en-US" sz="2000" b="1" dirty="0">
              <a:solidFill>
                <a:srgbClr val="24383E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2" name="五边形 31"/>
          <p:cNvSpPr/>
          <p:nvPr/>
        </p:nvSpPr>
        <p:spPr>
          <a:xfrm>
            <a:off x="1045030" y="4015411"/>
            <a:ext cx="4494488" cy="410369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altLang="zh-CN" sz="2000" b="1" dirty="0" smtClean="0">
                <a:solidFill>
                  <a:srgbClr val="24383E"/>
                </a:solidFill>
                <a:latin typeface="华文新魏" pitchFamily="2" charset="-122"/>
                <a:ea typeface="华文新魏" pitchFamily="2" charset="-122"/>
              </a:rPr>
              <a:t>XUANWU HOTEL  </a:t>
            </a:r>
            <a:r>
              <a:rPr lang="zh-CN" altLang="en-US" sz="2000" b="1" dirty="0" smtClean="0">
                <a:solidFill>
                  <a:srgbClr val="24383E"/>
                </a:solidFill>
                <a:latin typeface="华文新魏" pitchFamily="2" charset="-122"/>
                <a:ea typeface="华文新魏" pitchFamily="2" charset="-122"/>
              </a:rPr>
              <a:t>玄武饭店中餐厅</a:t>
            </a:r>
          </a:p>
        </p:txBody>
      </p:sp>
      <p:pic>
        <p:nvPicPr>
          <p:cNvPr id="1029" name="Picture 5" descr="C:\Users\cmri\Desktop\u=438310205,267863974&amp;fm=21&amp;gp=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01335" y="8364066"/>
            <a:ext cx="328204" cy="328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Picture 5" descr="C:\Users\cmri\Desktop\u=438310205,267863974&amp;fm=21&amp;gp=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8895" y="6752936"/>
            <a:ext cx="328204" cy="328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" name="Picture 5" descr="C:\Users\cmri\Desktop\u=438310205,267863974&amp;fm=21&amp;gp=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12675" y="5212826"/>
            <a:ext cx="328204" cy="328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" name="Picture 4" descr="C:\Users\cmri\Desktop\iconpn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5319" y="9182208"/>
            <a:ext cx="522836" cy="5228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5" descr="C:\Users\cmri\Desktop\u=438310205,267863974&amp;fm=21&amp;gp=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41164" y="4140693"/>
            <a:ext cx="328204" cy="328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" name="Picture 4" descr="C:\Users\cmri\Desktop\iconpn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6261" y="8224540"/>
            <a:ext cx="522836" cy="5228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" name="Picture 4" descr="C:\Users\cmri\Desktop\iconpn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25348" y="6275759"/>
            <a:ext cx="522836" cy="5228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6" name="五边形 45"/>
          <p:cNvSpPr/>
          <p:nvPr/>
        </p:nvSpPr>
        <p:spPr>
          <a:xfrm flipH="1">
            <a:off x="6333353" y="6192177"/>
            <a:ext cx="4892301" cy="718145"/>
          </a:xfrm>
          <a:prstGeom prst="homePlate">
            <a:avLst/>
          </a:prstGeom>
          <a:ln w="2857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/>
            <a:r>
              <a:rPr lang="en-US" altLang="zh-CN" sz="2000" b="1" dirty="0" smtClean="0">
                <a:solidFill>
                  <a:srgbClr val="24383E"/>
                </a:solidFill>
                <a:latin typeface="华文新魏" pitchFamily="2" charset="-122"/>
                <a:ea typeface="华文新魏" pitchFamily="2" charset="-122"/>
              </a:rPr>
              <a:t>PRIME RESTAURANT BAR LOUNGE</a:t>
            </a:r>
          </a:p>
          <a:p>
            <a:pPr lvl="0"/>
            <a:r>
              <a:rPr lang="zh-CN" altLang="en-US" sz="2000" b="1" dirty="0" smtClean="0">
                <a:solidFill>
                  <a:srgbClr val="24383E"/>
                </a:solidFill>
                <a:latin typeface="华文新魏" pitchFamily="2" charset="-122"/>
                <a:ea typeface="华文新魏" pitchFamily="2" charset="-122"/>
              </a:rPr>
              <a:t>绿地洲际酒店云端餐厅</a:t>
            </a:r>
          </a:p>
        </p:txBody>
      </p:sp>
      <p:sp>
        <p:nvSpPr>
          <p:cNvPr id="47" name="五边形 46"/>
          <p:cNvSpPr/>
          <p:nvPr/>
        </p:nvSpPr>
        <p:spPr>
          <a:xfrm flipH="1">
            <a:off x="7603957" y="8749828"/>
            <a:ext cx="4409408" cy="410369"/>
          </a:xfrm>
          <a:prstGeom prst="homePlate">
            <a:avLst>
              <a:gd name="adj" fmla="val 0"/>
            </a:avLst>
          </a:prstGeom>
          <a:solidFill>
            <a:schemeClr val="bg2">
              <a:lumMod val="20000"/>
              <a:lumOff val="80000"/>
            </a:schemeClr>
          </a:solidFill>
          <a:ln/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/>
            <a:r>
              <a:rPr lang="en-US" altLang="zh-CN" sz="2000" b="1" dirty="0" smtClean="0">
                <a:solidFill>
                  <a:srgbClr val="24383E"/>
                </a:solidFill>
                <a:latin typeface="华文新魏" pitchFamily="2" charset="-122"/>
                <a:ea typeface="华文新魏" pitchFamily="2" charset="-122"/>
              </a:rPr>
              <a:t>NANJING 1912     </a:t>
            </a:r>
            <a:r>
              <a:rPr lang="zh-CN" altLang="en-US" sz="2000" b="1" dirty="0" smtClean="0">
                <a:solidFill>
                  <a:srgbClr val="24383E"/>
                </a:solidFill>
                <a:latin typeface="华文新魏" pitchFamily="2" charset="-122"/>
                <a:ea typeface="华文新魏" pitchFamily="2" charset="-122"/>
              </a:rPr>
              <a:t>南京</a:t>
            </a:r>
            <a:r>
              <a:rPr lang="en-US" altLang="zh-CN" sz="2000" b="1" dirty="0" smtClean="0">
                <a:solidFill>
                  <a:srgbClr val="24383E"/>
                </a:solidFill>
                <a:latin typeface="华文新魏" pitchFamily="2" charset="-122"/>
                <a:ea typeface="华文新魏" pitchFamily="2" charset="-122"/>
              </a:rPr>
              <a:t>1912</a:t>
            </a:r>
            <a:r>
              <a:rPr lang="zh-CN" altLang="en-US" sz="2000" b="1" dirty="0" smtClean="0">
                <a:solidFill>
                  <a:srgbClr val="24383E"/>
                </a:solidFill>
                <a:latin typeface="华文新魏" pitchFamily="2" charset="-122"/>
                <a:ea typeface="华文新魏" pitchFamily="2" charset="-122"/>
              </a:rPr>
              <a:t>酒吧街</a:t>
            </a:r>
          </a:p>
        </p:txBody>
      </p:sp>
      <p:sp>
        <p:nvSpPr>
          <p:cNvPr id="48" name="五边形 47"/>
          <p:cNvSpPr/>
          <p:nvPr/>
        </p:nvSpPr>
        <p:spPr>
          <a:xfrm flipH="1">
            <a:off x="6924309" y="8032036"/>
            <a:ext cx="4878856" cy="410369"/>
          </a:xfrm>
          <a:prstGeom prst="homePlate">
            <a:avLst/>
          </a:prstGeom>
          <a:ln w="2857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/>
            <a:r>
              <a:rPr lang="en-US" altLang="zh-CN" sz="2000" b="1" dirty="0" smtClean="0">
                <a:solidFill>
                  <a:srgbClr val="24383E"/>
                </a:solidFill>
                <a:latin typeface="华文新魏" pitchFamily="2" charset="-122"/>
                <a:ea typeface="华文新魏" pitchFamily="2" charset="-122"/>
              </a:rPr>
              <a:t>WILLIAN</a:t>
            </a:r>
            <a:r>
              <a:rPr lang="en-US" altLang="zh-CN" sz="2000" b="1" dirty="0" smtClean="0">
                <a:solidFill>
                  <a:srgbClr val="24383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000" b="1" dirty="0" smtClean="0">
                <a:solidFill>
                  <a:srgbClr val="24383E"/>
                </a:solidFill>
                <a:latin typeface="华文新魏" pitchFamily="2" charset="-122"/>
                <a:ea typeface="华文新魏" pitchFamily="2" charset="-122"/>
              </a:rPr>
              <a:t>S BAR&amp;GRILL    </a:t>
            </a:r>
            <a:r>
              <a:rPr lang="zh-CN" altLang="en-US" sz="2000" b="1" dirty="0" smtClean="0">
                <a:solidFill>
                  <a:srgbClr val="24383E"/>
                </a:solidFill>
                <a:latin typeface="华文新魏" pitchFamily="2" charset="-122"/>
                <a:ea typeface="华文新魏" pitchFamily="2" charset="-122"/>
              </a:rPr>
              <a:t>威廉餐吧</a:t>
            </a:r>
          </a:p>
        </p:txBody>
      </p:sp>
      <p:sp>
        <p:nvSpPr>
          <p:cNvPr id="49" name="五边形 48"/>
          <p:cNvSpPr/>
          <p:nvPr/>
        </p:nvSpPr>
        <p:spPr>
          <a:xfrm>
            <a:off x="2775288" y="5132616"/>
            <a:ext cx="1457177" cy="410369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srgbClr val="24383E"/>
                </a:solidFill>
                <a:latin typeface="华文新魏" pitchFamily="2" charset="-122"/>
                <a:ea typeface="华文新魏" pitchFamily="2" charset="-122"/>
              </a:rPr>
              <a:t>狮王府</a:t>
            </a:r>
          </a:p>
        </p:txBody>
      </p:sp>
      <p:sp>
        <p:nvSpPr>
          <p:cNvPr id="50" name="五边形 49"/>
          <p:cNvSpPr/>
          <p:nvPr/>
        </p:nvSpPr>
        <p:spPr>
          <a:xfrm>
            <a:off x="1799536" y="6942973"/>
            <a:ext cx="3620569" cy="410369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/>
            <a:r>
              <a:rPr lang="en-US" altLang="zh-CN" sz="2000" b="1" dirty="0" smtClean="0">
                <a:solidFill>
                  <a:srgbClr val="24383E"/>
                </a:solidFill>
                <a:latin typeface="华文新魏" pitchFamily="2" charset="-122"/>
                <a:ea typeface="华文新魏" pitchFamily="2" charset="-122"/>
              </a:rPr>
              <a:t>ZHEN BAO FAGN  </a:t>
            </a:r>
            <a:r>
              <a:rPr lang="zh-CN" altLang="en-US" sz="2000" b="1" dirty="0" smtClean="0">
                <a:solidFill>
                  <a:srgbClr val="24383E"/>
                </a:solidFill>
                <a:latin typeface="华文新魏" pitchFamily="2" charset="-122"/>
                <a:ea typeface="华文新魏" pitchFamily="2" charset="-122"/>
              </a:rPr>
              <a:t>珍宝舫</a:t>
            </a:r>
          </a:p>
        </p:txBody>
      </p:sp>
      <p:sp>
        <p:nvSpPr>
          <p:cNvPr id="51" name="五边形 50"/>
          <p:cNvSpPr/>
          <p:nvPr/>
        </p:nvSpPr>
        <p:spPr>
          <a:xfrm>
            <a:off x="1378270" y="8277246"/>
            <a:ext cx="4494488" cy="410369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lvl="0"/>
            <a:r>
              <a:rPr lang="en-US" altLang="zh-CN" sz="2000" b="1" dirty="0" smtClean="0">
                <a:solidFill>
                  <a:srgbClr val="24383E"/>
                </a:solidFill>
                <a:latin typeface="华文新魏" pitchFamily="2" charset="-122"/>
                <a:ea typeface="华文新魏" pitchFamily="2" charset="-122"/>
              </a:rPr>
              <a:t>TERESA TENG    </a:t>
            </a:r>
            <a:r>
              <a:rPr lang="zh-CN" altLang="en-US" sz="2000" b="1" dirty="0" smtClean="0">
                <a:solidFill>
                  <a:srgbClr val="24383E"/>
                </a:solidFill>
                <a:latin typeface="华文新魏" pitchFamily="2" charset="-122"/>
                <a:ea typeface="华文新魏" pitchFamily="2" charset="-122"/>
              </a:rPr>
              <a:t>邓丽君音乐主题餐厅</a:t>
            </a:r>
          </a:p>
        </p:txBody>
      </p:sp>
      <p:sp>
        <p:nvSpPr>
          <p:cNvPr id="64" name="流程图: 联系 63"/>
          <p:cNvSpPr/>
          <p:nvPr/>
        </p:nvSpPr>
        <p:spPr>
          <a:xfrm>
            <a:off x="5652798" y="473749"/>
            <a:ext cx="753979" cy="793452"/>
          </a:xfrm>
          <a:prstGeom prst="flowChartConnector">
            <a:avLst/>
          </a:prstGeom>
          <a:noFill/>
          <a:ln w="381000" cap="rnd">
            <a:solidFill>
              <a:schemeClr val="bg2">
                <a:lumMod val="75000"/>
              </a:schemeClr>
            </a:solidFill>
            <a:prstDash val="solid"/>
            <a:miter lim="400000"/>
            <a:tailEnd type="non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endParaRPr lang="zh-CN" altLang="en-US" sz="3000">
              <a:solidFill>
                <a:srgbClr val="FFFFFF"/>
              </a:solidFill>
              <a:effectLst>
                <a:outerShdw blurRad="76200" dist="12700" dir="5400000" rotWithShape="0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10319084" y="3180638"/>
            <a:ext cx="1371600" cy="1416462"/>
          </a:xfrm>
          <a:prstGeom prst="ellipse">
            <a:avLst/>
          </a:prstGeom>
          <a:noFill/>
          <a:ln w="381000" cap="rnd">
            <a:solidFill>
              <a:schemeClr val="bg2">
                <a:lumMod val="75000"/>
              </a:schemeClr>
            </a:solidFill>
            <a:prstDash val="solid"/>
            <a:miter lim="400000"/>
            <a:tailEnd type="non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>
                <a:outerShdw blurRad="76200" dist="12700" dir="5400000" rotWithShape="0">
                  <a:srgbClr val="000000">
                    <a:alpha val="50000"/>
                  </a:srgbClr>
                </a:outerShdw>
              </a:effectLst>
              <a:uFillTx/>
              <a:latin typeface="+mn-lt"/>
              <a:ea typeface="+mn-ea"/>
              <a:cs typeface="+mn-cs"/>
              <a:sym typeface="Papyrus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11418157" y="4458309"/>
            <a:ext cx="1126769" cy="1534832"/>
          </a:xfrm>
          <a:prstGeom prst="line">
            <a:avLst/>
          </a:prstGeom>
          <a:noFill/>
          <a:ln w="381000" cap="rnd">
            <a:solidFill>
              <a:schemeClr val="bg2">
                <a:lumMod val="75000"/>
              </a:schemeClr>
            </a:solidFill>
            <a:prstDash val="solid"/>
            <a:miter lim="400000"/>
            <a:tailEnd type="non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11" name="Shape 21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Tip for Lunch and Dinner</a:t>
            </a:r>
          </a:p>
        </p:txBody>
      </p:sp>
      <p:cxnSp>
        <p:nvCxnSpPr>
          <p:cNvPr id="102" name="直接连接符 101"/>
          <p:cNvCxnSpPr/>
          <p:nvPr/>
        </p:nvCxnSpPr>
        <p:spPr>
          <a:xfrm>
            <a:off x="3208422" y="-721890"/>
            <a:ext cx="2408809" cy="1395663"/>
          </a:xfrm>
          <a:prstGeom prst="line">
            <a:avLst/>
          </a:prstGeom>
          <a:noFill/>
          <a:ln w="381000" cap="rnd">
            <a:solidFill>
              <a:schemeClr val="bg2">
                <a:lumMod val="75000"/>
              </a:schemeClr>
            </a:solidFill>
            <a:prstDash val="solid"/>
            <a:miter lim="400000"/>
            <a:tailEnd type="non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9" name="直接连接符 108"/>
          <p:cNvCxnSpPr/>
          <p:nvPr/>
        </p:nvCxnSpPr>
        <p:spPr>
          <a:xfrm>
            <a:off x="5995001" y="-721890"/>
            <a:ext cx="0" cy="1195639"/>
          </a:xfrm>
          <a:prstGeom prst="line">
            <a:avLst/>
          </a:prstGeom>
          <a:noFill/>
          <a:ln w="381000" cap="rnd">
            <a:solidFill>
              <a:schemeClr val="bg2">
                <a:lumMod val="75000"/>
              </a:schemeClr>
            </a:solidFill>
            <a:prstDash val="solid"/>
            <a:miter lim="400000"/>
            <a:tailEnd type="non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18" name="TextBox 117"/>
          <p:cNvSpPr txBox="1"/>
          <p:nvPr/>
        </p:nvSpPr>
        <p:spPr>
          <a:xfrm rot="5400000">
            <a:off x="5268385" y="5169844"/>
            <a:ext cx="1586973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i="0" u="none" strike="noStrike" cap="none" spc="0" normalizeH="0" baseline="0" dirty="0" err="1" smtClean="0">
                <a:ln>
                  <a:noFill/>
                </a:ln>
                <a:solidFill>
                  <a:srgbClr val="3E231A"/>
                </a:solidFill>
                <a:effectLst/>
                <a:uFillTx/>
                <a:latin typeface="Arial" pitchFamily="34" charset="0"/>
                <a:cs typeface="Arial" pitchFamily="34" charset="0"/>
                <a:sym typeface="Papyrus"/>
              </a:rPr>
              <a:t>Zhongyanglu</a:t>
            </a:r>
            <a:endParaRPr kumimoji="0" lang="zh-CN" altLang="en-US" sz="2000" i="0" u="none" strike="noStrike" cap="none" spc="0" normalizeH="0" baseline="0" dirty="0">
              <a:ln>
                <a:noFill/>
              </a:ln>
              <a:solidFill>
                <a:srgbClr val="3E231A"/>
              </a:solidFill>
              <a:effectLst/>
              <a:uFillTx/>
              <a:latin typeface="Arial" pitchFamily="34" charset="0"/>
              <a:cs typeface="Arial" pitchFamily="34" charset="0"/>
              <a:sym typeface="Papyrus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4075820" y="4663493"/>
            <a:ext cx="113011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i="0" u="none" strike="noStrike" cap="none" spc="0" normalizeH="0" baseline="0" dirty="0" err="1" smtClean="0">
                <a:ln>
                  <a:noFill/>
                </a:ln>
                <a:solidFill>
                  <a:srgbClr val="3E231A"/>
                </a:solidFill>
                <a:effectLst/>
                <a:uFillTx/>
                <a:latin typeface="Arial" pitchFamily="34" charset="0"/>
                <a:cs typeface="Arial" pitchFamily="34" charset="0"/>
                <a:sym typeface="Papyrus"/>
              </a:rPr>
              <a:t>Hunanlu</a:t>
            </a:r>
            <a:r>
              <a:rPr kumimoji="0" lang="en-US" altLang="zh-CN" sz="2000" i="0" u="none" strike="noStrike" cap="none" spc="0" normalizeH="0" baseline="0" dirty="0" smtClean="0">
                <a:ln>
                  <a:noFill/>
                </a:ln>
                <a:solidFill>
                  <a:srgbClr val="3E231A"/>
                </a:solidFill>
                <a:effectLst/>
                <a:uFillTx/>
                <a:latin typeface="Arial" pitchFamily="34" charset="0"/>
                <a:cs typeface="Arial" pitchFamily="34" charset="0"/>
                <a:sym typeface="Papyrus"/>
              </a:rPr>
              <a:t> </a:t>
            </a:r>
            <a:endParaRPr kumimoji="0" lang="zh-CN" altLang="en-US" sz="2000" i="0" u="none" strike="noStrike" cap="none" spc="0" normalizeH="0" baseline="0" dirty="0">
              <a:ln>
                <a:noFill/>
              </a:ln>
              <a:solidFill>
                <a:srgbClr val="3E231A"/>
              </a:solidFill>
              <a:effectLst/>
              <a:uFillTx/>
              <a:latin typeface="Arial" pitchFamily="34" charset="0"/>
              <a:cs typeface="Arial" pitchFamily="34" charset="0"/>
              <a:sym typeface="Papyrus"/>
            </a:endParaRPr>
          </a:p>
        </p:txBody>
      </p:sp>
      <p:sp>
        <p:nvSpPr>
          <p:cNvPr id="127" name="TextBox 126"/>
          <p:cNvSpPr txBox="1"/>
          <p:nvPr/>
        </p:nvSpPr>
        <p:spPr>
          <a:xfrm rot="5400000">
            <a:off x="5132961" y="8643571"/>
            <a:ext cx="1809692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i="0" u="none" strike="noStrike" cap="none" spc="0" normalizeH="0" baseline="0" dirty="0" err="1" smtClean="0">
                <a:ln>
                  <a:noFill/>
                </a:ln>
                <a:solidFill>
                  <a:srgbClr val="3E231A"/>
                </a:solidFill>
                <a:effectLst/>
                <a:uFillTx/>
                <a:latin typeface="Arial" pitchFamily="34" charset="0"/>
                <a:cs typeface="Arial" pitchFamily="34" charset="0"/>
                <a:sym typeface="Papyrus"/>
              </a:rPr>
              <a:t>Zhongshanlu</a:t>
            </a:r>
            <a:endParaRPr kumimoji="0" lang="zh-CN" altLang="en-US" sz="2000" i="0" u="none" strike="noStrike" cap="none" spc="0" normalizeH="0" baseline="0" dirty="0">
              <a:ln>
                <a:noFill/>
              </a:ln>
              <a:solidFill>
                <a:srgbClr val="3E231A"/>
              </a:solidFill>
              <a:effectLst/>
              <a:uFillTx/>
              <a:latin typeface="Arial" pitchFamily="34" charset="0"/>
              <a:cs typeface="Arial" pitchFamily="34" charset="0"/>
              <a:sym typeface="Papyrus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2542375" y="7471784"/>
            <a:ext cx="1332096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i="0" u="none" strike="noStrike" cap="none" spc="0" normalizeH="0" baseline="0" dirty="0" err="1" smtClean="0">
                <a:ln>
                  <a:noFill/>
                </a:ln>
                <a:solidFill>
                  <a:srgbClr val="3E231A"/>
                </a:solidFill>
                <a:effectLst/>
                <a:uFillTx/>
                <a:latin typeface="Arial" pitchFamily="34" charset="0"/>
                <a:cs typeface="Arial" pitchFamily="34" charset="0"/>
                <a:sym typeface="Papyrus"/>
              </a:rPr>
              <a:t>Beijingxilu</a:t>
            </a:r>
            <a:r>
              <a:rPr kumimoji="0" lang="en-US" altLang="zh-CN" sz="2000" i="0" u="none" strike="noStrike" cap="none" spc="0" normalizeH="0" baseline="0" dirty="0" smtClean="0">
                <a:ln>
                  <a:noFill/>
                </a:ln>
                <a:solidFill>
                  <a:srgbClr val="3E231A"/>
                </a:solidFill>
                <a:effectLst/>
                <a:uFillTx/>
                <a:latin typeface="Arial" pitchFamily="34" charset="0"/>
                <a:cs typeface="Arial" pitchFamily="34" charset="0"/>
                <a:sym typeface="Papyrus"/>
              </a:rPr>
              <a:t> </a:t>
            </a:r>
            <a:endParaRPr kumimoji="0" lang="zh-CN" altLang="en-US" sz="2000" i="0" u="none" strike="noStrike" cap="none" spc="0" normalizeH="0" baseline="0" dirty="0">
              <a:ln>
                <a:noFill/>
              </a:ln>
              <a:solidFill>
                <a:srgbClr val="3E231A"/>
              </a:solidFill>
              <a:effectLst/>
              <a:uFillTx/>
              <a:latin typeface="Arial" pitchFamily="34" charset="0"/>
              <a:cs typeface="Arial" pitchFamily="34" charset="0"/>
              <a:sym typeface="Papyrus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7957871" y="7529067"/>
            <a:ext cx="1716816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2000" dirty="0" err="1" smtClean="0">
                <a:latin typeface="Arial" pitchFamily="34" charset="0"/>
                <a:cs typeface="Arial" pitchFamily="34" charset="0"/>
              </a:rPr>
              <a:t>Beijingdonglu</a:t>
            </a:r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 </a:t>
            </a:r>
            <a:endParaRPr kumimoji="0" lang="zh-CN" altLang="en-US" sz="2000" i="0" u="none" strike="noStrike" cap="none" spc="0" normalizeH="0" baseline="0" dirty="0">
              <a:ln>
                <a:noFill/>
              </a:ln>
              <a:solidFill>
                <a:srgbClr val="3E231A"/>
              </a:solidFill>
              <a:effectLst/>
              <a:uFillTx/>
              <a:latin typeface="Arial" pitchFamily="34" charset="0"/>
              <a:cs typeface="Arial" pitchFamily="34" charset="0"/>
              <a:sym typeface="Papyrus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2386540" y="2887401"/>
            <a:ext cx="28712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Shangri-La Hotel Nanjing</a:t>
            </a:r>
            <a:endParaRPr lang="zh-CN" altLang="en-US" sz="1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2220686" y="6094848"/>
            <a:ext cx="26933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InterContinental Nanjing</a:t>
            </a:r>
            <a:endParaRPr lang="zh-CN" altLang="en-US" sz="1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101596" y="9166161"/>
            <a:ext cx="460342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spc="0" normalizeH="0" baseline="0" dirty="0" smtClean="0">
                <a:ln>
                  <a:noFill/>
                </a:ln>
                <a:solidFill>
                  <a:srgbClr val="3E231A"/>
                </a:solidFill>
                <a:effectLst/>
                <a:uFillTx/>
                <a:latin typeface="+mn-lt"/>
                <a:ea typeface="+mn-ea"/>
                <a:cs typeface="+mn-cs"/>
                <a:sym typeface="Papyrus"/>
              </a:rPr>
              <a:t>12</a:t>
            </a:r>
            <a:endParaRPr kumimoji="0" lang="zh-CN" altLang="en-US" sz="3600" b="1" i="0" u="none" strike="noStrike" cap="none" spc="0" normalizeH="0" baseline="0" dirty="0">
              <a:ln>
                <a:noFill/>
              </a:ln>
              <a:solidFill>
                <a:srgbClr val="3E231A"/>
              </a:solidFill>
              <a:effectLst/>
              <a:uFillTx/>
              <a:latin typeface="+mn-lt"/>
              <a:ea typeface="+mn-ea"/>
              <a:cs typeface="+mn-cs"/>
              <a:sym typeface="Papyrus"/>
            </a:endParaRP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01516" y="2743200"/>
            <a:ext cx="8903368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1">
              <a:defRPr/>
            </a:pPr>
            <a:r>
              <a:rPr lang="en-US" altLang="zh-CN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Enjoy your</a:t>
            </a:r>
            <a:r>
              <a:rPr lang="en-GB" altLang="zh-CN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time in Nanjing!</a:t>
            </a:r>
          </a:p>
          <a:p>
            <a:pPr hangingPunct="1">
              <a:defRPr/>
            </a:pPr>
            <a:endParaRPr lang="en-GB" altLang="zh-CN" sz="5400" b="1" dirty="0" smtClean="0"/>
          </a:p>
          <a:p>
            <a:pPr hangingPunct="1">
              <a:defRPr/>
            </a:pPr>
            <a:r>
              <a:rPr lang="en-GB" altLang="en-US" dirty="0" smtClean="0">
                <a:hlinkClick r:id="rId2"/>
              </a:rPr>
              <a:t>http://en.nju.gov.cn/</a:t>
            </a:r>
          </a:p>
          <a:p>
            <a:pPr hangingPunct="1">
              <a:defRPr/>
            </a:pPr>
            <a:r>
              <a:rPr lang="fi-FI" altLang="en-US" dirty="0" smtClean="0">
                <a:hlinkClick r:id="rId3"/>
              </a:rPr>
              <a:t>http://english.nanjing.gov.cn/</a:t>
            </a:r>
            <a:endParaRPr lang="fi-FI" altLang="en-US" dirty="0" smtClean="0">
              <a:hlinkClick r:id="rId2"/>
            </a:endParaRPr>
          </a:p>
          <a:p>
            <a:pPr hangingPunct="1">
              <a:defRPr/>
            </a:pPr>
            <a:endParaRPr lang="fi-FI" altLang="zh-CN" sz="4400" dirty="0" smtClean="0"/>
          </a:p>
        </p:txBody>
      </p:sp>
      <p:sp>
        <p:nvSpPr>
          <p:cNvPr id="3" name="文本框 2"/>
          <p:cNvSpPr txBox="1"/>
          <p:nvPr/>
        </p:nvSpPr>
        <p:spPr>
          <a:xfrm>
            <a:off x="5911084" y="9166161"/>
            <a:ext cx="460342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spc="0" normalizeH="0" baseline="0" dirty="0" smtClean="0">
                <a:ln>
                  <a:noFill/>
                </a:ln>
                <a:solidFill>
                  <a:srgbClr val="3E231A"/>
                </a:solidFill>
                <a:effectLst/>
                <a:uFillTx/>
                <a:latin typeface="+mn-lt"/>
                <a:ea typeface="+mn-ea"/>
                <a:cs typeface="+mn-cs"/>
                <a:sym typeface="Papyrus"/>
              </a:rPr>
              <a:t>13</a:t>
            </a:r>
            <a:endParaRPr kumimoji="0" lang="zh-CN" altLang="en-US" sz="3600" b="1" i="0" u="none" strike="noStrike" cap="none" spc="0" normalizeH="0" baseline="0" dirty="0">
              <a:ln>
                <a:noFill/>
              </a:ln>
              <a:solidFill>
                <a:srgbClr val="3E231A"/>
              </a:solidFill>
              <a:effectLst/>
              <a:uFillTx/>
              <a:latin typeface="+mn-lt"/>
              <a:ea typeface="+mn-ea"/>
              <a:cs typeface="+mn-cs"/>
              <a:sym typeface="Papyrus"/>
            </a:endParaRP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THANKS to</a:t>
            </a:r>
            <a:endParaRPr dirty="0"/>
          </a:p>
        </p:txBody>
      </p:sp>
      <p:sp>
        <p:nvSpPr>
          <p:cNvPr id="4" name="矩形 3"/>
          <p:cNvSpPr/>
          <p:nvPr/>
        </p:nvSpPr>
        <p:spPr>
          <a:xfrm>
            <a:off x="981241" y="3400926"/>
            <a:ext cx="11210760" cy="2346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hangingPunct="1">
              <a:spcBef>
                <a:spcPts val="2400"/>
              </a:spcBef>
              <a:defRPr/>
            </a:pPr>
            <a:r>
              <a:rPr lang="fi-FI" altLang="zh-CN" sz="3200" b="1" dirty="0" smtClean="0"/>
              <a:t>Li YANG </a:t>
            </a:r>
            <a:r>
              <a:rPr lang="fi-FI" altLang="zh-CN" sz="3200" dirty="0" smtClean="0"/>
              <a:t>from ZTEwho drafted the </a:t>
            </a:r>
            <a:r>
              <a:rPr lang="en-US" altLang="zh-CN" sz="3200" dirty="0" smtClean="0"/>
              <a:t>fantastic material. </a:t>
            </a:r>
            <a:endParaRPr lang="fi-FI" altLang="zh-CN" sz="3200" dirty="0" smtClean="0"/>
          </a:p>
          <a:p>
            <a:pPr algn="l" hangingPunct="1">
              <a:spcBef>
                <a:spcPts val="2400"/>
              </a:spcBef>
              <a:defRPr/>
            </a:pPr>
            <a:endParaRPr lang="fi-FI" altLang="zh-CN" sz="1050" dirty="0" smtClean="0"/>
          </a:p>
          <a:p>
            <a:pPr algn="l" hangingPunct="1">
              <a:spcBef>
                <a:spcPts val="2400"/>
              </a:spcBef>
              <a:defRPr/>
            </a:pPr>
            <a:r>
              <a:rPr lang="fi-FI" altLang="zh-CN" sz="3200" b="1" dirty="0" smtClean="0"/>
              <a:t>Qun PAN </a:t>
            </a:r>
            <a:r>
              <a:rPr lang="fi-FI" altLang="zh-CN" sz="3200" dirty="0" smtClean="0"/>
              <a:t>from CMCC who provided some additional interesting information.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911083" y="9166161"/>
            <a:ext cx="608515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spc="0" normalizeH="0" baseline="0" dirty="0" smtClean="0">
                <a:ln>
                  <a:noFill/>
                </a:ln>
                <a:solidFill>
                  <a:srgbClr val="3E231A"/>
                </a:solidFill>
                <a:effectLst/>
                <a:uFillTx/>
                <a:latin typeface="+mn-lt"/>
                <a:ea typeface="+mn-ea"/>
                <a:cs typeface="+mn-cs"/>
                <a:sym typeface="Papyrus"/>
              </a:rPr>
              <a:t>14</a:t>
            </a:r>
            <a:endParaRPr kumimoji="0" lang="zh-CN" altLang="en-US" sz="3600" b="1" i="0" u="none" strike="noStrike" cap="none" spc="0" normalizeH="0" baseline="0" dirty="0">
              <a:ln>
                <a:noFill/>
              </a:ln>
              <a:solidFill>
                <a:srgbClr val="3E231A"/>
              </a:solidFill>
              <a:effectLst/>
              <a:uFillTx/>
              <a:latin typeface="+mn-lt"/>
              <a:ea typeface="+mn-ea"/>
              <a:cs typeface="+mn-cs"/>
              <a:sym typeface="Papyrus"/>
            </a:endParaRP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About Nanjing</a:t>
            </a:r>
          </a:p>
        </p:txBody>
      </p:sp>
      <p:sp>
        <p:nvSpPr>
          <p:cNvPr id="124" name="Shape 124"/>
          <p:cNvSpPr/>
          <p:nvPr/>
        </p:nvSpPr>
        <p:spPr>
          <a:xfrm>
            <a:off x="7302805" y="3411677"/>
            <a:ext cx="3449662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200"/>
            </a:lvl1pPr>
          </a:lstStyle>
          <a:p>
            <a:r>
              <a:rPr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Nan </a:t>
            </a:r>
            <a:r>
              <a:rPr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jing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5" name="Shape 125"/>
          <p:cNvSpPr/>
          <p:nvPr/>
        </p:nvSpPr>
        <p:spPr>
          <a:xfrm>
            <a:off x="7116286" y="4458676"/>
            <a:ext cx="4076701" cy="767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200"/>
            </a:lvl1pPr>
          </a:lstStyle>
          <a:p>
            <a:r>
              <a:t>（南）（京）</a:t>
            </a:r>
          </a:p>
        </p:txBody>
      </p:sp>
      <p:sp>
        <p:nvSpPr>
          <p:cNvPr id="126" name="Shape 126"/>
          <p:cNvSpPr/>
          <p:nvPr/>
        </p:nvSpPr>
        <p:spPr>
          <a:xfrm flipH="1">
            <a:off x="7668085" y="5211237"/>
            <a:ext cx="419752" cy="898114"/>
          </a:xfrm>
          <a:prstGeom prst="line">
            <a:avLst/>
          </a:prstGeom>
          <a:ln w="38100">
            <a:solidFill>
              <a:srgbClr val="3E231A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000"/>
            </a:pPr>
            <a:endParaRPr/>
          </a:p>
        </p:txBody>
      </p:sp>
      <p:sp>
        <p:nvSpPr>
          <p:cNvPr id="127" name="Shape 127"/>
          <p:cNvSpPr/>
          <p:nvPr/>
        </p:nvSpPr>
        <p:spPr>
          <a:xfrm>
            <a:off x="6825585" y="6137186"/>
            <a:ext cx="1783855" cy="104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South</a:t>
            </a:r>
          </a:p>
        </p:txBody>
      </p:sp>
      <p:sp>
        <p:nvSpPr>
          <p:cNvPr id="128" name="Shape 128"/>
          <p:cNvSpPr/>
          <p:nvPr/>
        </p:nvSpPr>
        <p:spPr>
          <a:xfrm>
            <a:off x="10228778" y="5200470"/>
            <a:ext cx="568978" cy="922201"/>
          </a:xfrm>
          <a:prstGeom prst="line">
            <a:avLst/>
          </a:prstGeom>
          <a:ln w="38100">
            <a:solidFill>
              <a:srgbClr val="3E231A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000"/>
            </a:pPr>
            <a:endParaRPr/>
          </a:p>
        </p:txBody>
      </p:sp>
      <p:sp>
        <p:nvSpPr>
          <p:cNvPr id="129" name="Shape 129"/>
          <p:cNvSpPr/>
          <p:nvPr/>
        </p:nvSpPr>
        <p:spPr>
          <a:xfrm>
            <a:off x="9844057" y="6137186"/>
            <a:ext cx="2075558" cy="104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Capital</a:t>
            </a:r>
          </a:p>
        </p:txBody>
      </p:sp>
      <p:sp>
        <p:nvSpPr>
          <p:cNvPr id="130" name="Shape 130"/>
          <p:cNvSpPr/>
          <p:nvPr/>
        </p:nvSpPr>
        <p:spPr>
          <a:xfrm>
            <a:off x="987463" y="2131118"/>
            <a:ext cx="11368541" cy="939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sz="4300"/>
              <a:t>Nanjing</a:t>
            </a:r>
            <a:r>
              <a:t> is called the “Ancient Capital of Six Dynasties”</a:t>
            </a:r>
          </a:p>
        </p:txBody>
      </p:sp>
      <p:grpSp>
        <p:nvGrpSpPr>
          <p:cNvPr id="133" name="Group 133"/>
          <p:cNvGrpSpPr/>
          <p:nvPr/>
        </p:nvGrpSpPr>
        <p:grpSpPr>
          <a:xfrm>
            <a:off x="1497226" y="3177070"/>
            <a:ext cx="4777948" cy="4085768"/>
            <a:chOff x="0" y="0"/>
            <a:chExt cx="4777946" cy="4085766"/>
          </a:xfrm>
        </p:grpSpPr>
        <p:pic>
          <p:nvPicPr>
            <p:cNvPr id="132" name="pasted-image.pdf"/>
            <p:cNvPicPr>
              <a:picLocks noChangeAspect="1"/>
            </p:cNvPicPr>
            <p:nvPr/>
          </p:nvPicPr>
          <p:blipFill>
            <a:blip r:embed="rId2" cstate="print">
              <a:extLst/>
            </a:blip>
            <a:stretch>
              <a:fillRect/>
            </a:stretch>
          </p:blipFill>
          <p:spPr>
            <a:xfrm>
              <a:off x="127000" y="88900"/>
              <a:ext cx="4523947" cy="3755567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31" name="Picture 130"/>
            <p:cNvPicPr>
              <a:picLocks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0" y="0"/>
              <a:ext cx="4777947" cy="4085767"/>
            </a:xfrm>
            <a:prstGeom prst="rect">
              <a:avLst/>
            </a:prstGeom>
            <a:effectLst/>
          </p:spPr>
        </p:pic>
      </p:grpSp>
      <p:sp>
        <p:nvSpPr>
          <p:cNvPr id="134" name="Shape 134"/>
          <p:cNvSpPr/>
          <p:nvPr/>
        </p:nvSpPr>
        <p:spPr>
          <a:xfrm>
            <a:off x="4673076" y="7696707"/>
            <a:ext cx="1028701" cy="5577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秣陵</a:t>
            </a:r>
          </a:p>
        </p:txBody>
      </p:sp>
      <p:sp>
        <p:nvSpPr>
          <p:cNvPr id="135" name="Shape 135"/>
          <p:cNvSpPr/>
          <p:nvPr/>
        </p:nvSpPr>
        <p:spPr>
          <a:xfrm>
            <a:off x="6157383" y="7696707"/>
            <a:ext cx="1028701" cy="5577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建邺</a:t>
            </a:r>
          </a:p>
        </p:txBody>
      </p:sp>
      <p:sp>
        <p:nvSpPr>
          <p:cNvPr id="136" name="Shape 136"/>
          <p:cNvSpPr/>
          <p:nvPr/>
        </p:nvSpPr>
        <p:spPr>
          <a:xfrm>
            <a:off x="7766049" y="7696707"/>
            <a:ext cx="1028701" cy="5577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建康</a:t>
            </a:r>
          </a:p>
        </p:txBody>
      </p:sp>
      <p:sp>
        <p:nvSpPr>
          <p:cNvPr id="137" name="Shape 137"/>
          <p:cNvSpPr/>
          <p:nvPr/>
        </p:nvSpPr>
        <p:spPr>
          <a:xfrm>
            <a:off x="6222999" y="8424841"/>
            <a:ext cx="1028701" cy="5577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金陵</a:t>
            </a:r>
          </a:p>
        </p:txBody>
      </p:sp>
      <p:sp>
        <p:nvSpPr>
          <p:cNvPr id="138" name="Shape 138"/>
          <p:cNvSpPr/>
          <p:nvPr/>
        </p:nvSpPr>
        <p:spPr>
          <a:xfrm>
            <a:off x="4679950" y="8424841"/>
            <a:ext cx="1028701" cy="5577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应天</a:t>
            </a:r>
          </a:p>
        </p:txBody>
      </p:sp>
      <p:sp>
        <p:nvSpPr>
          <p:cNvPr id="139" name="Shape 139"/>
          <p:cNvSpPr/>
          <p:nvPr/>
        </p:nvSpPr>
        <p:spPr>
          <a:xfrm>
            <a:off x="7766049" y="8424841"/>
            <a:ext cx="1028701" cy="5577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江宁</a:t>
            </a:r>
          </a:p>
        </p:txBody>
      </p:sp>
      <p:sp>
        <p:nvSpPr>
          <p:cNvPr id="140" name="Shape 140"/>
          <p:cNvSpPr/>
          <p:nvPr/>
        </p:nvSpPr>
        <p:spPr>
          <a:xfrm>
            <a:off x="1091761" y="7569200"/>
            <a:ext cx="2964211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Former Names</a:t>
            </a:r>
          </a:p>
        </p:txBody>
      </p:sp>
      <p:sp>
        <p:nvSpPr>
          <p:cNvPr id="141" name="Shape 141"/>
          <p:cNvSpPr/>
          <p:nvPr/>
        </p:nvSpPr>
        <p:spPr>
          <a:xfrm>
            <a:off x="9287495" y="7696707"/>
            <a:ext cx="1028701" cy="5577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丹阳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911084" y="9166161"/>
            <a:ext cx="460342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spc="0" normalizeH="0" baseline="0" dirty="0" smtClean="0">
                <a:ln>
                  <a:noFill/>
                </a:ln>
                <a:solidFill>
                  <a:srgbClr val="3E231A"/>
                </a:solidFill>
                <a:effectLst/>
                <a:uFillTx/>
                <a:latin typeface="+mn-lt"/>
                <a:ea typeface="+mn-ea"/>
                <a:cs typeface="+mn-cs"/>
                <a:sym typeface="Papyrus"/>
              </a:rPr>
              <a:t>2</a:t>
            </a:r>
            <a:endParaRPr kumimoji="0" lang="zh-CN" altLang="en-US" sz="3600" b="1" i="0" u="none" strike="noStrike" cap="none" spc="0" normalizeH="0" baseline="0" dirty="0">
              <a:ln>
                <a:noFill/>
              </a:ln>
              <a:solidFill>
                <a:srgbClr val="3E231A"/>
              </a:solidFill>
              <a:effectLst/>
              <a:uFillTx/>
              <a:latin typeface="+mn-lt"/>
              <a:ea typeface="+mn-ea"/>
              <a:cs typeface="+mn-cs"/>
              <a:sym typeface="Papyrus"/>
            </a:endParaRP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Nanjing’s History</a:t>
            </a:r>
          </a:p>
        </p:txBody>
      </p:sp>
      <p:sp>
        <p:nvSpPr>
          <p:cNvPr id="144" name="Shape 144"/>
          <p:cNvSpPr/>
          <p:nvPr/>
        </p:nvSpPr>
        <p:spPr>
          <a:xfrm flipH="1">
            <a:off x="4803638" y="2616322"/>
            <a:ext cx="1" cy="5931812"/>
          </a:xfrm>
          <a:prstGeom prst="line">
            <a:avLst/>
          </a:prstGeom>
          <a:ln w="38100">
            <a:solidFill>
              <a:srgbClr val="3E231A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000"/>
            </a:pPr>
            <a:endParaRPr/>
          </a:p>
        </p:txBody>
      </p:sp>
      <p:sp>
        <p:nvSpPr>
          <p:cNvPr id="145" name="Shape 145"/>
          <p:cNvSpPr/>
          <p:nvPr/>
        </p:nvSpPr>
        <p:spPr>
          <a:xfrm>
            <a:off x="4567994" y="3090333"/>
            <a:ext cx="471290" cy="502841"/>
          </a:xfrm>
          <a:prstGeom prst="roundRect">
            <a:avLst>
              <a:gd name="adj" fmla="val 16004"/>
            </a:avLst>
          </a:prstGeom>
          <a:solidFill>
            <a:srgbClr val="6F8651"/>
          </a:solidFill>
          <a:ln w="12700">
            <a:miter lim="400000"/>
          </a:ln>
          <a:effectLst>
            <a:outerShdw blurRad="50800" dist="25400" dir="5400000" rotWithShape="0">
              <a:srgbClr val="000000">
                <a:alpha val="25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762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6" name="Shape 146"/>
          <p:cNvSpPr/>
          <p:nvPr/>
        </p:nvSpPr>
        <p:spPr>
          <a:xfrm>
            <a:off x="4567994" y="4495800"/>
            <a:ext cx="471290" cy="502841"/>
          </a:xfrm>
          <a:prstGeom prst="roundRect">
            <a:avLst>
              <a:gd name="adj" fmla="val 16004"/>
            </a:avLst>
          </a:prstGeom>
          <a:solidFill>
            <a:srgbClr val="6F8651"/>
          </a:solidFill>
          <a:ln w="12700">
            <a:miter lim="400000"/>
          </a:ln>
          <a:effectLst>
            <a:outerShdw blurRad="50800" dist="25400" dir="5400000" rotWithShape="0">
              <a:srgbClr val="000000">
                <a:alpha val="25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762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7" name="Shape 147"/>
          <p:cNvSpPr/>
          <p:nvPr/>
        </p:nvSpPr>
        <p:spPr>
          <a:xfrm>
            <a:off x="4567994" y="5901266"/>
            <a:ext cx="471290" cy="502842"/>
          </a:xfrm>
          <a:prstGeom prst="roundRect">
            <a:avLst>
              <a:gd name="adj" fmla="val 16004"/>
            </a:avLst>
          </a:prstGeom>
          <a:solidFill>
            <a:srgbClr val="6F8651"/>
          </a:solidFill>
          <a:ln w="12700">
            <a:miter lim="400000"/>
          </a:ln>
          <a:effectLst>
            <a:outerShdw blurRad="50800" dist="25400" dir="5400000" rotWithShape="0">
              <a:srgbClr val="000000">
                <a:alpha val="25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762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8" name="Shape 148"/>
          <p:cNvSpPr/>
          <p:nvPr/>
        </p:nvSpPr>
        <p:spPr>
          <a:xfrm>
            <a:off x="4567994" y="7306733"/>
            <a:ext cx="471290" cy="502841"/>
          </a:xfrm>
          <a:prstGeom prst="roundRect">
            <a:avLst>
              <a:gd name="adj" fmla="val 16004"/>
            </a:avLst>
          </a:prstGeom>
          <a:solidFill>
            <a:srgbClr val="6F8651"/>
          </a:solidFill>
          <a:ln w="12700">
            <a:miter lim="400000"/>
          </a:ln>
          <a:effectLst>
            <a:outerShdw blurRad="50800" dist="25400" dir="5400000" rotWithShape="0">
              <a:srgbClr val="000000">
                <a:alpha val="25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762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9" name="Shape 149"/>
          <p:cNvSpPr/>
          <p:nvPr/>
        </p:nvSpPr>
        <p:spPr>
          <a:xfrm>
            <a:off x="931453" y="2579753"/>
            <a:ext cx="3502224" cy="152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t>600,000         </a:t>
            </a:r>
          </a:p>
          <a:p>
            <a:r>
              <a:t>      -350,000 BC</a:t>
            </a:r>
          </a:p>
        </p:txBody>
      </p:sp>
      <p:sp>
        <p:nvSpPr>
          <p:cNvPr id="150" name="Shape 150"/>
          <p:cNvSpPr/>
          <p:nvPr/>
        </p:nvSpPr>
        <p:spPr>
          <a:xfrm>
            <a:off x="878544" y="4340820"/>
            <a:ext cx="360804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8,000-7,000 BC</a:t>
            </a:r>
          </a:p>
        </p:txBody>
      </p:sp>
      <p:sp>
        <p:nvSpPr>
          <p:cNvPr id="151" name="Shape 151"/>
          <p:cNvSpPr/>
          <p:nvPr/>
        </p:nvSpPr>
        <p:spPr>
          <a:xfrm>
            <a:off x="1964394" y="5746286"/>
            <a:ext cx="1436341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571 BC</a:t>
            </a:r>
          </a:p>
        </p:txBody>
      </p:sp>
      <p:sp>
        <p:nvSpPr>
          <p:cNvPr id="152" name="Shape 152"/>
          <p:cNvSpPr/>
          <p:nvPr/>
        </p:nvSpPr>
        <p:spPr>
          <a:xfrm>
            <a:off x="5326001" y="3985220"/>
            <a:ext cx="6100247" cy="152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r>
              <a:t>New Stone Age, Agricultural civilization</a:t>
            </a:r>
          </a:p>
        </p:txBody>
      </p:sp>
      <p:sp>
        <p:nvSpPr>
          <p:cNvPr id="153" name="Shape 153"/>
          <p:cNvSpPr/>
          <p:nvPr/>
        </p:nvSpPr>
        <p:spPr>
          <a:xfrm>
            <a:off x="5926727" y="2935353"/>
            <a:ext cx="5805191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Old Stone Age, Nanjing man</a:t>
            </a:r>
          </a:p>
        </p:txBody>
      </p:sp>
      <p:sp>
        <p:nvSpPr>
          <p:cNvPr id="154" name="Shape 154"/>
          <p:cNvSpPr/>
          <p:nvPr/>
        </p:nvSpPr>
        <p:spPr>
          <a:xfrm>
            <a:off x="7421668" y="5746286"/>
            <a:ext cx="2815308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City was built</a:t>
            </a:r>
          </a:p>
        </p:txBody>
      </p:sp>
      <p:sp>
        <p:nvSpPr>
          <p:cNvPr id="155" name="Shape 155"/>
          <p:cNvSpPr/>
          <p:nvPr/>
        </p:nvSpPr>
        <p:spPr>
          <a:xfrm>
            <a:off x="1864493" y="7151753"/>
            <a:ext cx="1636143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229 AD</a:t>
            </a:r>
          </a:p>
        </p:txBody>
      </p:sp>
      <p:sp>
        <p:nvSpPr>
          <p:cNvPr id="156" name="Shape 156"/>
          <p:cNvSpPr/>
          <p:nvPr/>
        </p:nvSpPr>
        <p:spPr>
          <a:xfrm>
            <a:off x="5797023" y="7151753"/>
            <a:ext cx="6064599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Capital of “WU(吴)” Dynasty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911084" y="9166161"/>
            <a:ext cx="460342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spc="0" normalizeH="0" baseline="0" dirty="0" smtClean="0">
                <a:ln>
                  <a:noFill/>
                </a:ln>
                <a:solidFill>
                  <a:srgbClr val="3E231A"/>
                </a:solidFill>
                <a:effectLst/>
                <a:uFillTx/>
                <a:latin typeface="+mn-lt"/>
                <a:ea typeface="+mn-ea"/>
                <a:cs typeface="+mn-cs"/>
                <a:sym typeface="Papyrus"/>
              </a:rPr>
              <a:t>3</a:t>
            </a:r>
            <a:endParaRPr kumimoji="0" lang="zh-CN" altLang="en-US" sz="3600" b="1" i="0" u="none" strike="noStrike" cap="none" spc="0" normalizeH="0" baseline="0" dirty="0">
              <a:ln>
                <a:noFill/>
              </a:ln>
              <a:solidFill>
                <a:srgbClr val="3E231A"/>
              </a:solidFill>
              <a:effectLst/>
              <a:uFillTx/>
              <a:latin typeface="+mn-lt"/>
              <a:ea typeface="+mn-ea"/>
              <a:cs typeface="+mn-cs"/>
              <a:sym typeface="Papyrus"/>
            </a:endParaRP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Nanjing’s History</a:t>
            </a:r>
          </a:p>
        </p:txBody>
      </p:sp>
      <p:sp>
        <p:nvSpPr>
          <p:cNvPr id="159" name="Shape 159"/>
          <p:cNvSpPr/>
          <p:nvPr/>
        </p:nvSpPr>
        <p:spPr>
          <a:xfrm flipH="1">
            <a:off x="4803638" y="3013376"/>
            <a:ext cx="1" cy="5777110"/>
          </a:xfrm>
          <a:prstGeom prst="line">
            <a:avLst/>
          </a:prstGeom>
          <a:ln w="38100">
            <a:solidFill>
              <a:srgbClr val="3E231A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000"/>
            </a:pPr>
            <a:endParaRPr/>
          </a:p>
        </p:txBody>
      </p:sp>
      <p:sp>
        <p:nvSpPr>
          <p:cNvPr id="160" name="Shape 160"/>
          <p:cNvSpPr/>
          <p:nvPr/>
        </p:nvSpPr>
        <p:spPr>
          <a:xfrm>
            <a:off x="4567994" y="3090333"/>
            <a:ext cx="471290" cy="502841"/>
          </a:xfrm>
          <a:prstGeom prst="roundRect">
            <a:avLst>
              <a:gd name="adj" fmla="val 16004"/>
            </a:avLst>
          </a:prstGeom>
          <a:solidFill>
            <a:srgbClr val="6F8651"/>
          </a:solidFill>
          <a:ln w="12700">
            <a:miter lim="400000"/>
          </a:ln>
          <a:effectLst>
            <a:outerShdw blurRad="50800" dist="25400" dir="5400000" rotWithShape="0">
              <a:srgbClr val="000000">
                <a:alpha val="25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762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1" name="Shape 161"/>
          <p:cNvSpPr/>
          <p:nvPr/>
        </p:nvSpPr>
        <p:spPr>
          <a:xfrm>
            <a:off x="4567994" y="4495800"/>
            <a:ext cx="471290" cy="502841"/>
          </a:xfrm>
          <a:prstGeom prst="roundRect">
            <a:avLst>
              <a:gd name="adj" fmla="val 16004"/>
            </a:avLst>
          </a:prstGeom>
          <a:solidFill>
            <a:srgbClr val="6F8651"/>
          </a:solidFill>
          <a:ln w="12700">
            <a:miter lim="400000"/>
          </a:ln>
          <a:effectLst>
            <a:outerShdw blurRad="50800" dist="25400" dir="5400000" rotWithShape="0">
              <a:srgbClr val="000000">
                <a:alpha val="25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762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2" name="Shape 162"/>
          <p:cNvSpPr/>
          <p:nvPr/>
        </p:nvSpPr>
        <p:spPr>
          <a:xfrm>
            <a:off x="4567994" y="6218766"/>
            <a:ext cx="471290" cy="502842"/>
          </a:xfrm>
          <a:prstGeom prst="roundRect">
            <a:avLst>
              <a:gd name="adj" fmla="val 16004"/>
            </a:avLst>
          </a:prstGeom>
          <a:solidFill>
            <a:srgbClr val="6F8651"/>
          </a:solidFill>
          <a:ln w="12700">
            <a:miter lim="400000"/>
          </a:ln>
          <a:effectLst>
            <a:outerShdw blurRad="50800" dist="25400" dir="5400000" rotWithShape="0">
              <a:srgbClr val="000000">
                <a:alpha val="25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762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3" name="Shape 163"/>
          <p:cNvSpPr/>
          <p:nvPr/>
        </p:nvSpPr>
        <p:spPr>
          <a:xfrm>
            <a:off x="4567994" y="7624233"/>
            <a:ext cx="471290" cy="502841"/>
          </a:xfrm>
          <a:prstGeom prst="roundRect">
            <a:avLst>
              <a:gd name="adj" fmla="val 16004"/>
            </a:avLst>
          </a:prstGeom>
          <a:solidFill>
            <a:srgbClr val="6F8651"/>
          </a:solidFill>
          <a:ln w="12700">
            <a:miter lim="400000"/>
          </a:ln>
          <a:effectLst>
            <a:outerShdw blurRad="50800" dist="25400" dir="5400000" rotWithShape="0">
              <a:srgbClr val="000000">
                <a:alpha val="25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762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4" name="Shape 164"/>
          <p:cNvSpPr/>
          <p:nvPr/>
        </p:nvSpPr>
        <p:spPr>
          <a:xfrm>
            <a:off x="1370570" y="2935353"/>
            <a:ext cx="2623990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/>
          </a:lstStyle>
          <a:p>
            <a:r>
              <a:t>317 -420 AD</a:t>
            </a:r>
          </a:p>
        </p:txBody>
      </p:sp>
      <p:sp>
        <p:nvSpPr>
          <p:cNvPr id="165" name="Shape 165"/>
          <p:cNvSpPr/>
          <p:nvPr/>
        </p:nvSpPr>
        <p:spPr>
          <a:xfrm>
            <a:off x="1243880" y="4340820"/>
            <a:ext cx="2877370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420 - 589 AD</a:t>
            </a:r>
          </a:p>
        </p:txBody>
      </p:sp>
      <p:sp>
        <p:nvSpPr>
          <p:cNvPr id="166" name="Shape 166"/>
          <p:cNvSpPr/>
          <p:nvPr/>
        </p:nvSpPr>
        <p:spPr>
          <a:xfrm>
            <a:off x="1225909" y="6063786"/>
            <a:ext cx="291331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1368 - 1421 AD</a:t>
            </a:r>
          </a:p>
        </p:txBody>
      </p:sp>
      <p:sp>
        <p:nvSpPr>
          <p:cNvPr id="167" name="Shape 167"/>
          <p:cNvSpPr/>
          <p:nvPr/>
        </p:nvSpPr>
        <p:spPr>
          <a:xfrm>
            <a:off x="5276701" y="3752342"/>
            <a:ext cx="6834309" cy="22489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r>
              <a:t>Capital of 4 Dynasties “SONG(宋), QI(齐), LIANG(梁), CHEN(陈)”</a:t>
            </a:r>
          </a:p>
        </p:txBody>
      </p:sp>
      <p:sp>
        <p:nvSpPr>
          <p:cNvPr id="168" name="Shape 168"/>
          <p:cNvSpPr/>
          <p:nvPr/>
        </p:nvSpPr>
        <p:spPr>
          <a:xfrm>
            <a:off x="5830398" y="2935353"/>
            <a:ext cx="5997849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Capital of “JIN(晋)” Dynasty</a:t>
            </a:r>
          </a:p>
        </p:txBody>
      </p:sp>
      <p:sp>
        <p:nvSpPr>
          <p:cNvPr id="169" name="Shape 169"/>
          <p:cNvSpPr/>
          <p:nvPr/>
        </p:nvSpPr>
        <p:spPr>
          <a:xfrm>
            <a:off x="5647380" y="6063786"/>
            <a:ext cx="6092951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Capital of MING(明) Dynasty</a:t>
            </a:r>
          </a:p>
        </p:txBody>
      </p:sp>
      <p:sp>
        <p:nvSpPr>
          <p:cNvPr id="170" name="Shape 170"/>
          <p:cNvSpPr/>
          <p:nvPr/>
        </p:nvSpPr>
        <p:spPr>
          <a:xfrm>
            <a:off x="1148969" y="7469253"/>
            <a:ext cx="3046141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1927 - 1949 AD</a:t>
            </a:r>
          </a:p>
        </p:txBody>
      </p:sp>
      <p:sp>
        <p:nvSpPr>
          <p:cNvPr id="171" name="Shape 171"/>
          <p:cNvSpPr/>
          <p:nvPr/>
        </p:nvSpPr>
        <p:spPr>
          <a:xfrm>
            <a:off x="5698685" y="7469253"/>
            <a:ext cx="6261275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Capital of “Republic of China”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911084" y="9166161"/>
            <a:ext cx="460342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spc="0" normalizeH="0" baseline="0" dirty="0" smtClean="0">
                <a:ln>
                  <a:noFill/>
                </a:ln>
                <a:solidFill>
                  <a:srgbClr val="3E231A"/>
                </a:solidFill>
                <a:effectLst/>
                <a:uFillTx/>
                <a:latin typeface="+mn-lt"/>
                <a:ea typeface="+mn-ea"/>
                <a:cs typeface="+mn-cs"/>
                <a:sym typeface="Papyrus"/>
              </a:rPr>
              <a:t>4</a:t>
            </a:r>
            <a:endParaRPr kumimoji="0" lang="zh-CN" altLang="en-US" sz="3600" b="1" i="0" u="none" strike="noStrike" cap="none" spc="0" normalizeH="0" baseline="0" dirty="0">
              <a:ln>
                <a:noFill/>
              </a:ln>
              <a:solidFill>
                <a:srgbClr val="3E231A"/>
              </a:solidFill>
              <a:effectLst/>
              <a:uFillTx/>
              <a:latin typeface="+mn-lt"/>
              <a:ea typeface="+mn-ea"/>
              <a:cs typeface="+mn-cs"/>
              <a:sym typeface="Papyrus"/>
            </a:endParaRP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altLang="zh-CN" dirty="0" smtClean="0"/>
              <a:t>Geography</a:t>
            </a:r>
            <a:endParaRPr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contrast="-10000"/>
          </a:blip>
          <a:srcRect/>
          <a:stretch>
            <a:fillRect/>
          </a:stretch>
        </p:blipFill>
        <p:spPr bwMode="auto">
          <a:xfrm>
            <a:off x="4702197" y="4343401"/>
            <a:ext cx="3375061" cy="3946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34"/>
          <a:stretch>
            <a:fillRect/>
          </a:stretch>
        </p:blipFill>
        <p:spPr bwMode="auto">
          <a:xfrm>
            <a:off x="660400" y="4457719"/>
            <a:ext cx="3406720" cy="2946868"/>
          </a:xfrm>
          <a:prstGeom prst="rect">
            <a:avLst/>
          </a:prstGeom>
          <a:ln>
            <a:noFill/>
          </a:ln>
          <a:effectLst>
            <a:softEdge rad="31750"/>
          </a:effec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88979" y="4343401"/>
            <a:ext cx="4077046" cy="39356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53304" y="7455387"/>
            <a:ext cx="3814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 China/Jiangsu (</a:t>
            </a:r>
            <a:r>
              <a:rPr lang="zh-CN" altLang="en-US" sz="2000" b="1" dirty="0" smtClean="0"/>
              <a:t>中国</a:t>
            </a:r>
            <a:r>
              <a:rPr lang="en-US" altLang="zh-CN" sz="2000" b="1" dirty="0" smtClean="0"/>
              <a:t>/</a:t>
            </a:r>
            <a:r>
              <a:rPr lang="zh-CN" altLang="en-US" sz="2000" b="1" dirty="0" smtClean="0"/>
              <a:t>江苏</a:t>
            </a:r>
            <a:r>
              <a:rPr lang="en-US" altLang="zh-CN" sz="2000" b="1" dirty="0" smtClean="0"/>
              <a:t>)</a:t>
            </a:r>
            <a:endParaRPr lang="zh-CN" alt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029020" y="8383018"/>
            <a:ext cx="4726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 Nanjing Metropolis (</a:t>
            </a:r>
            <a:r>
              <a:rPr lang="zh-CN" altLang="en-US" sz="2000" b="1" dirty="0" smtClean="0"/>
              <a:t>南京大都市圈</a:t>
            </a:r>
            <a:r>
              <a:rPr lang="en-US" altLang="zh-CN" sz="2000" b="1" dirty="0" smtClean="0"/>
              <a:t>)</a:t>
            </a:r>
            <a:endParaRPr lang="zh-CN" altLang="en-US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556603" y="8359293"/>
            <a:ext cx="39655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 Nanjing Innercity (</a:t>
            </a:r>
            <a:r>
              <a:rPr lang="zh-CN" altLang="en-US" sz="2000" b="1" dirty="0" smtClean="0"/>
              <a:t>南京主城</a:t>
            </a:r>
            <a:r>
              <a:rPr lang="en-US" altLang="zh-CN" sz="2000" b="1" dirty="0" smtClean="0"/>
              <a:t>)</a:t>
            </a:r>
            <a:endParaRPr lang="zh-CN" altLang="en-US" sz="2000" b="1" dirty="0"/>
          </a:p>
        </p:txBody>
      </p:sp>
      <p:sp>
        <p:nvSpPr>
          <p:cNvPr id="9" name="矩形 8"/>
          <p:cNvSpPr/>
          <p:nvPr/>
        </p:nvSpPr>
        <p:spPr>
          <a:xfrm>
            <a:off x="1077496" y="2596990"/>
            <a:ext cx="10970125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Bef>
                <a:spcPts val="1200"/>
              </a:spcBef>
              <a:buFont typeface="Wingdings" pitchFamily="2" charset="2"/>
              <a:buChar char="l"/>
            </a:pPr>
            <a:r>
              <a:rPr lang="en-GB" altLang="zh-CN" sz="2400" dirty="0" smtClean="0"/>
              <a:t> </a:t>
            </a:r>
            <a:r>
              <a:rPr lang="en-GB" altLang="zh-CN" sz="2400" dirty="0" smtClean="0">
                <a:solidFill>
                  <a:srgbClr val="FF0000"/>
                </a:solidFill>
              </a:rPr>
              <a:t>Nanjing (</a:t>
            </a:r>
            <a:r>
              <a:rPr lang="zh-CN" altLang="en-US" sz="2400" dirty="0" smtClean="0">
                <a:solidFill>
                  <a:srgbClr val="FF0000"/>
                </a:solidFill>
              </a:rPr>
              <a:t>南京</a:t>
            </a:r>
            <a:r>
              <a:rPr lang="en-GB" altLang="zh-CN" sz="2400" dirty="0" smtClean="0">
                <a:solidFill>
                  <a:srgbClr val="FF0000"/>
                </a:solidFill>
              </a:rPr>
              <a:t>) </a:t>
            </a:r>
            <a:r>
              <a:rPr lang="en-US" altLang="zh-CN" sz="2400" dirty="0" smtClean="0"/>
              <a:t>has</a:t>
            </a:r>
            <a:r>
              <a:rPr lang="en-GB" altLang="zh-CN" sz="2400" dirty="0" smtClean="0"/>
              <a:t> roughly </a:t>
            </a:r>
            <a:r>
              <a:rPr lang="en-US" altLang="zh-CN" sz="2400" dirty="0" smtClean="0"/>
              <a:t>6597 Km2 area and over 8.2 Million population.</a:t>
            </a:r>
          </a:p>
          <a:p>
            <a:pPr algn="l">
              <a:spcBef>
                <a:spcPts val="1200"/>
              </a:spcBef>
              <a:buFont typeface="Wingdings" pitchFamily="2" charset="2"/>
              <a:buChar char="l"/>
            </a:pPr>
            <a:r>
              <a:rPr lang="en-US" altLang="zh-CN" sz="2400" dirty="0" smtClean="0"/>
              <a:t> The meeting venues (</a:t>
            </a:r>
            <a:r>
              <a:rPr lang="en-US" altLang="zh-CN" sz="2400" dirty="0" smtClean="0">
                <a:solidFill>
                  <a:srgbClr val="FF0000"/>
                </a:solidFill>
              </a:rPr>
              <a:t>Inter-continental</a:t>
            </a:r>
            <a:r>
              <a:rPr lang="en-US" altLang="zh-CN" sz="2400" dirty="0" smtClean="0"/>
              <a:t> and </a:t>
            </a:r>
            <a:r>
              <a:rPr lang="en-US" altLang="zh-CN" sz="2400" dirty="0" smtClean="0">
                <a:solidFill>
                  <a:srgbClr val="FF0000"/>
                </a:solidFill>
              </a:rPr>
              <a:t>SHANGRI-LA</a:t>
            </a:r>
            <a:r>
              <a:rPr lang="en-US" altLang="zh-CN" sz="2400" dirty="0" smtClean="0"/>
              <a:t>) are located in the center of Nanjing-</a:t>
            </a:r>
            <a:r>
              <a:rPr lang="en-US" altLang="zh-CN" sz="2400" dirty="0" err="1" smtClean="0"/>
              <a:t>Innercity</a:t>
            </a:r>
            <a:r>
              <a:rPr lang="en-US" altLang="zh-CN" sz="2400" dirty="0" smtClean="0"/>
              <a:t> (near 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Xuanwu</a:t>
            </a:r>
            <a:r>
              <a:rPr lang="en-US" altLang="zh-CN" sz="2400" dirty="0" smtClean="0">
                <a:solidFill>
                  <a:srgbClr val="FF0000"/>
                </a:solidFill>
              </a:rPr>
              <a:t> Lake </a:t>
            </a:r>
            <a:r>
              <a:rPr lang="en-US" altLang="zh-CN" sz="2400" dirty="0" smtClean="0"/>
              <a:t>and </a:t>
            </a:r>
            <a:r>
              <a:rPr lang="en-US" altLang="zh-CN" sz="2400" dirty="0" smtClean="0">
                <a:solidFill>
                  <a:srgbClr val="FF0000"/>
                </a:solidFill>
              </a:rPr>
              <a:t>Sun 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Yat-sen</a:t>
            </a:r>
            <a:r>
              <a:rPr lang="en-US" altLang="zh-CN" sz="2400" dirty="0" smtClean="0">
                <a:solidFill>
                  <a:srgbClr val="FF0000"/>
                </a:solidFill>
              </a:rPr>
              <a:t> Mausoleum</a:t>
            </a:r>
            <a:r>
              <a:rPr lang="en-US" altLang="zh-CN" sz="2400" dirty="0" smtClean="0"/>
              <a:t>).</a:t>
            </a:r>
            <a:endParaRPr lang="en-GB" altLang="zh-CN" sz="2400" dirty="0" smtClean="0"/>
          </a:p>
        </p:txBody>
      </p:sp>
      <p:sp>
        <p:nvSpPr>
          <p:cNvPr id="11" name="下箭头 10"/>
          <p:cNvSpPr/>
          <p:nvPr/>
        </p:nvSpPr>
        <p:spPr bwMode="auto">
          <a:xfrm rot="3286130">
            <a:off x="3465203" y="5471712"/>
            <a:ext cx="279628" cy="872387"/>
          </a:xfrm>
          <a:prstGeom prst="down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下箭头 11"/>
          <p:cNvSpPr/>
          <p:nvPr/>
        </p:nvSpPr>
        <p:spPr bwMode="auto">
          <a:xfrm rot="16200000">
            <a:off x="4075017" y="6396158"/>
            <a:ext cx="632481" cy="673177"/>
          </a:xfrm>
          <a:prstGeom prst="downArrow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下箭头 13"/>
          <p:cNvSpPr/>
          <p:nvPr/>
        </p:nvSpPr>
        <p:spPr bwMode="auto">
          <a:xfrm rot="3286130">
            <a:off x="6624306" y="5271885"/>
            <a:ext cx="279628" cy="872387"/>
          </a:xfrm>
          <a:prstGeom prst="down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5" name="Picture 2" descr="C:\Users\cmri\Desktop\67q58PICvkZ_102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6957" y="4584391"/>
            <a:ext cx="1632346" cy="1632346"/>
          </a:xfrm>
          <a:prstGeom prst="rect">
            <a:avLst/>
          </a:prstGeom>
          <a:noFill/>
        </p:spPr>
      </p:pic>
      <p:sp>
        <p:nvSpPr>
          <p:cNvPr id="16" name="下箭头 15"/>
          <p:cNvSpPr/>
          <p:nvPr/>
        </p:nvSpPr>
        <p:spPr bwMode="auto">
          <a:xfrm rot="16200000">
            <a:off x="8074702" y="6426708"/>
            <a:ext cx="632481" cy="673177"/>
          </a:xfrm>
          <a:prstGeom prst="downArrow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下箭头 16"/>
          <p:cNvSpPr/>
          <p:nvPr/>
        </p:nvSpPr>
        <p:spPr bwMode="auto">
          <a:xfrm rot="2766951" flipH="1">
            <a:off x="10613988" y="5404953"/>
            <a:ext cx="182467" cy="875718"/>
          </a:xfrm>
          <a:prstGeom prst="down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813094" y="4711074"/>
            <a:ext cx="2709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Meeting venues !!!</a:t>
            </a:r>
            <a:endParaRPr lang="zh-CN" altLang="en-US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下箭头 18"/>
          <p:cNvSpPr/>
          <p:nvPr/>
        </p:nvSpPr>
        <p:spPr bwMode="auto">
          <a:xfrm rot="2766951" flipH="1">
            <a:off x="10499603" y="5374743"/>
            <a:ext cx="182980" cy="602123"/>
          </a:xfrm>
          <a:prstGeom prst="down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026" name="Picture 2" descr="C:\Users\cmri\Desktop\67q58PICvkZ_102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1724" y="4781641"/>
            <a:ext cx="1632346" cy="1632346"/>
          </a:xfrm>
          <a:prstGeom prst="rect">
            <a:avLst/>
          </a:prstGeom>
          <a:noFill/>
        </p:spPr>
      </p:pic>
      <p:sp>
        <p:nvSpPr>
          <p:cNvPr id="20" name="文本框 19"/>
          <p:cNvSpPr txBox="1"/>
          <p:nvPr/>
        </p:nvSpPr>
        <p:spPr>
          <a:xfrm>
            <a:off x="5911084" y="9166161"/>
            <a:ext cx="460342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spc="0" normalizeH="0" baseline="0" dirty="0" smtClean="0">
                <a:ln>
                  <a:noFill/>
                </a:ln>
                <a:solidFill>
                  <a:srgbClr val="3E231A"/>
                </a:solidFill>
                <a:effectLst/>
                <a:uFillTx/>
                <a:latin typeface="+mn-lt"/>
                <a:ea typeface="+mn-ea"/>
                <a:cs typeface="+mn-cs"/>
                <a:sym typeface="Papyrus"/>
              </a:rPr>
              <a:t>5</a:t>
            </a:r>
            <a:endParaRPr kumimoji="0" lang="zh-CN" altLang="en-US" sz="3600" b="1" i="0" u="none" strike="noStrike" cap="none" spc="0" normalizeH="0" baseline="0" dirty="0">
              <a:ln>
                <a:noFill/>
              </a:ln>
              <a:solidFill>
                <a:srgbClr val="3E231A"/>
              </a:solidFill>
              <a:effectLst/>
              <a:uFillTx/>
              <a:latin typeface="+mn-lt"/>
              <a:ea typeface="+mn-ea"/>
              <a:cs typeface="+mn-cs"/>
              <a:sym typeface="Papyrus"/>
            </a:endParaRP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altLang="zh-CN" dirty="0" smtClean="0"/>
              <a:t>Environment</a:t>
            </a:r>
            <a:endParaRPr dirty="0"/>
          </a:p>
        </p:txBody>
      </p:sp>
      <p:sp>
        <p:nvSpPr>
          <p:cNvPr id="3" name="矩形 2"/>
          <p:cNvSpPr/>
          <p:nvPr/>
        </p:nvSpPr>
        <p:spPr>
          <a:xfrm>
            <a:off x="850900" y="2420293"/>
            <a:ext cx="116459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itchFamily="34" charset="0"/>
              <a:buChar char="•"/>
            </a:pPr>
            <a:r>
              <a:rPr lang="en-GB" altLang="zh-CN" sz="2800" dirty="0" smtClean="0"/>
              <a:t>Nanjing is well known for its nice natural/human environments</a:t>
            </a:r>
            <a:r>
              <a:rPr lang="en-US" altLang="zh-CN" sz="2800" dirty="0" smtClean="0"/>
              <a:t>. The popular </a:t>
            </a:r>
            <a:r>
              <a:rPr lang="en-US" altLang="zh-CN" sz="2800" dirty="0" smtClean="0">
                <a:solidFill>
                  <a:srgbClr val="FF0000"/>
                </a:solidFill>
              </a:rPr>
              <a:t>flower-enjoying-calendar</a:t>
            </a:r>
            <a:r>
              <a:rPr lang="en-US" altLang="zh-CN" sz="2800" dirty="0" smtClean="0"/>
              <a:t> implies you live in a real </a:t>
            </a:r>
            <a:r>
              <a:rPr lang="en-US" altLang="zh-CN" sz="2800" dirty="0" smtClean="0">
                <a:solidFill>
                  <a:srgbClr val="FF0000"/>
                </a:solidFill>
              </a:rPr>
              <a:t>city-garden</a:t>
            </a:r>
            <a:r>
              <a:rPr lang="en-US" altLang="zh-CN" sz="2800" dirty="0" smtClean="0"/>
              <a:t> all year around.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97173" y="6287611"/>
            <a:ext cx="28456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 City Badge (</a:t>
            </a:r>
            <a:r>
              <a:rPr lang="zh-CN" altLang="en-US" sz="2000" b="1" dirty="0" smtClean="0"/>
              <a:t>南京市徽</a:t>
            </a:r>
            <a:r>
              <a:rPr lang="en-US" altLang="zh-CN" sz="2000" b="1" dirty="0" smtClean="0"/>
              <a:t>)</a:t>
            </a:r>
            <a:endParaRPr lang="zh-CN" altLang="en-US" sz="2000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1356" y="3655315"/>
            <a:ext cx="2475044" cy="2479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4889" y="3668703"/>
            <a:ext cx="2146511" cy="2618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4847712" y="6287611"/>
            <a:ext cx="27810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 City Logo (</a:t>
            </a:r>
            <a:r>
              <a:rPr lang="zh-CN" altLang="en-US" sz="2000" b="1" dirty="0" smtClean="0"/>
              <a:t>南京标识</a:t>
            </a:r>
            <a:r>
              <a:rPr lang="en-US" altLang="zh-CN" sz="2000" b="1" dirty="0" smtClean="0"/>
              <a:t>)</a:t>
            </a:r>
            <a:endParaRPr lang="zh-CN" altLang="en-US" sz="2000" b="1" dirty="0"/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26914" y="3639691"/>
            <a:ext cx="2527552" cy="24951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8158001" y="6084051"/>
            <a:ext cx="33481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 City Flower - Plum Blossom (</a:t>
            </a:r>
            <a:r>
              <a:rPr lang="zh-CN" altLang="en-US" sz="2000" b="1" dirty="0" smtClean="0"/>
              <a:t>南京市花</a:t>
            </a:r>
            <a:r>
              <a:rPr lang="en-US" altLang="zh-CN" sz="2000" b="1" dirty="0" smtClean="0"/>
              <a:t>)</a:t>
            </a:r>
            <a:endParaRPr lang="zh-CN" altLang="en-US" sz="2000" b="1" dirty="0"/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5622" y="6924845"/>
            <a:ext cx="3517197" cy="20932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37204" y="6912515"/>
            <a:ext cx="3415176" cy="20976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71513" y="6924845"/>
            <a:ext cx="3386488" cy="21225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文本框 13"/>
          <p:cNvSpPr txBox="1"/>
          <p:nvPr/>
        </p:nvSpPr>
        <p:spPr>
          <a:xfrm>
            <a:off x="5911084" y="9166161"/>
            <a:ext cx="460342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spc="0" normalizeH="0" baseline="0" dirty="0" smtClean="0">
                <a:ln>
                  <a:noFill/>
                </a:ln>
                <a:solidFill>
                  <a:srgbClr val="3E231A"/>
                </a:solidFill>
                <a:effectLst/>
                <a:uFillTx/>
                <a:latin typeface="+mn-lt"/>
                <a:ea typeface="+mn-ea"/>
                <a:cs typeface="+mn-cs"/>
                <a:sym typeface="Papyrus"/>
              </a:rPr>
              <a:t>6</a:t>
            </a:r>
            <a:endParaRPr kumimoji="0" lang="zh-CN" altLang="en-US" sz="3600" b="1" i="0" u="none" strike="noStrike" cap="none" spc="0" normalizeH="0" baseline="0" dirty="0">
              <a:ln>
                <a:noFill/>
              </a:ln>
              <a:solidFill>
                <a:srgbClr val="3E231A"/>
              </a:solidFill>
              <a:effectLst/>
              <a:uFillTx/>
              <a:latin typeface="+mn-lt"/>
              <a:ea typeface="+mn-ea"/>
              <a:cs typeface="+mn-cs"/>
              <a:sym typeface="Papyrus"/>
            </a:endParaRP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852657" y="3354290"/>
            <a:ext cx="2344913" cy="2053470"/>
            <a:chOff x="4013077" y="3530752"/>
            <a:chExt cx="2344913" cy="2053470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 b="3956"/>
            <a:stretch>
              <a:fillRect/>
            </a:stretch>
          </p:blipFill>
          <p:spPr bwMode="auto">
            <a:xfrm>
              <a:off x="4044313" y="3575057"/>
              <a:ext cx="2294627" cy="1888909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39" name="Picture 183"/>
            <p:cNvPicPr>
              <a:picLocks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4013077" y="3530752"/>
              <a:ext cx="2344913" cy="2053470"/>
            </a:xfrm>
            <a:prstGeom prst="rect">
              <a:avLst/>
            </a:prstGeom>
            <a:effectLst/>
          </p:spPr>
        </p:pic>
      </p:grpSp>
      <p:pic>
        <p:nvPicPr>
          <p:cNvPr id="34" name="Picture 188"/>
          <p:cNvPicPr>
            <a:picLocks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6638648" y="6234043"/>
            <a:ext cx="2788953" cy="2091505"/>
          </a:xfrm>
          <a:prstGeom prst="rect">
            <a:avLst/>
          </a:prstGeom>
          <a:effectLst/>
        </p:spPr>
      </p:pic>
      <p:sp>
        <p:nvSpPr>
          <p:cNvPr id="173" name="Shape 17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dirty="0"/>
              <a:t>Sight Seeing in </a:t>
            </a:r>
            <a:r>
              <a:rPr dirty="0" smtClean="0"/>
              <a:t>Nanjing</a:t>
            </a:r>
            <a:r>
              <a:rPr lang="en-US" dirty="0" smtClean="0"/>
              <a:t> (1)</a:t>
            </a:r>
            <a:endParaRPr dirty="0"/>
          </a:p>
        </p:txBody>
      </p:sp>
      <p:sp>
        <p:nvSpPr>
          <p:cNvPr id="11" name="矩形 10"/>
          <p:cNvSpPr/>
          <p:nvPr/>
        </p:nvSpPr>
        <p:spPr>
          <a:xfrm>
            <a:off x="1027061" y="2539646"/>
            <a:ext cx="116694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800" dirty="0" smtClean="0"/>
              <a:t>Nanjing has a great number of historical sites and relics e.g. (</a:t>
            </a:r>
            <a:r>
              <a:rPr lang="en-US" altLang="zh-CN" sz="2800" dirty="0" smtClean="0">
                <a:solidFill>
                  <a:srgbClr val="FF0000"/>
                </a:solidFill>
              </a:rPr>
              <a:t>Radius &lt; 5km</a:t>
            </a:r>
            <a:r>
              <a:rPr lang="en-US" altLang="zh-CN" sz="2800" dirty="0" smtClean="0"/>
              <a:t>)</a:t>
            </a:r>
            <a:endParaRPr lang="zh-CN" altLang="en-US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834830" y="5510641"/>
            <a:ext cx="2817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err="1" smtClean="0"/>
              <a:t>Zhongshanling</a:t>
            </a:r>
            <a:r>
              <a:rPr lang="en-US" altLang="zh-CN" sz="1800" b="1" dirty="0" smtClean="0"/>
              <a:t> (</a:t>
            </a:r>
            <a:r>
              <a:rPr lang="zh-CN" altLang="en-US" sz="1800" b="1" dirty="0" smtClean="0"/>
              <a:t>中山陵 </a:t>
            </a:r>
            <a:r>
              <a:rPr lang="en-US" altLang="zh-CN" sz="1800" b="1" dirty="0" smtClean="0"/>
              <a:t>)</a:t>
            </a:r>
            <a:endParaRPr lang="zh-CN" altLang="en-US" sz="1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902943" y="5476784"/>
            <a:ext cx="2443646" cy="1696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err="1" smtClean="0"/>
              <a:t>Mingxiaoling</a:t>
            </a:r>
            <a:r>
              <a:rPr lang="en-US" altLang="zh-CN" sz="1800" b="1" dirty="0" smtClean="0"/>
              <a:t> (</a:t>
            </a:r>
            <a:r>
              <a:rPr lang="zh-CN" altLang="en-US" sz="1800" b="1" dirty="0" smtClean="0"/>
              <a:t>明孝陵 </a:t>
            </a:r>
            <a:r>
              <a:rPr lang="en-US" altLang="zh-CN" sz="1800" b="1" dirty="0" smtClean="0"/>
              <a:t>)</a:t>
            </a:r>
            <a:endParaRPr lang="zh-CN" altLang="en-US" sz="1800" b="1" dirty="0" smtClean="0"/>
          </a:p>
          <a:p>
            <a:endParaRPr lang="zh-CN" altLang="en-US" sz="1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6919430" y="5461396"/>
            <a:ext cx="2219136" cy="1696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err="1" smtClean="0"/>
              <a:t>Fuzimiao</a:t>
            </a:r>
            <a:r>
              <a:rPr lang="zh-CN" altLang="en-US" sz="1800" b="1" dirty="0" smtClean="0"/>
              <a:t> </a:t>
            </a:r>
            <a:r>
              <a:rPr lang="en-US" altLang="zh-CN" sz="1800" b="1" dirty="0" smtClean="0"/>
              <a:t>(</a:t>
            </a:r>
            <a:r>
              <a:rPr lang="zh-CN" altLang="en-US" sz="1800" b="1" dirty="0" smtClean="0"/>
              <a:t>夫子庙 </a:t>
            </a:r>
            <a:r>
              <a:rPr lang="en-US" altLang="zh-CN" sz="1800" b="1" dirty="0" smtClean="0"/>
              <a:t>)</a:t>
            </a:r>
            <a:endParaRPr lang="zh-CN" altLang="en-US" sz="1800" b="1" dirty="0" smtClean="0"/>
          </a:p>
          <a:p>
            <a:endParaRPr lang="zh-CN" altLang="en-US" sz="1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6651348" y="8296291"/>
            <a:ext cx="2541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/>
              <a:t> </a:t>
            </a:r>
            <a:r>
              <a:rPr lang="en-US" altLang="zh-CN" sz="1800" b="1" dirty="0" err="1" smtClean="0"/>
              <a:t>Zongtongfu</a:t>
            </a:r>
            <a:r>
              <a:rPr lang="en-US" altLang="zh-CN" sz="1800" b="1" dirty="0" smtClean="0"/>
              <a:t> (</a:t>
            </a:r>
            <a:r>
              <a:rPr lang="zh-CN" altLang="en-US" sz="1800" b="1" dirty="0" smtClean="0"/>
              <a:t>总统府 </a:t>
            </a:r>
            <a:r>
              <a:rPr lang="en-US" altLang="zh-CN" sz="1800" b="1" dirty="0" smtClean="0"/>
              <a:t>)</a:t>
            </a:r>
            <a:endParaRPr lang="zh-CN" altLang="en-US" sz="1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3786195" y="8333080"/>
            <a:ext cx="2418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/>
              <a:t> </a:t>
            </a:r>
            <a:r>
              <a:rPr lang="en-US" altLang="zh-CN" sz="1800" b="1" dirty="0" err="1" smtClean="0"/>
              <a:t>Mochouhu</a:t>
            </a:r>
            <a:r>
              <a:rPr lang="en-US" altLang="zh-CN" sz="1800" b="1" dirty="0" smtClean="0"/>
              <a:t> (</a:t>
            </a:r>
            <a:r>
              <a:rPr lang="zh-CN" altLang="en-US" sz="1800" b="1" dirty="0" smtClean="0"/>
              <a:t>莫愁湖 </a:t>
            </a:r>
            <a:r>
              <a:rPr lang="en-US" altLang="zh-CN" sz="1800" b="1" dirty="0" smtClean="0"/>
              <a:t>)</a:t>
            </a:r>
            <a:endParaRPr lang="zh-CN" altLang="en-US" sz="18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984161" y="8334779"/>
            <a:ext cx="2314625" cy="36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/>
              <a:t> </a:t>
            </a:r>
            <a:r>
              <a:rPr lang="en-US" altLang="zh-CN" sz="1800" b="1" dirty="0" err="1" smtClean="0"/>
              <a:t>Xuanwuhu</a:t>
            </a:r>
            <a:r>
              <a:rPr lang="en-US" altLang="zh-CN" sz="1800" b="1" dirty="0" smtClean="0"/>
              <a:t> (</a:t>
            </a:r>
            <a:r>
              <a:rPr lang="zh-CN" altLang="en-US" sz="1800" b="1" dirty="0" smtClean="0"/>
              <a:t>玄武湖 </a:t>
            </a:r>
            <a:r>
              <a:rPr lang="en-US" altLang="zh-CN" sz="1800" b="1" dirty="0" smtClean="0"/>
              <a:t>)</a:t>
            </a:r>
            <a:endParaRPr lang="zh-CN" altLang="en-US" sz="18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9716597" y="5449081"/>
            <a:ext cx="2234631" cy="1187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/>
              <a:t>    </a:t>
            </a:r>
            <a:r>
              <a:rPr lang="en-US" altLang="zh-CN" sz="1800" b="1" dirty="0" err="1" smtClean="0"/>
              <a:t>Zhanyuan</a:t>
            </a:r>
            <a:r>
              <a:rPr lang="en-US" altLang="zh-CN" sz="1800" b="1" dirty="0" smtClean="0"/>
              <a:t> (</a:t>
            </a:r>
            <a:r>
              <a:rPr lang="zh-CN" altLang="en-US" sz="1800" b="1" dirty="0" smtClean="0"/>
              <a:t>瞻园 </a:t>
            </a:r>
            <a:r>
              <a:rPr lang="en-US" altLang="zh-CN" sz="1800" b="1" dirty="0" smtClean="0"/>
              <a:t>)</a:t>
            </a:r>
            <a:endParaRPr lang="zh-CN" altLang="en-US" sz="18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9427601" y="8300488"/>
            <a:ext cx="2817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/>
              <a:t>Nanjing Museum (</a:t>
            </a:r>
            <a:r>
              <a:rPr lang="zh-CN" altLang="en-US" sz="1800" b="1" dirty="0" smtClean="0"/>
              <a:t>博物院 </a:t>
            </a:r>
            <a:r>
              <a:rPr lang="en-US" altLang="zh-CN" sz="1800" b="1" dirty="0" smtClean="0"/>
              <a:t>)</a:t>
            </a:r>
            <a:endParaRPr lang="zh-CN" altLang="en-US" sz="1800" b="1" dirty="0"/>
          </a:p>
        </p:txBody>
      </p:sp>
      <p:grpSp>
        <p:nvGrpSpPr>
          <p:cNvPr id="29" name="Group 176"/>
          <p:cNvGrpSpPr/>
          <p:nvPr/>
        </p:nvGrpSpPr>
        <p:grpSpPr>
          <a:xfrm>
            <a:off x="919993" y="6184275"/>
            <a:ext cx="2565045" cy="2162816"/>
            <a:chOff x="0" y="0"/>
            <a:chExt cx="5553716" cy="3863344"/>
          </a:xfrm>
        </p:grpSpPr>
        <p:pic>
          <p:nvPicPr>
            <p:cNvPr id="30" name="未知.png"/>
            <p:cNvPicPr>
              <a:picLocks noChangeAspect="1"/>
            </p:cNvPicPr>
            <p:nvPr/>
          </p:nvPicPr>
          <p:blipFill>
            <a:blip r:embed="rId5" cstate="print">
              <a:extLst/>
            </a:blip>
            <a:stretch>
              <a:fillRect/>
            </a:stretch>
          </p:blipFill>
          <p:spPr>
            <a:xfrm>
              <a:off x="126999" y="88899"/>
              <a:ext cx="5299718" cy="3533146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31" name="Picture 173"/>
            <p:cNvPicPr>
              <a:picLocks/>
            </p:cNvPicPr>
            <p:nvPr/>
          </p:nvPicPr>
          <p:blipFill>
            <a:blip r:embed="rId6" cstate="print">
              <a:extLst/>
            </a:blip>
            <a:stretch>
              <a:fillRect/>
            </a:stretch>
          </p:blipFill>
          <p:spPr>
            <a:xfrm>
              <a:off x="-1" y="-1"/>
              <a:ext cx="5553718" cy="3863346"/>
            </a:xfrm>
            <a:prstGeom prst="rect">
              <a:avLst/>
            </a:prstGeom>
            <a:effectLst/>
          </p:spPr>
        </p:pic>
      </p:grpSp>
      <p:pic>
        <p:nvPicPr>
          <p:cNvPr id="33" name="pasted-image.png"/>
          <p:cNvPicPr>
            <a:picLocks noChangeAspect="1"/>
          </p:cNvPicPr>
          <p:nvPr/>
        </p:nvPicPr>
        <p:blipFill>
          <a:blip r:embed="rId7" cstate="print">
            <a:extLst/>
          </a:blip>
          <a:srcRect l="14486" t="19513" r="18664" b="13636"/>
          <a:stretch>
            <a:fillRect/>
          </a:stretch>
        </p:blipFill>
        <p:spPr>
          <a:xfrm>
            <a:off x="6722116" y="6315805"/>
            <a:ext cx="2645552" cy="188782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6" name="pasted-image.png"/>
          <p:cNvPicPr>
            <a:picLocks noChangeAspect="1"/>
          </p:cNvPicPr>
          <p:nvPr/>
        </p:nvPicPr>
        <p:blipFill>
          <a:blip r:embed="rId8" cstate="print">
            <a:extLst/>
          </a:blip>
          <a:srcRect l="2223" r="2223" b="4447"/>
          <a:stretch>
            <a:fillRect/>
          </a:stretch>
        </p:blipFill>
        <p:spPr>
          <a:xfrm>
            <a:off x="926409" y="3398595"/>
            <a:ext cx="2666455" cy="188890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7" name="Picture 183"/>
          <p:cNvPicPr>
            <a:picLocks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866641" y="3354290"/>
            <a:ext cx="2785991" cy="2053470"/>
          </a:xfrm>
          <a:prstGeom prst="rect">
            <a:avLst/>
          </a:prstGeom>
          <a:effectLst/>
        </p:spPr>
      </p:pic>
      <p:grpSp>
        <p:nvGrpSpPr>
          <p:cNvPr id="50" name="组合 49"/>
          <p:cNvGrpSpPr/>
          <p:nvPr/>
        </p:nvGrpSpPr>
        <p:grpSpPr>
          <a:xfrm>
            <a:off x="3786195" y="6245117"/>
            <a:ext cx="2481606" cy="2101974"/>
            <a:chOff x="3946615" y="6421579"/>
            <a:chExt cx="2481606" cy="2101974"/>
          </a:xfrm>
        </p:grpSpPr>
        <p:pic>
          <p:nvPicPr>
            <p:cNvPr id="21" name="Picture 8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010703" y="6421579"/>
              <a:ext cx="2347287" cy="1974958"/>
            </a:xfrm>
            <a:prstGeom prst="rect">
              <a:avLst/>
            </a:prstGeom>
            <a:effectLst/>
          </p:spPr>
        </p:pic>
        <p:pic>
          <p:nvPicPr>
            <p:cNvPr id="43" name="Picture 188"/>
            <p:cNvPicPr>
              <a:picLocks/>
            </p:cNvPicPr>
            <p:nvPr/>
          </p:nvPicPr>
          <p:blipFill>
            <a:blip r:embed="rId4" cstate="print">
              <a:extLst/>
            </a:blip>
            <a:stretch>
              <a:fillRect/>
            </a:stretch>
          </p:blipFill>
          <p:spPr>
            <a:xfrm>
              <a:off x="3946615" y="6432048"/>
              <a:ext cx="2481606" cy="2091505"/>
            </a:xfrm>
            <a:prstGeom prst="rect">
              <a:avLst/>
            </a:prstGeom>
            <a:effectLst/>
          </p:spPr>
        </p:pic>
      </p:grpSp>
      <p:grpSp>
        <p:nvGrpSpPr>
          <p:cNvPr id="47" name="组合 46"/>
          <p:cNvGrpSpPr/>
          <p:nvPr/>
        </p:nvGrpSpPr>
        <p:grpSpPr>
          <a:xfrm>
            <a:off x="6638649" y="3411195"/>
            <a:ext cx="2499918" cy="2099445"/>
            <a:chOff x="6799069" y="3587657"/>
            <a:chExt cx="2499918" cy="2099445"/>
          </a:xfrm>
        </p:grpSpPr>
        <p:pic>
          <p:nvPicPr>
            <p:cNvPr id="17" name="Picture 5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882536" y="3587657"/>
              <a:ext cx="2323566" cy="1954105"/>
            </a:xfrm>
            <a:prstGeom prst="rect">
              <a:avLst/>
            </a:prstGeom>
            <a:effectLst/>
          </p:spPr>
        </p:pic>
        <p:pic>
          <p:nvPicPr>
            <p:cNvPr id="44" name="Picture 188"/>
            <p:cNvPicPr>
              <a:picLocks/>
            </p:cNvPicPr>
            <p:nvPr/>
          </p:nvPicPr>
          <p:blipFill>
            <a:blip r:embed="rId4" cstate="print">
              <a:extLst/>
            </a:blip>
            <a:stretch>
              <a:fillRect/>
            </a:stretch>
          </p:blipFill>
          <p:spPr>
            <a:xfrm>
              <a:off x="6799069" y="3595597"/>
              <a:ext cx="2499918" cy="2091505"/>
            </a:xfrm>
            <a:prstGeom prst="rect">
              <a:avLst/>
            </a:prstGeom>
            <a:effectLst/>
          </p:spPr>
        </p:pic>
      </p:grpSp>
      <p:grpSp>
        <p:nvGrpSpPr>
          <p:cNvPr id="49" name="组合 48"/>
          <p:cNvGrpSpPr/>
          <p:nvPr/>
        </p:nvGrpSpPr>
        <p:grpSpPr>
          <a:xfrm>
            <a:off x="9665241" y="6255586"/>
            <a:ext cx="2341352" cy="2091505"/>
            <a:chOff x="9825661" y="6432048"/>
            <a:chExt cx="2341352" cy="2091505"/>
          </a:xfrm>
        </p:grpSpPr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9875470" y="6475822"/>
              <a:ext cx="2236178" cy="1904270"/>
            </a:xfrm>
            <a:prstGeom prst="rect">
              <a:avLst/>
            </a:prstGeom>
            <a:effectLst/>
          </p:spPr>
        </p:pic>
        <p:pic>
          <p:nvPicPr>
            <p:cNvPr id="45" name="Picture 188"/>
            <p:cNvPicPr>
              <a:picLocks/>
            </p:cNvPicPr>
            <p:nvPr/>
          </p:nvPicPr>
          <p:blipFill>
            <a:blip r:embed="rId4" cstate="print">
              <a:extLst/>
            </a:blip>
            <a:stretch>
              <a:fillRect/>
            </a:stretch>
          </p:blipFill>
          <p:spPr>
            <a:xfrm>
              <a:off x="9825661" y="6432048"/>
              <a:ext cx="2341352" cy="2091505"/>
            </a:xfrm>
            <a:prstGeom prst="rect">
              <a:avLst/>
            </a:prstGeom>
            <a:effectLst/>
          </p:spPr>
        </p:pic>
      </p:grpSp>
      <p:grpSp>
        <p:nvGrpSpPr>
          <p:cNvPr id="48" name="组合 47"/>
          <p:cNvGrpSpPr/>
          <p:nvPr/>
        </p:nvGrpSpPr>
        <p:grpSpPr>
          <a:xfrm>
            <a:off x="9596044" y="3369891"/>
            <a:ext cx="2394506" cy="2091505"/>
            <a:chOff x="9756464" y="3546353"/>
            <a:chExt cx="2394506" cy="2091505"/>
          </a:xfrm>
        </p:grpSpPr>
        <p:pic>
          <p:nvPicPr>
            <p:cNvPr id="24" name="Picture 10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9793576" y="3575057"/>
              <a:ext cx="2341351" cy="1966705"/>
            </a:xfrm>
            <a:prstGeom prst="rect">
              <a:avLst/>
            </a:prstGeom>
            <a:effectLst/>
          </p:spPr>
        </p:pic>
        <p:pic>
          <p:nvPicPr>
            <p:cNvPr id="46" name="Picture 188"/>
            <p:cNvPicPr>
              <a:picLocks/>
            </p:cNvPicPr>
            <p:nvPr/>
          </p:nvPicPr>
          <p:blipFill>
            <a:blip r:embed="rId4" cstate="print">
              <a:extLst/>
            </a:blip>
            <a:stretch>
              <a:fillRect/>
            </a:stretch>
          </p:blipFill>
          <p:spPr>
            <a:xfrm>
              <a:off x="9756464" y="3546353"/>
              <a:ext cx="2394506" cy="2091505"/>
            </a:xfrm>
            <a:prstGeom prst="rect">
              <a:avLst/>
            </a:prstGeom>
            <a:effectLst/>
          </p:spPr>
        </p:pic>
      </p:grpSp>
      <p:sp>
        <p:nvSpPr>
          <p:cNvPr id="35" name="文本框 34"/>
          <p:cNvSpPr txBox="1"/>
          <p:nvPr/>
        </p:nvSpPr>
        <p:spPr>
          <a:xfrm>
            <a:off x="5911084" y="9166161"/>
            <a:ext cx="460342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spc="0" normalizeH="0" baseline="0" dirty="0" smtClean="0">
                <a:ln>
                  <a:noFill/>
                </a:ln>
                <a:solidFill>
                  <a:srgbClr val="3E231A"/>
                </a:solidFill>
                <a:effectLst/>
                <a:uFillTx/>
                <a:latin typeface="+mn-lt"/>
                <a:ea typeface="+mn-ea"/>
                <a:cs typeface="+mn-cs"/>
                <a:sym typeface="Papyrus"/>
              </a:rPr>
              <a:t>7</a:t>
            </a:r>
            <a:endParaRPr kumimoji="0" lang="zh-CN" altLang="en-US" sz="3600" b="1" i="0" u="none" strike="noStrike" cap="none" spc="0" normalizeH="0" baseline="0" dirty="0">
              <a:ln>
                <a:noFill/>
              </a:ln>
              <a:solidFill>
                <a:srgbClr val="3E231A"/>
              </a:solidFill>
              <a:effectLst/>
              <a:uFillTx/>
              <a:latin typeface="+mn-lt"/>
              <a:ea typeface="+mn-ea"/>
              <a:cs typeface="+mn-cs"/>
              <a:sym typeface="Papyrus"/>
            </a:endParaRP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dirty="0"/>
              <a:t>Sight Seeing in </a:t>
            </a:r>
            <a:r>
              <a:rPr dirty="0" smtClean="0"/>
              <a:t>Nanjing</a:t>
            </a:r>
            <a:r>
              <a:rPr lang="en-US" dirty="0" smtClean="0"/>
              <a:t> (2)</a:t>
            </a:r>
            <a:endParaRPr dirty="0"/>
          </a:p>
        </p:txBody>
      </p:sp>
      <p:sp>
        <p:nvSpPr>
          <p:cNvPr id="28" name="矩形 27"/>
          <p:cNvSpPr/>
          <p:nvPr/>
        </p:nvSpPr>
        <p:spPr>
          <a:xfrm>
            <a:off x="899882" y="2459798"/>
            <a:ext cx="11582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800" dirty="0" smtClean="0"/>
              <a:t>For those who </a:t>
            </a:r>
            <a:r>
              <a:rPr lang="en-US" altLang="zh-CN" sz="2800" dirty="0" err="1" smtClean="0"/>
              <a:t>wanna</a:t>
            </a:r>
            <a:r>
              <a:rPr lang="en-US" altLang="zh-CN" sz="2800" dirty="0" smtClean="0"/>
              <a:t> explore </a:t>
            </a:r>
            <a:r>
              <a:rPr lang="en-GB" altLang="zh-CN" sz="2800" dirty="0" smtClean="0"/>
              <a:t>Nanjing more comprehensively, they are advised to visit these </a:t>
            </a:r>
            <a:r>
              <a:rPr lang="en-US" altLang="zh-CN" sz="2800" dirty="0" smtClean="0"/>
              <a:t>relatively </a:t>
            </a:r>
            <a:r>
              <a:rPr lang="en-GB" altLang="zh-CN" sz="2800" dirty="0" smtClean="0"/>
              <a:t>far-away sites</a:t>
            </a:r>
            <a:r>
              <a:rPr lang="en-US" altLang="zh-CN" sz="2800" dirty="0" smtClean="0"/>
              <a:t> e.g. (</a:t>
            </a:r>
            <a:r>
              <a:rPr lang="en-US" altLang="zh-CN" sz="2800" dirty="0" smtClean="0">
                <a:solidFill>
                  <a:srgbClr val="FF0000"/>
                </a:solidFill>
              </a:rPr>
              <a:t>5km &lt; Radius &lt; 30km</a:t>
            </a:r>
            <a:r>
              <a:rPr lang="en-US" altLang="zh-CN" sz="2800" dirty="0" smtClean="0"/>
              <a:t>)</a:t>
            </a:r>
            <a:endParaRPr lang="en-GB" altLang="zh-CN" sz="2800" dirty="0" smtClean="0"/>
          </a:p>
        </p:txBody>
      </p:sp>
      <p:sp>
        <p:nvSpPr>
          <p:cNvPr id="32" name="TextBox 31"/>
          <p:cNvSpPr txBox="1"/>
          <p:nvPr/>
        </p:nvSpPr>
        <p:spPr>
          <a:xfrm>
            <a:off x="6847168" y="5904627"/>
            <a:ext cx="2392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err="1" smtClean="0"/>
              <a:t>Yuejianglou</a:t>
            </a:r>
            <a:r>
              <a:rPr lang="en-US" altLang="zh-CN" sz="1800" b="1" dirty="0" smtClean="0"/>
              <a:t> (</a:t>
            </a:r>
            <a:r>
              <a:rPr lang="zh-CN" altLang="en-US" sz="1800" b="1" dirty="0" smtClean="0"/>
              <a:t>阅江楼 </a:t>
            </a:r>
            <a:r>
              <a:rPr lang="en-US" altLang="zh-CN" sz="1800" b="1" dirty="0" smtClean="0"/>
              <a:t>)</a:t>
            </a:r>
            <a:endParaRPr lang="zh-CN" altLang="en-US" sz="1800" b="1" dirty="0" smtClean="0"/>
          </a:p>
          <a:p>
            <a:endParaRPr lang="zh-CN" altLang="en-US" sz="18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6709859" y="8669477"/>
            <a:ext cx="2455947" cy="1823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err="1" smtClean="0"/>
              <a:t>Niushoushan</a:t>
            </a:r>
            <a:r>
              <a:rPr lang="zh-CN" altLang="en-US" sz="1800" b="1" dirty="0" smtClean="0"/>
              <a:t> </a:t>
            </a:r>
            <a:r>
              <a:rPr lang="en-US" altLang="zh-CN" sz="1800" b="1" dirty="0" smtClean="0"/>
              <a:t>(</a:t>
            </a:r>
            <a:r>
              <a:rPr lang="zh-CN" altLang="en-US" sz="1800" b="1" dirty="0" smtClean="0"/>
              <a:t>牛首山 </a:t>
            </a:r>
            <a:r>
              <a:rPr lang="en-US" altLang="zh-CN" sz="1800" b="1" dirty="0" smtClean="0"/>
              <a:t>)</a:t>
            </a:r>
            <a:endParaRPr lang="zh-CN" altLang="en-US" sz="1800" b="1" dirty="0" smtClean="0"/>
          </a:p>
          <a:p>
            <a:endParaRPr lang="zh-CN" altLang="en-US" sz="18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3767281" y="5911239"/>
            <a:ext cx="2569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err="1" smtClean="0"/>
              <a:t>Dabaoensi</a:t>
            </a:r>
            <a:r>
              <a:rPr lang="zh-CN" altLang="en-US" sz="1800" b="1" dirty="0" smtClean="0"/>
              <a:t> </a:t>
            </a:r>
            <a:r>
              <a:rPr lang="en-US" altLang="zh-CN" sz="1800" b="1" dirty="0" smtClean="0"/>
              <a:t>(</a:t>
            </a:r>
            <a:r>
              <a:rPr lang="zh-CN" altLang="en-US" sz="1800" b="1" dirty="0" smtClean="0"/>
              <a:t>大报恩寺 </a:t>
            </a:r>
            <a:r>
              <a:rPr lang="en-US" altLang="zh-CN" sz="1800" b="1" dirty="0" smtClean="0"/>
              <a:t>)</a:t>
            </a:r>
            <a:endParaRPr lang="zh-CN" altLang="en-US" sz="1800" b="1" dirty="0" smtClean="0"/>
          </a:p>
          <a:p>
            <a:endParaRPr lang="zh-CN" altLang="en-US" sz="18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3767281" y="8644079"/>
            <a:ext cx="2440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/>
              <a:t> </a:t>
            </a:r>
            <a:r>
              <a:rPr lang="en-US" altLang="zh-CN" sz="1800" b="1" dirty="0" err="1" smtClean="0"/>
              <a:t>Hexi-aoti</a:t>
            </a:r>
            <a:r>
              <a:rPr lang="en-US" altLang="zh-CN" sz="1800" b="1" dirty="0" smtClean="0"/>
              <a:t> (</a:t>
            </a:r>
            <a:r>
              <a:rPr lang="zh-CN" altLang="en-US" sz="1800" b="1" dirty="0" smtClean="0"/>
              <a:t>河西奥体 </a:t>
            </a:r>
            <a:r>
              <a:rPr lang="en-US" altLang="zh-CN" sz="1800" b="1" dirty="0" smtClean="0"/>
              <a:t>)</a:t>
            </a:r>
            <a:endParaRPr lang="zh-CN" altLang="en-US" sz="18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9741934" y="8636407"/>
            <a:ext cx="2151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/>
              <a:t>    Tangshan (</a:t>
            </a:r>
            <a:r>
              <a:rPr lang="zh-CN" altLang="en-US" sz="1800" b="1" dirty="0" smtClean="0"/>
              <a:t>汤山 </a:t>
            </a:r>
            <a:r>
              <a:rPr lang="en-US" altLang="zh-CN" sz="1800" b="1" dirty="0" smtClean="0"/>
              <a:t>)</a:t>
            </a:r>
            <a:endParaRPr lang="zh-CN" altLang="en-US" sz="18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1142580" y="5934388"/>
            <a:ext cx="2203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err="1" smtClean="0"/>
              <a:t>Yuhuatai</a:t>
            </a:r>
            <a:r>
              <a:rPr lang="zh-CN" altLang="en-US" sz="1800" b="1" dirty="0" smtClean="0"/>
              <a:t> </a:t>
            </a:r>
            <a:r>
              <a:rPr lang="en-US" altLang="zh-CN" sz="1800" b="1" dirty="0" smtClean="0"/>
              <a:t>(</a:t>
            </a:r>
            <a:r>
              <a:rPr lang="zh-CN" altLang="en-US" sz="1800" b="1" dirty="0" smtClean="0"/>
              <a:t>雨花台</a:t>
            </a:r>
            <a:r>
              <a:rPr lang="en-US" altLang="zh-CN" sz="1800" b="1" dirty="0" smtClean="0"/>
              <a:t>)</a:t>
            </a:r>
            <a:endParaRPr lang="zh-CN" altLang="en-US" sz="1800" b="1" dirty="0" smtClean="0"/>
          </a:p>
          <a:p>
            <a:endParaRPr lang="zh-CN" altLang="en-US" sz="18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9562279" y="5894701"/>
            <a:ext cx="2569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err="1" smtClean="0"/>
              <a:t>Jinghaisi</a:t>
            </a:r>
            <a:r>
              <a:rPr lang="zh-CN" altLang="en-US" sz="1800" b="1" dirty="0" smtClean="0"/>
              <a:t> </a:t>
            </a:r>
            <a:r>
              <a:rPr lang="en-US" altLang="zh-CN" sz="1800" b="1" dirty="0" smtClean="0"/>
              <a:t>(</a:t>
            </a:r>
            <a:r>
              <a:rPr lang="zh-CN" altLang="en-US" sz="1800" b="1" dirty="0" smtClean="0"/>
              <a:t>静海寺</a:t>
            </a:r>
            <a:r>
              <a:rPr lang="en-US" altLang="zh-CN" sz="1800" b="1" dirty="0" smtClean="0"/>
              <a:t>)</a:t>
            </a:r>
            <a:endParaRPr lang="zh-CN" altLang="en-US" sz="1800" b="1" dirty="0" smtClean="0"/>
          </a:p>
          <a:p>
            <a:endParaRPr lang="zh-CN" altLang="en-US" sz="18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899883" y="8681853"/>
            <a:ext cx="2764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/>
              <a:t> </a:t>
            </a:r>
            <a:r>
              <a:rPr lang="en-US" altLang="zh-CN" sz="1800" b="1" dirty="0" err="1" smtClean="0"/>
              <a:t>Lvboyuan</a:t>
            </a:r>
            <a:r>
              <a:rPr lang="en-US" altLang="zh-CN" sz="1800" b="1" dirty="0" smtClean="0"/>
              <a:t> (</a:t>
            </a:r>
            <a:r>
              <a:rPr lang="zh-CN" altLang="en-US" sz="1800" b="1" dirty="0" smtClean="0"/>
              <a:t>河西绿博园 </a:t>
            </a:r>
            <a:r>
              <a:rPr lang="en-US" altLang="zh-CN" sz="1800" b="1" dirty="0" smtClean="0"/>
              <a:t>)</a:t>
            </a:r>
            <a:endParaRPr lang="zh-CN" altLang="en-US" sz="1800" b="1" dirty="0"/>
          </a:p>
        </p:txBody>
      </p:sp>
      <p:grpSp>
        <p:nvGrpSpPr>
          <p:cNvPr id="62" name="组合 61"/>
          <p:cNvGrpSpPr/>
          <p:nvPr/>
        </p:nvGrpSpPr>
        <p:grpSpPr>
          <a:xfrm>
            <a:off x="1029924" y="3767770"/>
            <a:ext cx="2235129" cy="2131192"/>
            <a:chOff x="1029924" y="3912148"/>
            <a:chExt cx="2235129" cy="2131192"/>
          </a:xfrm>
        </p:grpSpPr>
        <p:pic>
          <p:nvPicPr>
            <p:cNvPr id="37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89356" y="3947524"/>
              <a:ext cx="2150297" cy="20080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8" name="Picture 188"/>
            <p:cNvPicPr>
              <a:picLocks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1029924" y="3912148"/>
              <a:ext cx="2235129" cy="2131192"/>
            </a:xfrm>
            <a:prstGeom prst="rect">
              <a:avLst/>
            </a:prstGeom>
            <a:effectLst/>
          </p:spPr>
        </p:pic>
      </p:grpSp>
      <p:grpSp>
        <p:nvGrpSpPr>
          <p:cNvPr id="61" name="组合 60"/>
          <p:cNvGrpSpPr/>
          <p:nvPr/>
        </p:nvGrpSpPr>
        <p:grpSpPr>
          <a:xfrm>
            <a:off x="3956549" y="3838088"/>
            <a:ext cx="2144955" cy="2092981"/>
            <a:chOff x="3956549" y="3982466"/>
            <a:chExt cx="2144955" cy="2092981"/>
          </a:xfrm>
        </p:grpSpPr>
        <p:pic>
          <p:nvPicPr>
            <p:cNvPr id="41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77682" y="3982466"/>
              <a:ext cx="2103502" cy="1950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9" name="Picture 188"/>
            <p:cNvPicPr>
              <a:picLocks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3956549" y="3983942"/>
              <a:ext cx="2144955" cy="2091505"/>
            </a:xfrm>
            <a:prstGeom prst="rect">
              <a:avLst/>
            </a:prstGeom>
            <a:effectLst/>
          </p:spPr>
        </p:pic>
      </p:grpSp>
      <p:grpSp>
        <p:nvGrpSpPr>
          <p:cNvPr id="58" name="组合 57"/>
          <p:cNvGrpSpPr/>
          <p:nvPr/>
        </p:nvGrpSpPr>
        <p:grpSpPr>
          <a:xfrm>
            <a:off x="6847314" y="3838088"/>
            <a:ext cx="2150720" cy="2091505"/>
            <a:chOff x="6847314" y="3982466"/>
            <a:chExt cx="2150720" cy="2091505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879507" y="3983942"/>
              <a:ext cx="2095667" cy="19848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0" name="Picture 188"/>
            <p:cNvPicPr>
              <a:picLocks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6847314" y="3982466"/>
              <a:ext cx="2150720" cy="2091505"/>
            </a:xfrm>
            <a:prstGeom prst="rect">
              <a:avLst/>
            </a:prstGeom>
            <a:effectLst/>
          </p:spPr>
        </p:pic>
      </p:grpSp>
      <p:grpSp>
        <p:nvGrpSpPr>
          <p:cNvPr id="57" name="组合 56"/>
          <p:cNvGrpSpPr/>
          <p:nvPr/>
        </p:nvGrpSpPr>
        <p:grpSpPr>
          <a:xfrm>
            <a:off x="9705415" y="3807457"/>
            <a:ext cx="2195618" cy="2091505"/>
            <a:chOff x="9705415" y="3951835"/>
            <a:chExt cx="2195618" cy="2091505"/>
          </a:xfrm>
        </p:grpSpPr>
        <p:pic>
          <p:nvPicPr>
            <p:cNvPr id="42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9728275" y="3974921"/>
              <a:ext cx="2150161" cy="1957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" name="Picture 188"/>
            <p:cNvPicPr>
              <a:picLocks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9705415" y="3951835"/>
              <a:ext cx="2195618" cy="2091505"/>
            </a:xfrm>
            <a:prstGeom prst="rect">
              <a:avLst/>
            </a:prstGeom>
            <a:effectLst/>
          </p:spPr>
        </p:pic>
      </p:grpSp>
      <p:grpSp>
        <p:nvGrpSpPr>
          <p:cNvPr id="63" name="组合 62"/>
          <p:cNvGrpSpPr/>
          <p:nvPr/>
        </p:nvGrpSpPr>
        <p:grpSpPr>
          <a:xfrm>
            <a:off x="1042624" y="6576970"/>
            <a:ext cx="2235129" cy="2091505"/>
            <a:chOff x="1042624" y="6721348"/>
            <a:chExt cx="2235129" cy="2091505"/>
          </a:xfrm>
        </p:grpSpPr>
        <p:pic>
          <p:nvPicPr>
            <p:cNvPr id="46" name="Picture 9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079013" y="6738116"/>
              <a:ext cx="2157172" cy="19786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2" name="Picture 188"/>
            <p:cNvPicPr>
              <a:picLocks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1042624" y="6721348"/>
              <a:ext cx="2235129" cy="2091505"/>
            </a:xfrm>
            <a:prstGeom prst="rect">
              <a:avLst/>
            </a:prstGeom>
            <a:effectLst/>
          </p:spPr>
        </p:pic>
      </p:grpSp>
      <p:grpSp>
        <p:nvGrpSpPr>
          <p:cNvPr id="60" name="组合 59"/>
          <p:cNvGrpSpPr/>
          <p:nvPr/>
        </p:nvGrpSpPr>
        <p:grpSpPr>
          <a:xfrm>
            <a:off x="3866566" y="6621611"/>
            <a:ext cx="2214618" cy="2091505"/>
            <a:chOff x="3866566" y="6765989"/>
            <a:chExt cx="2214618" cy="2091505"/>
          </a:xfrm>
        </p:grpSpPr>
        <p:pic>
          <p:nvPicPr>
            <p:cNvPr id="44" name="Picture 7"/>
            <p:cNvPicPr>
              <a:picLocks noChangeAspect="1" noChangeArrowheads="1"/>
            </p:cNvPicPr>
            <p:nvPr/>
          </p:nvPicPr>
          <p:blipFill>
            <a:blip r:embed="rId8" cstate="print"/>
            <a:srcRect b="985"/>
            <a:stretch>
              <a:fillRect/>
            </a:stretch>
          </p:blipFill>
          <p:spPr bwMode="auto">
            <a:xfrm>
              <a:off x="3936229" y="6774166"/>
              <a:ext cx="2081014" cy="19425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" name="Picture 188"/>
            <p:cNvPicPr>
              <a:picLocks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3866566" y="6765989"/>
              <a:ext cx="2214618" cy="2091505"/>
            </a:xfrm>
            <a:prstGeom prst="rect">
              <a:avLst/>
            </a:prstGeom>
            <a:effectLst/>
          </p:spPr>
        </p:pic>
      </p:grpSp>
      <p:grpSp>
        <p:nvGrpSpPr>
          <p:cNvPr id="59" name="组合 58"/>
          <p:cNvGrpSpPr/>
          <p:nvPr/>
        </p:nvGrpSpPr>
        <p:grpSpPr>
          <a:xfrm>
            <a:off x="6824454" y="6593738"/>
            <a:ext cx="2173580" cy="2091505"/>
            <a:chOff x="6824454" y="6738116"/>
            <a:chExt cx="2173580" cy="2091505"/>
          </a:xfrm>
        </p:grpSpPr>
        <p:pic>
          <p:nvPicPr>
            <p:cNvPr id="40" name="Picture 4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844684" y="6765989"/>
              <a:ext cx="2126281" cy="19904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" name="Picture 188"/>
            <p:cNvPicPr>
              <a:picLocks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6824454" y="6738116"/>
              <a:ext cx="2173580" cy="2091505"/>
            </a:xfrm>
            <a:prstGeom prst="rect">
              <a:avLst/>
            </a:prstGeom>
            <a:effectLst/>
          </p:spPr>
        </p:pic>
      </p:grpSp>
      <p:grpSp>
        <p:nvGrpSpPr>
          <p:cNvPr id="56" name="组合 55"/>
          <p:cNvGrpSpPr/>
          <p:nvPr/>
        </p:nvGrpSpPr>
        <p:grpSpPr>
          <a:xfrm>
            <a:off x="9705415" y="6590348"/>
            <a:ext cx="2195618" cy="2091505"/>
            <a:chOff x="9705415" y="6734726"/>
            <a:chExt cx="2195618" cy="2091505"/>
          </a:xfrm>
        </p:grpSpPr>
        <p:pic>
          <p:nvPicPr>
            <p:cNvPr id="45" name="Picture 8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9741935" y="6774167"/>
              <a:ext cx="2136501" cy="1968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" name="Picture 188"/>
            <p:cNvPicPr>
              <a:picLocks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9705415" y="6734726"/>
              <a:ext cx="2195618" cy="2091505"/>
            </a:xfrm>
            <a:prstGeom prst="rect">
              <a:avLst/>
            </a:prstGeom>
            <a:effectLst/>
          </p:spPr>
        </p:pic>
      </p:grpSp>
      <p:sp>
        <p:nvSpPr>
          <p:cNvPr id="64" name="文本框 63"/>
          <p:cNvSpPr txBox="1"/>
          <p:nvPr/>
        </p:nvSpPr>
        <p:spPr>
          <a:xfrm>
            <a:off x="5911084" y="9166161"/>
            <a:ext cx="460342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spc="0" normalizeH="0" baseline="0" dirty="0" smtClean="0">
                <a:ln>
                  <a:noFill/>
                </a:ln>
                <a:solidFill>
                  <a:srgbClr val="3E231A"/>
                </a:solidFill>
                <a:effectLst/>
                <a:uFillTx/>
                <a:latin typeface="+mn-lt"/>
                <a:ea typeface="+mn-ea"/>
                <a:cs typeface="+mn-cs"/>
                <a:sym typeface="Papyrus"/>
              </a:rPr>
              <a:t>8</a:t>
            </a:r>
            <a:endParaRPr kumimoji="0" lang="zh-CN" altLang="en-US" sz="3600" b="1" i="0" u="none" strike="noStrike" cap="none" spc="0" normalizeH="0" baseline="0" dirty="0">
              <a:ln>
                <a:noFill/>
              </a:ln>
              <a:solidFill>
                <a:srgbClr val="3E231A"/>
              </a:solidFill>
              <a:effectLst/>
              <a:uFillTx/>
              <a:latin typeface="+mn-lt"/>
              <a:ea typeface="+mn-ea"/>
              <a:cs typeface="+mn-cs"/>
              <a:sym typeface="Papyrus"/>
            </a:endParaRP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altLang="zh-CN" dirty="0" smtClean="0"/>
              <a:t>Relaxation</a:t>
            </a:r>
            <a:endParaRPr dirty="0"/>
          </a:p>
        </p:txBody>
      </p:sp>
      <p:sp>
        <p:nvSpPr>
          <p:cNvPr id="4" name="矩形 3"/>
          <p:cNvSpPr/>
          <p:nvPr/>
        </p:nvSpPr>
        <p:spPr>
          <a:xfrm>
            <a:off x="1117600" y="2438400"/>
            <a:ext cx="110871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 smtClean="0"/>
              <a:t>For those who </a:t>
            </a:r>
            <a:r>
              <a:rPr lang="en-US" altLang="zh-CN" sz="2400" dirty="0" err="1" smtClean="0"/>
              <a:t>wanna</a:t>
            </a:r>
            <a:r>
              <a:rPr lang="en-US" altLang="zh-CN" sz="2400" dirty="0" smtClean="0"/>
              <a:t> enjoy relaxation in </a:t>
            </a:r>
            <a:r>
              <a:rPr lang="en-GB" altLang="zh-CN" sz="2400" dirty="0" smtClean="0"/>
              <a:t>Nanjing around meeting venues, they are advised to go to those </a:t>
            </a:r>
            <a:r>
              <a:rPr lang="en-US" altLang="zh-CN" sz="2400" dirty="0" smtClean="0"/>
              <a:t>area</a:t>
            </a:r>
            <a:r>
              <a:rPr lang="en-GB" altLang="zh-CN" sz="2400" dirty="0" smtClean="0"/>
              <a:t>s for shopping</a:t>
            </a:r>
            <a:r>
              <a:rPr lang="en-US" altLang="zh-CN" sz="2400" dirty="0" smtClean="0"/>
              <a:t>/dinner/entertainment etc. Those places are </a:t>
            </a:r>
            <a:r>
              <a:rPr lang="en-US" altLang="zh-CN" sz="2400" dirty="0" smtClean="0">
                <a:solidFill>
                  <a:srgbClr val="FF0000"/>
                </a:solidFill>
              </a:rPr>
              <a:t>easily accessible </a:t>
            </a:r>
            <a:r>
              <a:rPr lang="en-US" altLang="zh-CN" sz="2400" dirty="0" smtClean="0"/>
              <a:t>via taxi, Metro L1/L2 or even walk.</a:t>
            </a:r>
            <a:endParaRPr lang="en-GB" altLang="zh-CN" sz="24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117600" y="8545181"/>
            <a:ext cx="2456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err="1" smtClean="0"/>
              <a:t>Daxinggong</a:t>
            </a:r>
            <a:r>
              <a:rPr lang="en-US" altLang="zh-CN" sz="1800" b="1" dirty="0" smtClean="0"/>
              <a:t> (</a:t>
            </a:r>
            <a:r>
              <a:rPr lang="zh-CN" altLang="en-US" sz="1800" b="1" dirty="0" smtClean="0"/>
              <a:t>大行宫 </a:t>
            </a:r>
            <a:r>
              <a:rPr lang="en-US" altLang="zh-CN" sz="1800" b="1" dirty="0" smtClean="0"/>
              <a:t>)</a:t>
            </a:r>
            <a:endParaRPr lang="zh-CN" altLang="en-US" sz="1800" b="1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6202789" y="8545181"/>
            <a:ext cx="3083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/>
              <a:t>Nanjing1912</a:t>
            </a:r>
            <a:r>
              <a:rPr lang="zh-CN" altLang="en-US" sz="1800" b="1" dirty="0" smtClean="0"/>
              <a:t> </a:t>
            </a:r>
            <a:r>
              <a:rPr lang="en-US" altLang="zh-CN" sz="1800" b="1" dirty="0" smtClean="0"/>
              <a:t>(</a:t>
            </a:r>
            <a:r>
              <a:rPr lang="zh-CN" altLang="en-US" sz="1800" b="1" dirty="0" smtClean="0"/>
              <a:t>南京</a:t>
            </a:r>
            <a:r>
              <a:rPr lang="en-US" altLang="zh-CN" sz="1800" b="1" dirty="0" smtClean="0"/>
              <a:t>1912 )</a:t>
            </a:r>
            <a:endParaRPr lang="zh-CN" altLang="en-US" sz="1800" b="1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6616807" y="5944567"/>
            <a:ext cx="2669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err="1" smtClean="0"/>
              <a:t>Zhujianglu</a:t>
            </a:r>
            <a:r>
              <a:rPr lang="zh-CN" altLang="en-US" sz="1800" b="1" dirty="0" smtClean="0"/>
              <a:t> </a:t>
            </a:r>
            <a:r>
              <a:rPr lang="en-US" altLang="zh-CN" sz="1800" b="1" dirty="0" smtClean="0"/>
              <a:t>(</a:t>
            </a:r>
            <a:r>
              <a:rPr lang="zh-CN" altLang="en-US" sz="1800" b="1" dirty="0" smtClean="0"/>
              <a:t>珠江路 </a:t>
            </a:r>
            <a:r>
              <a:rPr lang="en-US" altLang="zh-CN" sz="1800" b="1" dirty="0" smtClean="0"/>
              <a:t>) </a:t>
            </a:r>
            <a:endParaRPr lang="zh-CN" altLang="en-US" sz="1800" b="1" dirty="0" smtClean="0"/>
          </a:p>
          <a:p>
            <a:endParaRPr lang="zh-CN" altLang="en-US" sz="1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686223" y="8545181"/>
            <a:ext cx="2431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/>
              <a:t> </a:t>
            </a:r>
            <a:r>
              <a:rPr lang="en-US" altLang="zh-CN" sz="1800" b="1" dirty="0" err="1" smtClean="0"/>
              <a:t>Sanshanjie</a:t>
            </a:r>
            <a:r>
              <a:rPr lang="en-US" altLang="zh-CN" sz="1800" b="1" dirty="0" smtClean="0"/>
              <a:t> (</a:t>
            </a:r>
            <a:r>
              <a:rPr lang="zh-CN" altLang="en-US" sz="1800" b="1" dirty="0" smtClean="0"/>
              <a:t>三山街 </a:t>
            </a:r>
            <a:r>
              <a:rPr lang="en-US" altLang="zh-CN" sz="1800" b="1" dirty="0" smtClean="0"/>
              <a:t>)</a:t>
            </a:r>
            <a:endParaRPr lang="zh-CN" altLang="en-US" sz="1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686223" y="5961728"/>
            <a:ext cx="2486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/>
              <a:t>    </a:t>
            </a:r>
            <a:r>
              <a:rPr lang="en-US" altLang="zh-CN" sz="1800" b="1" dirty="0" err="1" smtClean="0"/>
              <a:t>Xinjiekou</a:t>
            </a:r>
            <a:r>
              <a:rPr lang="en-US" altLang="zh-CN" sz="1800" b="1" dirty="0" smtClean="0"/>
              <a:t> (</a:t>
            </a:r>
            <a:r>
              <a:rPr lang="zh-CN" altLang="en-US" sz="1800" b="1" dirty="0" smtClean="0"/>
              <a:t>新街口 </a:t>
            </a:r>
            <a:r>
              <a:rPr lang="en-US" altLang="zh-CN" sz="1800" b="1" dirty="0" smtClean="0"/>
              <a:t>)</a:t>
            </a:r>
            <a:endParaRPr lang="zh-CN" altLang="en-US" sz="1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8888494" y="8545181"/>
            <a:ext cx="3316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/>
              <a:t>    </a:t>
            </a:r>
            <a:r>
              <a:rPr lang="en-US" altLang="zh-CN" sz="1800" b="1" dirty="0" err="1" smtClean="0"/>
              <a:t>Zhongyangmen</a:t>
            </a:r>
            <a:r>
              <a:rPr lang="en-US" altLang="zh-CN" sz="1800" b="1" dirty="0" smtClean="0"/>
              <a:t> (</a:t>
            </a:r>
            <a:r>
              <a:rPr lang="zh-CN" altLang="en-US" sz="1800" b="1" dirty="0" smtClean="0"/>
              <a:t>中央门  </a:t>
            </a:r>
            <a:r>
              <a:rPr lang="en-US" altLang="zh-CN" sz="1800" b="1" dirty="0" smtClean="0"/>
              <a:t>)</a:t>
            </a:r>
            <a:endParaRPr lang="zh-CN" altLang="en-US" sz="1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270000" y="5964583"/>
            <a:ext cx="2275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err="1" smtClean="0"/>
              <a:t>Gulou</a:t>
            </a:r>
            <a:r>
              <a:rPr lang="zh-CN" altLang="en-US" sz="1800" b="1" dirty="0" smtClean="0"/>
              <a:t> </a:t>
            </a:r>
            <a:r>
              <a:rPr lang="en-US" altLang="zh-CN" sz="1800" b="1" dirty="0" smtClean="0"/>
              <a:t>(</a:t>
            </a:r>
            <a:r>
              <a:rPr lang="zh-CN" altLang="en-US" sz="1800" b="1" dirty="0" smtClean="0"/>
              <a:t>鼓楼 </a:t>
            </a:r>
            <a:r>
              <a:rPr lang="en-US" altLang="zh-CN" sz="1800" b="1" dirty="0" smtClean="0"/>
              <a:t>)</a:t>
            </a:r>
            <a:endParaRPr lang="zh-CN" altLang="en-US" sz="1800" b="1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9153762" y="5930265"/>
            <a:ext cx="27069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/>
              <a:t>  </a:t>
            </a:r>
            <a:r>
              <a:rPr lang="en-US" altLang="zh-CN" sz="1800" b="1" dirty="0" err="1" smtClean="0"/>
              <a:t>Shanxilu</a:t>
            </a:r>
            <a:r>
              <a:rPr lang="zh-CN" altLang="en-US" sz="1800" b="1" dirty="0" smtClean="0"/>
              <a:t> </a:t>
            </a:r>
            <a:r>
              <a:rPr lang="en-US" altLang="zh-CN" sz="1800" b="1" dirty="0" smtClean="0"/>
              <a:t>(</a:t>
            </a:r>
            <a:r>
              <a:rPr lang="zh-CN" altLang="en-US" sz="1800" b="1" dirty="0" smtClean="0"/>
              <a:t>山西路 </a:t>
            </a:r>
            <a:r>
              <a:rPr lang="en-US" altLang="zh-CN" sz="1800" b="1" dirty="0" smtClean="0"/>
              <a:t>)</a:t>
            </a:r>
            <a:endParaRPr lang="zh-CN" altLang="en-US" sz="1800" b="1" dirty="0" smtClean="0"/>
          </a:p>
          <a:p>
            <a:endParaRPr lang="zh-CN" altLang="en-US" sz="1800" b="1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0819" y="3780025"/>
            <a:ext cx="2488323" cy="215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7469" y="3787861"/>
            <a:ext cx="2487380" cy="21644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88471" y="3796524"/>
            <a:ext cx="2492370" cy="21372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56546" y="3778976"/>
            <a:ext cx="2448763" cy="21547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91897" y="6413491"/>
            <a:ext cx="2496347" cy="21569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66870" y="6394276"/>
            <a:ext cx="2531751" cy="22104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81658" y="6416333"/>
            <a:ext cx="2499841" cy="21541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298513" y="6442022"/>
            <a:ext cx="2433905" cy="2059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文本框 21"/>
          <p:cNvSpPr txBox="1"/>
          <p:nvPr/>
        </p:nvSpPr>
        <p:spPr>
          <a:xfrm>
            <a:off x="5911084" y="9166161"/>
            <a:ext cx="460342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spc="0" normalizeH="0" baseline="0" dirty="0" smtClean="0">
                <a:ln>
                  <a:noFill/>
                </a:ln>
                <a:solidFill>
                  <a:srgbClr val="3E231A"/>
                </a:solidFill>
                <a:effectLst/>
                <a:uFillTx/>
                <a:latin typeface="+mn-lt"/>
                <a:ea typeface="+mn-ea"/>
                <a:cs typeface="+mn-cs"/>
                <a:sym typeface="Papyrus"/>
              </a:rPr>
              <a:t>9</a:t>
            </a:r>
            <a:endParaRPr kumimoji="0" lang="zh-CN" altLang="en-US" sz="3600" b="1" i="0" u="none" strike="noStrike" cap="none" spc="0" normalizeH="0" baseline="0" dirty="0">
              <a:ln>
                <a:noFill/>
              </a:ln>
              <a:solidFill>
                <a:srgbClr val="3E231A"/>
              </a:solidFill>
              <a:effectLst/>
              <a:uFillTx/>
              <a:latin typeface="+mn-lt"/>
              <a:ea typeface="+mn-ea"/>
              <a:cs typeface="+mn-cs"/>
              <a:sym typeface="Papyrus"/>
            </a:endParaRP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Parchment">
  <a:themeElements>
    <a:clrScheme name="Parchment">
      <a:dk1>
        <a:srgbClr val="3E231A"/>
      </a:dk1>
      <a:lt1>
        <a:srgbClr val="24383E"/>
      </a:lt1>
      <a:dk2>
        <a:srgbClr val="5C5E5F"/>
      </a:dk2>
      <a:lt2>
        <a:srgbClr val="CBCBCB"/>
      </a:lt2>
      <a:accent1>
        <a:srgbClr val="738CAB"/>
      </a:accent1>
      <a:accent2>
        <a:srgbClr val="7E9769"/>
      </a:accent2>
      <a:accent3>
        <a:srgbClr val="D3B64B"/>
      </a:accent3>
      <a:accent4>
        <a:srgbClr val="B99769"/>
      </a:accent4>
      <a:accent5>
        <a:srgbClr val="981800"/>
      </a:accent5>
      <a:accent6>
        <a:srgbClr val="9383A0"/>
      </a:accent6>
      <a:hlink>
        <a:srgbClr val="0000FF"/>
      </a:hlink>
      <a:folHlink>
        <a:srgbClr val="FF00FF"/>
      </a:folHlink>
    </a:clrScheme>
    <a:fontScheme name="Parchment">
      <a:majorFont>
        <a:latin typeface="Papyrus"/>
        <a:ea typeface="Papyrus"/>
        <a:cs typeface="Papyrus"/>
      </a:majorFont>
      <a:minorFont>
        <a:latin typeface="Papyrus"/>
        <a:ea typeface="Papyrus"/>
        <a:cs typeface="Papyrus"/>
      </a:minorFont>
    </a:fontScheme>
    <a:fmtScheme name="Parchm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50800" dist="25400" dir="5400000" rotWithShape="0">
            <a:srgbClr val="000000">
              <a:alpha val="25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762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Papyru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3E231A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3E231A"/>
            </a:solidFill>
            <a:effectLst/>
            <a:uFillTx/>
            <a:latin typeface="+mn-lt"/>
            <a:ea typeface="+mn-ea"/>
            <a:cs typeface="+mn-cs"/>
            <a:sym typeface="Papyru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Parchment">
  <a:themeElements>
    <a:clrScheme name="Parchment">
      <a:dk1>
        <a:srgbClr val="000000"/>
      </a:dk1>
      <a:lt1>
        <a:srgbClr val="FFFFFF"/>
      </a:lt1>
      <a:dk2>
        <a:srgbClr val="5C5E5F"/>
      </a:dk2>
      <a:lt2>
        <a:srgbClr val="CBCBCB"/>
      </a:lt2>
      <a:accent1>
        <a:srgbClr val="738CAB"/>
      </a:accent1>
      <a:accent2>
        <a:srgbClr val="7E9769"/>
      </a:accent2>
      <a:accent3>
        <a:srgbClr val="D3B64B"/>
      </a:accent3>
      <a:accent4>
        <a:srgbClr val="B99769"/>
      </a:accent4>
      <a:accent5>
        <a:srgbClr val="981800"/>
      </a:accent5>
      <a:accent6>
        <a:srgbClr val="9383A0"/>
      </a:accent6>
      <a:hlink>
        <a:srgbClr val="0000FF"/>
      </a:hlink>
      <a:folHlink>
        <a:srgbClr val="FF00FF"/>
      </a:folHlink>
    </a:clrScheme>
    <a:fontScheme name="Parchment">
      <a:majorFont>
        <a:latin typeface="Papyrus"/>
        <a:ea typeface="Papyrus"/>
        <a:cs typeface="Papyrus"/>
      </a:majorFont>
      <a:minorFont>
        <a:latin typeface="Papyrus"/>
        <a:ea typeface="Papyrus"/>
        <a:cs typeface="Papyrus"/>
      </a:minorFont>
    </a:fontScheme>
    <a:fmtScheme name="Parchm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50800" dist="25400" dir="5400000" rotWithShape="0">
            <a:srgbClr val="000000">
              <a:alpha val="25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762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Papyru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3E231A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3E231A"/>
            </a:solidFill>
            <a:effectLst/>
            <a:uFillTx/>
            <a:latin typeface="+mn-lt"/>
            <a:ea typeface="+mn-ea"/>
            <a:cs typeface="+mn-cs"/>
            <a:sym typeface="Papyru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953</TotalTime>
  <Words>798</Words>
  <Application>Microsoft Macintosh PowerPoint</Application>
  <PresentationFormat>自定义</PresentationFormat>
  <Paragraphs>142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Parchment</vt:lpstr>
      <vt:lpstr>Welcome to Nanjing</vt:lpstr>
      <vt:lpstr>About Nanjing</vt:lpstr>
      <vt:lpstr>Nanjing’s History</vt:lpstr>
      <vt:lpstr>Nanjing’s History</vt:lpstr>
      <vt:lpstr>Geography</vt:lpstr>
      <vt:lpstr>Environment</vt:lpstr>
      <vt:lpstr>Sight Seeing in Nanjing (1)</vt:lpstr>
      <vt:lpstr>Sight Seeing in Nanjing (2)</vt:lpstr>
      <vt:lpstr>Relaxation</vt:lpstr>
      <vt:lpstr>Restaurant </vt:lpstr>
      <vt:lpstr>Snacks</vt:lpstr>
      <vt:lpstr>Tip for Lunch and Dinner</vt:lpstr>
      <vt:lpstr>PowerPoint 演示文稿</vt:lpstr>
      <vt:lpstr>THANKS to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Nanjing</dc:title>
  <dc:creator>cmri</dc:creator>
  <cp:lastModifiedBy>CMCC CMCC</cp:lastModifiedBy>
  <cp:revision>93</cp:revision>
  <dcterms:modified xsi:type="dcterms:W3CDTF">2016-05-22T01:46:27Z</dcterms:modified>
</cp:coreProperties>
</file>