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2016/5/13</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Draft summary of RAN3 discussion status concerning NR on the topics for joint session with SA2 and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lstStyle/>
          <a:p>
            <a:r>
              <a:rPr kumimoji="1" lang="en-US" altLang="ja-JP" dirty="0" smtClean="0"/>
              <a:t>NTT DOCOMO, INC.</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a:t>
            </a:r>
            <a:r>
              <a:rPr lang="sv-SE" sz="1200" b="1" dirty="0" smtClean="0">
                <a:latin typeface="Arial "/>
              </a:rPr>
              <a:t>RAN </a:t>
            </a:r>
            <a:r>
              <a:rPr lang="sv-SE" sz="1200" b="1" dirty="0" smtClean="0">
                <a:latin typeface="Arial "/>
              </a:rPr>
              <a:t>WG2 </a:t>
            </a:r>
            <a:r>
              <a:rPr lang="sv-SE" sz="1200" b="1" dirty="0" smtClean="0">
                <a:latin typeface="Arial "/>
              </a:rPr>
              <a:t>meeting #92</a:t>
            </a:r>
            <a:endParaRPr lang="sv-SE" sz="1200" b="1" dirty="0" smtClean="0">
              <a:latin typeface="Arial "/>
            </a:endParaRPr>
          </a:p>
          <a:p>
            <a:pPr eaLnBrk="1" hangingPunct="1">
              <a:defRPr/>
            </a:pPr>
            <a:r>
              <a:rPr lang="sv-SE" sz="1200" b="1" dirty="0" smtClean="0">
                <a:latin typeface="Arial "/>
              </a:rPr>
              <a:t>Nanjing, China 23-27, May 2016</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10.5</a:t>
            </a:r>
          </a:p>
          <a:p>
            <a:pPr eaLnBrk="1" hangingPunct="1">
              <a:defRPr/>
            </a:pPr>
            <a:r>
              <a:rPr lang="sv-SE" sz="1200" b="1" dirty="0" smtClean="0">
                <a:latin typeface="Arial "/>
              </a:rPr>
              <a:t>Document for: Discussion and decision</a:t>
            </a:r>
            <a:endParaRPr lang="sv-SE" sz="1200" b="1" dirty="0">
              <a:latin typeface="Arial "/>
            </a:endParaRPr>
          </a:p>
        </p:txBody>
      </p:sp>
      <p:sp>
        <p:nvSpPr>
          <p:cNvPr id="6" name="Text Box 14"/>
          <p:cNvSpPr txBox="1">
            <a:spLocks noChangeArrowheads="1"/>
          </p:cNvSpPr>
          <p:nvPr/>
        </p:nvSpPr>
        <p:spPr bwMode="auto">
          <a:xfrm>
            <a:off x="7898382" y="44624"/>
            <a:ext cx="1210122" cy="276999"/>
          </a:xfrm>
          <a:prstGeom prst="rect">
            <a:avLst/>
          </a:prstGeom>
          <a:noFill/>
          <a:ln w="9525">
            <a:noFill/>
            <a:miter lim="800000"/>
            <a:headEnd/>
            <a:tailEnd/>
          </a:ln>
        </p:spPr>
        <p:txBody>
          <a:bodyPr wrap="square">
            <a:spAutoFit/>
          </a:bodyPr>
          <a:lstStyle/>
          <a:p>
            <a:pPr algn="r" eaLnBrk="1" hangingPunct="1">
              <a:defRPr/>
            </a:pPr>
            <a:r>
              <a:rPr lang="sv-SE" sz="1200" b="1" dirty="0" smtClean="0">
                <a:latin typeface="Arial "/>
              </a:rPr>
              <a:t>R3-161284</a:t>
            </a:r>
            <a:endParaRPr lang="sv-SE" sz="12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lnSpcReduction="10000"/>
          </a:bodyPr>
          <a:lstStyle/>
          <a:p>
            <a:r>
              <a:rPr kumimoji="1" lang="en-US" altLang="ja-JP" sz="2000" dirty="0" smtClean="0"/>
              <a:t>A joint session with SA2 and RAN2 will be held for NR / </a:t>
            </a:r>
            <a:r>
              <a:rPr kumimoji="1" lang="en-US" altLang="ja-JP" sz="2000" dirty="0" err="1" smtClean="0"/>
              <a:t>NextGen</a:t>
            </a:r>
            <a:r>
              <a:rPr kumimoji="1" lang="en-US" altLang="ja-JP" sz="2000" dirty="0" smtClean="0"/>
              <a:t> with the following agenda</a:t>
            </a:r>
          </a:p>
          <a:p>
            <a:pPr lvl="1"/>
            <a:r>
              <a:rPr lang="en-US" altLang="ja-JP" sz="1600" dirty="0" smtClean="0"/>
              <a:t>RAN-CN functions</a:t>
            </a:r>
          </a:p>
          <a:p>
            <a:pPr lvl="1"/>
            <a:r>
              <a:rPr lang="en-US" altLang="ja-JP" sz="1600" dirty="0" smtClean="0"/>
              <a:t>RAN-CN interconnection variant</a:t>
            </a:r>
          </a:p>
          <a:p>
            <a:pPr lvl="1"/>
            <a:r>
              <a:rPr lang="en-US" altLang="ja-JP" sz="1600" dirty="0" smtClean="0"/>
              <a:t>Slicing</a:t>
            </a:r>
            <a:endParaRPr lang="en-US" altLang="ja-JP" sz="1600" dirty="0"/>
          </a:p>
          <a:p>
            <a:endParaRPr kumimoji="1" lang="en-US" altLang="ja-JP" sz="2000" dirty="0" smtClean="0"/>
          </a:p>
          <a:p>
            <a:r>
              <a:rPr kumimoji="1" lang="en-US" altLang="ja-JP" sz="2000" dirty="0" smtClean="0"/>
              <a:t>This document provides the draft </a:t>
            </a:r>
            <a:r>
              <a:rPr lang="en-US" altLang="ja-JP" sz="2000" dirty="0" smtClean="0"/>
              <a:t>rapporteur’s summary of RAN</a:t>
            </a:r>
            <a:r>
              <a:rPr kumimoji="1" lang="en-US" altLang="ja-JP" sz="2000" dirty="0" smtClean="0"/>
              <a:t>3 discussion status on the above topics (with some suggestions from the rapporteur), to be provided to the joint session</a:t>
            </a:r>
          </a:p>
          <a:p>
            <a:endParaRPr lang="en-US" altLang="ja-JP" sz="2000" dirty="0"/>
          </a:p>
          <a:p>
            <a:r>
              <a:rPr kumimoji="1" lang="en-US" altLang="ja-JP" sz="2000" dirty="0" smtClean="0"/>
              <a:t>The intention is to update this document taking into account </a:t>
            </a:r>
            <a:r>
              <a:rPr lang="en-US" altLang="ja-JP" sz="2000" dirty="0" smtClean="0"/>
              <a:t>RAN3 discussions before the joint meeting, and to </a:t>
            </a:r>
            <a:r>
              <a:rPr kumimoji="1" lang="en-US" altLang="ja-JP" sz="2000" dirty="0" smtClean="0"/>
              <a:t>provide the updated version to the joint session</a:t>
            </a:r>
          </a:p>
          <a:p>
            <a:pPr lvl="1"/>
            <a:r>
              <a:rPr kumimoji="1" lang="en-US" altLang="ja-JP" sz="1600" dirty="0" smtClean="0"/>
              <a:t>In case no agreement can be reached in RAN3 on an updated version for input to the joint session, it is suggested to fallback to this current version </a:t>
            </a:r>
            <a:endParaRPr kumimoji="1" lang="ja-JP" altLang="en-US"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1</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RAN-CN functions</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RAN3 agreed to capture a list of NR RAN functions as follows</a:t>
            </a:r>
          </a:p>
          <a:p>
            <a:pPr lvl="1"/>
            <a:r>
              <a:rPr lang="en-US" altLang="ja-JP" sz="1600" dirty="0" smtClean="0"/>
              <a:t>Functions similar to E-UTRAN [TS 36.401] (see Table-1 below)</a:t>
            </a:r>
          </a:p>
          <a:p>
            <a:pPr lvl="1"/>
            <a:r>
              <a:rPr lang="en-US" altLang="ja-JP" sz="1600" dirty="0" smtClean="0"/>
              <a:t>Additional functions which may be supported (see Table-2 below)</a:t>
            </a:r>
          </a:p>
          <a:p>
            <a:pPr marL="457200" lvl="1" indent="0">
              <a:buNone/>
            </a:pPr>
            <a:r>
              <a:rPr lang="en-US" altLang="ja-JP" sz="1200" dirty="0" smtClean="0"/>
              <a:t>NOTE 1: The further detail of the functionalities needs further study</a:t>
            </a:r>
          </a:p>
          <a:p>
            <a:pPr marL="457200" lvl="1" indent="0">
              <a:buNone/>
            </a:pPr>
            <a:r>
              <a:rPr lang="en-US" altLang="ja-JP" sz="1200" dirty="0" smtClean="0"/>
              <a:t>NOTE 2: NR RAN refers to a RAN supporting NR. It may only consist of NR (standalone NR operation) or it may consist of 	   NR and LTE (tight interworking) or it may consist of NR, LTE and WLAN (tight interworking).</a:t>
            </a:r>
          </a:p>
        </p:txBody>
      </p:sp>
      <p:graphicFrame>
        <p:nvGraphicFramePr>
          <p:cNvPr id="4" name="表 3"/>
          <p:cNvGraphicFramePr>
            <a:graphicFrameLocks noGrp="1"/>
          </p:cNvGraphicFramePr>
          <p:nvPr>
            <p:extLst>
              <p:ext uri="{D42A27DB-BD31-4B8C-83A1-F6EECF244321}">
                <p14:modId xmlns:p14="http://schemas.microsoft.com/office/powerpoint/2010/main" val="3706304940"/>
              </p:ext>
            </p:extLst>
          </p:nvPr>
        </p:nvGraphicFramePr>
        <p:xfrm>
          <a:off x="35496" y="3068960"/>
          <a:ext cx="2967355" cy="3771900"/>
        </p:xfrm>
        <a:graphic>
          <a:graphicData uri="http://schemas.openxmlformats.org/drawingml/2006/table">
            <a:tbl>
              <a:tblPr firstRow="1" bandRow="1">
                <a:tableStyleId>{00A15C55-8517-42AA-B614-E9B94910E393}</a:tableStyleId>
              </a:tblPr>
              <a:tblGrid>
                <a:gridCol w="2967355"/>
              </a:tblGrid>
              <a:tr h="169851">
                <a:tc>
                  <a:txBody>
                    <a:bodyPr/>
                    <a:lstStyle/>
                    <a:p>
                      <a:r>
                        <a:rPr kumimoji="1" lang="en-US" altLang="ja-JP" sz="1050" dirty="0" smtClean="0"/>
                        <a:t>Table-1:</a:t>
                      </a:r>
                      <a:r>
                        <a:rPr kumimoji="1" lang="en-US" altLang="ja-JP" sz="1050" baseline="0" dirty="0" smtClean="0"/>
                        <a:t> </a:t>
                      </a:r>
                      <a:r>
                        <a:rPr kumimoji="1" lang="en-US" altLang="ja-JP" sz="1050" dirty="0" smtClean="0"/>
                        <a:t>Functions similar to E-UTRAN [TS</a:t>
                      </a:r>
                      <a:r>
                        <a:rPr kumimoji="1" lang="en-US" altLang="ja-JP" sz="1050" baseline="0" dirty="0" smtClean="0"/>
                        <a:t> 36.401]</a:t>
                      </a:r>
                      <a:endParaRPr kumimoji="1" lang="ja-JP" altLang="en-US" sz="1050" dirty="0"/>
                    </a:p>
                  </a:txBody>
                  <a:tcPr/>
                </a:tc>
              </a:tr>
              <a:tr h="169851">
                <a:tc>
                  <a:txBody>
                    <a:bodyPr/>
                    <a:lstStyle/>
                    <a:p>
                      <a:r>
                        <a:rPr kumimoji="1" lang="en-US" altLang="ja-JP" sz="1050" dirty="0" smtClean="0"/>
                        <a:t>Transfer of user data</a:t>
                      </a:r>
                      <a:endParaRPr kumimoji="1" lang="ja-JP" altLang="en-US" sz="1050" dirty="0"/>
                    </a:p>
                  </a:txBody>
                  <a:tcPr/>
                </a:tc>
              </a:tr>
              <a:tr h="169851">
                <a:tc>
                  <a:txBody>
                    <a:bodyPr/>
                    <a:lstStyle/>
                    <a:p>
                      <a:r>
                        <a:rPr kumimoji="1" lang="en-US" altLang="ja-JP" sz="1050" dirty="0" smtClean="0"/>
                        <a:t>Radio channel ciphering and deciphering</a:t>
                      </a:r>
                      <a:endParaRPr kumimoji="1" lang="ja-JP" altLang="en-US" sz="1050" dirty="0"/>
                    </a:p>
                  </a:txBody>
                  <a:tcPr/>
                </a:tc>
              </a:tr>
              <a:tr h="169851">
                <a:tc>
                  <a:txBody>
                    <a:bodyPr/>
                    <a:lstStyle/>
                    <a:p>
                      <a:r>
                        <a:rPr kumimoji="1" lang="en-US" altLang="ja-JP" sz="1050" dirty="0" smtClean="0"/>
                        <a:t>Integrity protection</a:t>
                      </a:r>
                      <a:endParaRPr kumimoji="1" lang="ja-JP" altLang="en-US" sz="1050" dirty="0"/>
                    </a:p>
                  </a:txBody>
                  <a:tcPr/>
                </a:tc>
              </a:tr>
              <a:tr h="169851">
                <a:tc>
                  <a:txBody>
                    <a:bodyPr/>
                    <a:lstStyle/>
                    <a:p>
                      <a:r>
                        <a:rPr kumimoji="1" lang="en-US" altLang="ja-JP" sz="1050" dirty="0" smtClean="0"/>
                        <a:t>Header compression</a:t>
                      </a:r>
                      <a:endParaRPr kumimoji="1" lang="ja-JP" altLang="en-US" sz="1050" dirty="0"/>
                    </a:p>
                  </a:txBody>
                  <a:tcPr/>
                </a:tc>
              </a:tr>
              <a:tr h="169851">
                <a:tc>
                  <a:txBody>
                    <a:bodyPr/>
                    <a:lstStyle/>
                    <a:p>
                      <a:r>
                        <a:rPr kumimoji="1" lang="en-US" altLang="ja-JP" sz="1050" dirty="0" smtClean="0"/>
                        <a:t>Mobility control</a:t>
                      </a:r>
                      <a:r>
                        <a:rPr kumimoji="1" lang="en-US" altLang="ja-JP" sz="1050" baseline="0" dirty="0" smtClean="0"/>
                        <a:t> functions: Handover</a:t>
                      </a:r>
                      <a:endParaRPr kumimoji="1" lang="ja-JP" altLang="en-US" sz="1050" dirty="0"/>
                    </a:p>
                  </a:txBody>
                  <a:tcPr/>
                </a:tc>
              </a:tr>
              <a:tr h="169851">
                <a:tc>
                  <a:txBody>
                    <a:bodyPr/>
                    <a:lstStyle/>
                    <a:p>
                      <a:r>
                        <a:rPr kumimoji="1" lang="en-US" altLang="ja-JP" sz="1050" dirty="0" smtClean="0"/>
                        <a:t>Inter-cell</a:t>
                      </a:r>
                      <a:r>
                        <a:rPr kumimoji="1" lang="en-US" altLang="ja-JP" sz="1050" baseline="0" dirty="0" smtClean="0"/>
                        <a:t> interference coordination</a:t>
                      </a:r>
                      <a:endParaRPr kumimoji="1" lang="ja-JP" altLang="en-US" sz="1050" dirty="0"/>
                    </a:p>
                  </a:txBody>
                  <a:tcPr/>
                </a:tc>
              </a:tr>
              <a:tr h="169851">
                <a:tc>
                  <a:txBody>
                    <a:bodyPr/>
                    <a:lstStyle/>
                    <a:p>
                      <a:r>
                        <a:rPr kumimoji="1" lang="en-US" altLang="ja-JP" sz="1050" dirty="0" smtClean="0"/>
                        <a:t>Connection setup and release</a:t>
                      </a:r>
                      <a:endParaRPr kumimoji="1" lang="ja-JP" altLang="en-US" sz="1050" dirty="0"/>
                    </a:p>
                  </a:txBody>
                  <a:tcPr/>
                </a:tc>
              </a:tr>
              <a:tr h="169851">
                <a:tc>
                  <a:txBody>
                    <a:bodyPr/>
                    <a:lstStyle/>
                    <a:p>
                      <a:r>
                        <a:rPr kumimoji="1" lang="en-US" altLang="ja-JP" sz="1050" dirty="0" smtClean="0"/>
                        <a:t>Load balancing</a:t>
                      </a:r>
                      <a:endParaRPr kumimoji="1" lang="ja-JP" altLang="en-US" sz="1050" dirty="0"/>
                    </a:p>
                  </a:txBody>
                  <a:tcPr/>
                </a:tc>
              </a:tr>
              <a:tr h="169851">
                <a:tc>
                  <a:txBody>
                    <a:bodyPr/>
                    <a:lstStyle/>
                    <a:p>
                      <a:r>
                        <a:rPr kumimoji="1" lang="en-US" altLang="ja-JP" sz="1050" dirty="0" smtClean="0"/>
                        <a:t>Distributed function</a:t>
                      </a:r>
                      <a:r>
                        <a:rPr kumimoji="1" lang="en-US" altLang="ja-JP" sz="1050" baseline="0" dirty="0" smtClean="0"/>
                        <a:t> for NAS messages</a:t>
                      </a:r>
                      <a:endParaRPr kumimoji="1" lang="ja-JP" altLang="en-US" sz="1050" dirty="0"/>
                    </a:p>
                  </a:txBody>
                  <a:tcPr/>
                </a:tc>
              </a:tr>
              <a:tr h="169851">
                <a:tc>
                  <a:txBody>
                    <a:bodyPr/>
                    <a:lstStyle/>
                    <a:p>
                      <a:r>
                        <a:rPr kumimoji="1" lang="en-US" altLang="ja-JP" sz="1050" dirty="0" smtClean="0"/>
                        <a:t>NAS</a:t>
                      </a:r>
                      <a:r>
                        <a:rPr kumimoji="1" lang="en-US" altLang="ja-JP" sz="1050" baseline="0" dirty="0" smtClean="0"/>
                        <a:t> node selection function</a:t>
                      </a:r>
                      <a:endParaRPr kumimoji="1" lang="ja-JP" altLang="en-US" sz="1050" dirty="0"/>
                    </a:p>
                  </a:txBody>
                  <a:tcPr/>
                </a:tc>
              </a:tr>
              <a:tr h="169851">
                <a:tc>
                  <a:txBody>
                    <a:bodyPr/>
                    <a:lstStyle/>
                    <a:p>
                      <a:r>
                        <a:rPr kumimoji="1" lang="en-US" altLang="ja-JP" sz="1050" dirty="0" smtClean="0"/>
                        <a:t>Synchronization</a:t>
                      </a:r>
                      <a:endParaRPr kumimoji="1" lang="ja-JP" altLang="en-US" sz="1050" dirty="0"/>
                    </a:p>
                  </a:txBody>
                  <a:tcPr/>
                </a:tc>
              </a:tr>
              <a:tr h="169851">
                <a:tc>
                  <a:txBody>
                    <a:bodyPr/>
                    <a:lstStyle/>
                    <a:p>
                      <a:r>
                        <a:rPr kumimoji="1" lang="en-US" altLang="ja-JP" sz="1050" dirty="0" smtClean="0"/>
                        <a:t>Radio access network sharing</a:t>
                      </a:r>
                      <a:endParaRPr kumimoji="1" lang="ja-JP" altLang="en-US" sz="1050" dirty="0"/>
                    </a:p>
                  </a:txBody>
                  <a:tcPr/>
                </a:tc>
              </a:tr>
              <a:tr h="169851">
                <a:tc>
                  <a:txBody>
                    <a:bodyPr/>
                    <a:lstStyle/>
                    <a:p>
                      <a:r>
                        <a:rPr kumimoji="1" lang="en-US" altLang="ja-JP" sz="1050" dirty="0" smtClean="0"/>
                        <a:t>Paging</a:t>
                      </a:r>
                      <a:endParaRPr kumimoji="1" lang="ja-JP" altLang="en-US" sz="1050" dirty="0"/>
                    </a:p>
                  </a:txBody>
                  <a:tcPr/>
                </a:tc>
              </a:tr>
              <a:tr h="169851">
                <a:tc>
                  <a:txBody>
                    <a:bodyPr/>
                    <a:lstStyle/>
                    <a:p>
                      <a:r>
                        <a:rPr kumimoji="1" lang="en-US" altLang="ja-JP" sz="1050" dirty="0" smtClean="0"/>
                        <a:t>Positioning</a:t>
                      </a:r>
                      <a:endParaRPr kumimoji="1" lang="ja-JP" altLang="en-US" sz="1050" dirty="0"/>
                    </a:p>
                  </a:txBody>
                  <a:tcPr/>
                </a:tc>
              </a:tr>
            </a:tbl>
          </a:graphicData>
        </a:graphic>
      </p:graphicFrame>
      <p:graphicFrame>
        <p:nvGraphicFramePr>
          <p:cNvPr id="7" name="表 6"/>
          <p:cNvGraphicFramePr>
            <a:graphicFrameLocks noGrp="1"/>
          </p:cNvGraphicFramePr>
          <p:nvPr>
            <p:extLst>
              <p:ext uri="{D42A27DB-BD31-4B8C-83A1-F6EECF244321}">
                <p14:modId xmlns:p14="http://schemas.microsoft.com/office/powerpoint/2010/main" val="3714528626"/>
              </p:ext>
            </p:extLst>
          </p:nvPr>
        </p:nvGraphicFramePr>
        <p:xfrm>
          <a:off x="3097911" y="3068960"/>
          <a:ext cx="6010593" cy="2720340"/>
        </p:xfrm>
        <a:graphic>
          <a:graphicData uri="http://schemas.openxmlformats.org/drawingml/2006/table">
            <a:tbl>
              <a:tblPr firstRow="1" bandRow="1">
                <a:tableStyleId>{00A15C55-8517-42AA-B614-E9B94910E393}</a:tableStyleId>
              </a:tblPr>
              <a:tblGrid>
                <a:gridCol w="2962593"/>
                <a:gridCol w="3048000"/>
              </a:tblGrid>
              <a:tr h="0">
                <a:tc>
                  <a:txBody>
                    <a:bodyPr/>
                    <a:lstStyle/>
                    <a:p>
                      <a:r>
                        <a:rPr kumimoji="1" lang="en-US" altLang="ja-JP" sz="1050" dirty="0" smtClean="0"/>
                        <a:t>Table-2:</a:t>
                      </a:r>
                      <a:r>
                        <a:rPr kumimoji="1" lang="en-US" altLang="ja-JP" sz="1050" baseline="0" dirty="0" smtClean="0"/>
                        <a:t> </a:t>
                      </a:r>
                      <a:r>
                        <a:rPr kumimoji="1" lang="en-US" altLang="ja-JP" sz="1050" dirty="0" smtClean="0"/>
                        <a:t>NR RAN may also include other functions</a:t>
                      </a:r>
                      <a:endParaRPr kumimoji="1" lang="ja-JP" altLang="en-US" sz="1050" dirty="0"/>
                    </a:p>
                  </a:txBody>
                  <a:tcPr/>
                </a:tc>
                <a:tc>
                  <a:txBody>
                    <a:bodyPr/>
                    <a:lstStyle/>
                    <a:p>
                      <a:endParaRPr kumimoji="1" lang="ja-JP" altLang="en-US" sz="1050" dirty="0"/>
                    </a:p>
                  </a:txBody>
                  <a:tcPr/>
                </a:tc>
              </a:tr>
              <a:tr h="150073">
                <a:tc>
                  <a:txBody>
                    <a:bodyPr/>
                    <a:lstStyle/>
                    <a:p>
                      <a:r>
                        <a:rPr kumimoji="1" lang="en-US" altLang="ja-JP" sz="1050" dirty="0" smtClean="0"/>
                        <a:t>UE operational</a:t>
                      </a:r>
                      <a:r>
                        <a:rPr kumimoji="1" lang="en-US" altLang="ja-JP" sz="1050" baseline="0" dirty="0" smtClean="0"/>
                        <a:t> mode during periods of no traffic</a:t>
                      </a:r>
                    </a:p>
                  </a:txBody>
                  <a:tcPr/>
                </a:tc>
                <a:tc>
                  <a:txBody>
                    <a:bodyPr/>
                    <a:lstStyle/>
                    <a:p>
                      <a:r>
                        <a:rPr kumimoji="1" lang="en-US" altLang="ja-JP" sz="1050" dirty="0" smtClean="0"/>
                        <a:t>For instance, upon reception of DL data, RAN could notify the UE</a:t>
                      </a:r>
                      <a:endParaRPr kumimoji="1" lang="ja-JP" altLang="en-US" sz="1050" dirty="0"/>
                    </a:p>
                  </a:txBody>
                  <a:tcPr/>
                </a:tc>
              </a:tr>
              <a:tr h="150073">
                <a:tc>
                  <a:txBody>
                    <a:bodyPr/>
                    <a:lstStyle/>
                    <a:p>
                      <a:r>
                        <a:rPr kumimoji="1" lang="en-US" altLang="ja-JP" sz="1050" dirty="0" smtClean="0"/>
                        <a:t>Network Slice support</a:t>
                      </a:r>
                      <a:endParaRPr kumimoji="1" lang="ja-JP" altLang="en-US" sz="1050" dirty="0"/>
                    </a:p>
                  </a:txBody>
                  <a:tcPr/>
                </a:tc>
                <a:tc>
                  <a:txBody>
                    <a:bodyPr/>
                    <a:lstStyle/>
                    <a:p>
                      <a:r>
                        <a:rPr kumimoji="1" lang="en-US" altLang="ja-JP" sz="1050" dirty="0" smtClean="0"/>
                        <a:t>This function</a:t>
                      </a:r>
                      <a:r>
                        <a:rPr kumimoji="1" lang="en-US" altLang="ja-JP" sz="1050" baseline="0" dirty="0" smtClean="0"/>
                        <a:t> provides the capability for NR RAN to support network slicing</a:t>
                      </a:r>
                      <a:endParaRPr kumimoji="1" lang="ja-JP" altLang="en-US" sz="1050" dirty="0"/>
                    </a:p>
                  </a:txBody>
                  <a:tcPr/>
                </a:tc>
              </a:tr>
              <a:tr h="150073">
                <a:tc>
                  <a:txBody>
                    <a:bodyPr/>
                    <a:lstStyle/>
                    <a:p>
                      <a:r>
                        <a:rPr kumimoji="1" lang="en-US" altLang="ja-JP" sz="1050" dirty="0" smtClean="0"/>
                        <a:t>Direct services support</a:t>
                      </a:r>
                      <a:endParaRPr kumimoji="1" lang="ja-JP" altLang="en-US" sz="1050" dirty="0"/>
                    </a:p>
                  </a:txBody>
                  <a:tcPr/>
                </a:tc>
                <a:tc>
                  <a:txBody>
                    <a:bodyPr/>
                    <a:lstStyle/>
                    <a:p>
                      <a:r>
                        <a:rPr kumimoji="1" lang="en-US" altLang="ja-JP" sz="1050" dirty="0" smtClean="0"/>
                        <a:t>This function provides communication whereby UEs</a:t>
                      </a:r>
                      <a:r>
                        <a:rPr kumimoji="1" lang="en-US" altLang="ja-JP" sz="1050" baseline="0" dirty="0" smtClean="0"/>
                        <a:t> can communicate with each other directly</a:t>
                      </a:r>
                      <a:endParaRPr kumimoji="1" lang="ja-JP" altLang="en-US" sz="1050" dirty="0"/>
                    </a:p>
                  </a:txBody>
                  <a:tcPr/>
                </a:tc>
              </a:tr>
              <a:tr h="150073">
                <a:tc>
                  <a:txBody>
                    <a:bodyPr/>
                    <a:lstStyle/>
                    <a:p>
                      <a:r>
                        <a:rPr kumimoji="1" lang="en-US" altLang="ja-JP" sz="1050" dirty="0" smtClean="0"/>
                        <a:t>Interworking with LTE</a:t>
                      </a:r>
                      <a:endParaRPr kumimoji="1" lang="ja-JP" altLang="en-US" sz="1050" dirty="0"/>
                    </a:p>
                  </a:txBody>
                  <a:tcPr/>
                </a:tc>
                <a:tc>
                  <a:txBody>
                    <a:bodyPr/>
                    <a:lstStyle/>
                    <a:p>
                      <a:r>
                        <a:rPr kumimoji="1" lang="en-US" altLang="ja-JP" sz="1050" dirty="0" smtClean="0"/>
                        <a:t>This function</a:t>
                      </a:r>
                      <a:r>
                        <a:rPr kumimoji="1" lang="en-US" altLang="ja-JP" sz="1050" baseline="0" dirty="0" smtClean="0"/>
                        <a:t> provides tight interaction (e.g. DC) between NR and LTE in non-standalone scenario</a:t>
                      </a:r>
                      <a:endParaRPr kumimoji="1" lang="ja-JP" altLang="en-US" sz="1050" dirty="0"/>
                    </a:p>
                  </a:txBody>
                  <a:tcPr/>
                </a:tc>
              </a:tr>
              <a:tr h="150073">
                <a:tc>
                  <a:txBody>
                    <a:bodyPr/>
                    <a:lstStyle/>
                    <a:p>
                      <a:r>
                        <a:rPr kumimoji="1" lang="en-US" altLang="ja-JP" sz="1050" dirty="0" smtClean="0"/>
                        <a:t>Multi-connectivity</a:t>
                      </a:r>
                      <a:endParaRPr kumimoji="1" lang="ja-JP" altLang="en-US" sz="1050" dirty="0"/>
                    </a:p>
                  </a:txBody>
                  <a:tcPr/>
                </a:tc>
                <a:tc>
                  <a:txBody>
                    <a:bodyPr/>
                    <a:lstStyle/>
                    <a:p>
                      <a:r>
                        <a:rPr kumimoji="1" lang="en-US" altLang="ja-JP" sz="1050" dirty="0" smtClean="0"/>
                        <a:t>This function provides means for connectivity between</a:t>
                      </a:r>
                      <a:r>
                        <a:rPr kumimoji="1" lang="en-US" altLang="ja-JP" sz="1050" baseline="0" dirty="0" smtClean="0"/>
                        <a:t> an NR node and multiple NR nodes</a:t>
                      </a:r>
                      <a:endParaRPr kumimoji="1" lang="ja-JP" altLang="en-US" sz="1050" dirty="0"/>
                    </a:p>
                  </a:txBody>
                  <a:tcPr/>
                </a:tc>
              </a:tr>
              <a:tr h="150073">
                <a:tc>
                  <a:txBody>
                    <a:bodyPr/>
                    <a:lstStyle/>
                    <a:p>
                      <a:r>
                        <a:rPr kumimoji="1" lang="en-US" altLang="ja-JP" sz="1050" dirty="0" smtClean="0"/>
                        <a:t>Interworking with non-3GPP systems</a:t>
                      </a:r>
                      <a:endParaRPr kumimoji="1" lang="ja-JP" altLang="en-US" sz="1050" dirty="0"/>
                    </a:p>
                  </a:txBody>
                  <a:tcPr/>
                </a:tc>
                <a:tc>
                  <a:txBody>
                    <a:bodyPr/>
                    <a:lstStyle/>
                    <a:p>
                      <a:r>
                        <a:rPr kumimoji="1" lang="en-US" altLang="ja-JP" sz="1050" dirty="0" smtClean="0"/>
                        <a:t>This function provides interworking</a:t>
                      </a:r>
                      <a:r>
                        <a:rPr kumimoji="1" lang="en-US" altLang="ja-JP" sz="1050" baseline="0" dirty="0" smtClean="0"/>
                        <a:t> </a:t>
                      </a:r>
                      <a:r>
                        <a:rPr kumimoji="1" lang="en-US" altLang="ja-JP" sz="1050" baseline="0" dirty="0" err="1" smtClean="0"/>
                        <a:t>betweeen</a:t>
                      </a:r>
                      <a:r>
                        <a:rPr kumimoji="1" lang="en-US" altLang="ja-JP" sz="1050" baseline="0" dirty="0" smtClean="0"/>
                        <a:t> NR and Non-3GPP RAT (e.g. WLAN)</a:t>
                      </a:r>
                      <a:endParaRPr kumimoji="1" lang="ja-JP" altLang="en-US" sz="1050" dirty="0"/>
                    </a:p>
                  </a:txBody>
                  <a:tcPr/>
                </a:tc>
              </a:tr>
            </a:tbl>
          </a:graphicData>
        </a:graphic>
      </p:graphicFrame>
      <p:sp>
        <p:nvSpPr>
          <p:cNvPr id="8" name="正方形/長方形 7"/>
          <p:cNvSpPr/>
          <p:nvPr/>
        </p:nvSpPr>
        <p:spPr>
          <a:xfrm>
            <a:off x="3275856" y="5949280"/>
            <a:ext cx="5544616"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600" dirty="0" smtClean="0"/>
              <a:t>Should we highlight those functions from the above requiring special attention during the joint session? </a:t>
            </a:r>
            <a:r>
              <a:rPr lang="en-US" altLang="ja-JP" sz="1600" dirty="0" smtClean="0"/>
              <a:t>(e.g. “UE operational mode during periods of no traffic”, “Network Slice support”)</a:t>
            </a:r>
            <a:endParaRPr kumimoji="1" lang="ja-JP" altLang="en-US" sz="1600" dirty="0"/>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a:t>2</a:t>
            </a:r>
            <a:endParaRPr kumimoji="1" lang="ja-JP" altLang="en-US" dirty="0"/>
          </a:p>
        </p:txBody>
      </p:sp>
    </p:spTree>
    <p:extLst>
      <p:ext uri="{BB962C8B-B14F-4D97-AF65-F5344CB8AC3E}">
        <p14:creationId xmlns:p14="http://schemas.microsoft.com/office/powerpoint/2010/main" val="1232160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RAN-CN interconnection variant</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a:t>
            </a:r>
          </a:p>
          <a:p>
            <a:pPr lvl="1"/>
            <a:r>
              <a:rPr kumimoji="1" lang="en-US" altLang="ja-JP" sz="1600" i="1" dirty="0" smtClean="0"/>
              <a:t>The following scenarios for connectivity between a RAN consisting of evolved LTE (</a:t>
            </a:r>
            <a:r>
              <a:rPr kumimoji="1" lang="en-US" altLang="ja-JP" sz="1600" i="1" dirty="0" err="1" smtClean="0"/>
              <a:t>eLTE</a:t>
            </a:r>
            <a:r>
              <a:rPr kumimoji="1" lang="en-US" altLang="ja-JP" sz="1600" i="1" dirty="0" smtClean="0"/>
              <a:t>) and NR and a CN consisting of a 5G CN and an (evolved) EPC should be considered in the discussions on RAN-CN interface definition for the 5G RAN.</a:t>
            </a:r>
          </a:p>
          <a:p>
            <a:pPr lvl="1"/>
            <a:r>
              <a:rPr lang="en-US" altLang="ja-JP" sz="1600" i="1" dirty="0" smtClean="0"/>
              <a:t>Whether the RAN-CN interfaces in the figures below consist of CP, UP or both it is FFS</a:t>
            </a:r>
            <a:endParaRPr kumimoji="1" lang="en-US" altLang="ja-JP" sz="1600" i="1" dirty="0" smtClean="0"/>
          </a:p>
        </p:txBody>
      </p:sp>
      <p:pic>
        <p:nvPicPr>
          <p:cNvPr id="1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996952"/>
            <a:ext cx="2116777" cy="187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941168"/>
            <a:ext cx="2116776" cy="187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3336" y="2996952"/>
            <a:ext cx="2116776" cy="187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3335" y="4941168"/>
            <a:ext cx="2116777" cy="187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1648" y="2996952"/>
            <a:ext cx="2116776" cy="18722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正方形/長方形 13"/>
          <p:cNvSpPr/>
          <p:nvPr/>
        </p:nvSpPr>
        <p:spPr>
          <a:xfrm>
            <a:off x="35496" y="2996952"/>
            <a:ext cx="648072" cy="360040"/>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 C-1</a:t>
            </a:r>
            <a:endParaRPr kumimoji="1" lang="ja-JP" altLang="en-US" sz="1050" dirty="0">
              <a:solidFill>
                <a:schemeClr val="tx1"/>
              </a:solidFill>
            </a:endParaRPr>
          </a:p>
        </p:txBody>
      </p:sp>
      <p:sp>
        <p:nvSpPr>
          <p:cNvPr id="25" name="正方形/長方形 24"/>
          <p:cNvSpPr/>
          <p:nvPr/>
        </p:nvSpPr>
        <p:spPr>
          <a:xfrm>
            <a:off x="35496" y="4941168"/>
            <a:ext cx="648072" cy="360040"/>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 C-2</a:t>
            </a:r>
            <a:endParaRPr kumimoji="1" lang="ja-JP" altLang="en-US" sz="1050" dirty="0">
              <a:solidFill>
                <a:schemeClr val="tx1"/>
              </a:solidFill>
            </a:endParaRPr>
          </a:p>
        </p:txBody>
      </p:sp>
      <p:sp>
        <p:nvSpPr>
          <p:cNvPr id="26" name="正方形/長方形 25"/>
          <p:cNvSpPr/>
          <p:nvPr/>
        </p:nvSpPr>
        <p:spPr>
          <a:xfrm>
            <a:off x="2843808" y="2996952"/>
            <a:ext cx="648072" cy="360040"/>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 C-3</a:t>
            </a:r>
            <a:endParaRPr kumimoji="1" lang="ja-JP" altLang="en-US" sz="1050" dirty="0">
              <a:solidFill>
                <a:schemeClr val="tx1"/>
              </a:solidFill>
            </a:endParaRPr>
          </a:p>
        </p:txBody>
      </p:sp>
      <p:sp>
        <p:nvSpPr>
          <p:cNvPr id="27" name="正方形/長方形 26"/>
          <p:cNvSpPr/>
          <p:nvPr/>
        </p:nvSpPr>
        <p:spPr>
          <a:xfrm>
            <a:off x="2843808" y="4941168"/>
            <a:ext cx="648072" cy="360040"/>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 C-4</a:t>
            </a:r>
            <a:endParaRPr kumimoji="1" lang="ja-JP" altLang="en-US" sz="1050" dirty="0">
              <a:solidFill>
                <a:schemeClr val="tx1"/>
              </a:solidFill>
            </a:endParaRPr>
          </a:p>
        </p:txBody>
      </p:sp>
      <p:sp>
        <p:nvSpPr>
          <p:cNvPr id="28" name="正方形/長方形 27"/>
          <p:cNvSpPr/>
          <p:nvPr/>
        </p:nvSpPr>
        <p:spPr>
          <a:xfrm>
            <a:off x="5652120" y="2996952"/>
            <a:ext cx="648072" cy="360040"/>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 C-5</a:t>
            </a:r>
            <a:endParaRPr kumimoji="1" lang="ja-JP" altLang="en-US" sz="1050" dirty="0">
              <a:solidFill>
                <a:schemeClr val="tx1"/>
              </a:solidFill>
            </a:endParaRPr>
          </a:p>
        </p:txBody>
      </p:sp>
      <p:sp>
        <p:nvSpPr>
          <p:cNvPr id="29" name="正方形/長方形 28"/>
          <p:cNvSpPr/>
          <p:nvPr/>
        </p:nvSpPr>
        <p:spPr>
          <a:xfrm>
            <a:off x="5724128" y="5121188"/>
            <a:ext cx="3096344" cy="16201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600" dirty="0" smtClean="0"/>
              <a:t>Can we clarify the scenarios:</a:t>
            </a:r>
          </a:p>
          <a:p>
            <a:pPr marL="342900" indent="-342900">
              <a:buFont typeface="+mj-lt"/>
              <a:buAutoNum type="arabicPeriod"/>
            </a:pPr>
            <a:r>
              <a:rPr lang="en-US" altLang="ja-JP" sz="1600" dirty="0" smtClean="0"/>
              <a:t>Clarify “</a:t>
            </a:r>
            <a:r>
              <a:rPr lang="en-US" altLang="ja-JP" sz="1600" dirty="0" err="1" smtClean="0"/>
              <a:t>eLTE</a:t>
            </a:r>
            <a:r>
              <a:rPr lang="en-US" altLang="ja-JP" sz="1600" dirty="0" smtClean="0"/>
              <a:t> </a:t>
            </a:r>
            <a:r>
              <a:rPr lang="en-US" altLang="ja-JP" sz="1600" dirty="0" err="1" smtClean="0"/>
              <a:t>eNB</a:t>
            </a:r>
            <a:r>
              <a:rPr lang="en-US" altLang="ja-JP" sz="1600" dirty="0" smtClean="0"/>
              <a:t>”</a:t>
            </a:r>
          </a:p>
          <a:p>
            <a:pPr marL="342900" indent="-342900">
              <a:buFont typeface="+mj-lt"/>
              <a:buAutoNum type="arabicPeriod"/>
            </a:pPr>
            <a:r>
              <a:rPr lang="en-US" altLang="ja-JP" sz="1600" dirty="0" smtClean="0"/>
              <a:t>Show cases for standalone and tight interworking separately</a:t>
            </a:r>
          </a:p>
          <a:p>
            <a:pPr marL="342900" indent="-342900">
              <a:buFont typeface="+mj-lt"/>
              <a:buAutoNum type="arabicPeriod"/>
            </a:pPr>
            <a:r>
              <a:rPr lang="en-US" altLang="ja-JP" sz="1600" dirty="0" smtClean="0"/>
              <a:t>Clarify CP/UP taking into account RAN2 email discussion</a:t>
            </a:r>
            <a:endParaRPr kumimoji="1" lang="ja-JP" altLang="en-US" sz="1600" dirty="0"/>
          </a:p>
        </p:txBody>
      </p:sp>
      <p:sp>
        <p:nvSpPr>
          <p:cNvPr id="31" name="テキスト ボックス 30"/>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Tree>
    <p:extLst>
      <p:ext uri="{BB962C8B-B14F-4D97-AF65-F5344CB8AC3E}">
        <p14:creationId xmlns:p14="http://schemas.microsoft.com/office/powerpoint/2010/main" val="219508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Slicing</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 key principles for support of Network Slicing in RAN</a:t>
            </a:r>
          </a:p>
        </p:txBody>
      </p:sp>
      <p:graphicFrame>
        <p:nvGraphicFramePr>
          <p:cNvPr id="16" name="表 15"/>
          <p:cNvGraphicFramePr>
            <a:graphicFrameLocks noGrp="1"/>
          </p:cNvGraphicFramePr>
          <p:nvPr>
            <p:extLst>
              <p:ext uri="{D42A27DB-BD31-4B8C-83A1-F6EECF244321}">
                <p14:modId xmlns:p14="http://schemas.microsoft.com/office/powerpoint/2010/main" val="768880414"/>
              </p:ext>
            </p:extLst>
          </p:nvPr>
        </p:nvGraphicFramePr>
        <p:xfrm>
          <a:off x="35496" y="2116792"/>
          <a:ext cx="9073008" cy="4480560"/>
        </p:xfrm>
        <a:graphic>
          <a:graphicData uri="http://schemas.openxmlformats.org/drawingml/2006/table">
            <a:tbl>
              <a:tblPr firstRow="1" bandRow="1">
                <a:tableStyleId>{00A15C55-8517-42AA-B614-E9B94910E393}</a:tableStyleId>
              </a:tblPr>
              <a:tblGrid>
                <a:gridCol w="1465580"/>
                <a:gridCol w="7607428"/>
              </a:tblGrid>
              <a:tr h="0">
                <a:tc>
                  <a:txBody>
                    <a:bodyPr/>
                    <a:lstStyle/>
                    <a:p>
                      <a:r>
                        <a:rPr kumimoji="1" lang="en-US" altLang="ja-JP" sz="1050" dirty="0" smtClean="0"/>
                        <a:t>Key principle</a:t>
                      </a:r>
                      <a:endParaRPr kumimoji="1" lang="ja-JP" altLang="en-US" sz="1050" dirty="0"/>
                    </a:p>
                  </a:txBody>
                  <a:tcPr/>
                </a:tc>
                <a:tc>
                  <a:txBody>
                    <a:bodyPr/>
                    <a:lstStyle/>
                    <a:p>
                      <a:r>
                        <a:rPr kumimoji="1" lang="en-US" altLang="ja-JP" sz="1050" dirty="0" smtClean="0"/>
                        <a:t>Description</a:t>
                      </a:r>
                      <a:r>
                        <a:rPr kumimoji="1" lang="en-US" altLang="ja-JP" sz="1050" baseline="0" dirty="0" smtClean="0"/>
                        <a:t> (</a:t>
                      </a:r>
                      <a:r>
                        <a:rPr kumimoji="1" lang="en-US" altLang="ja-JP" sz="1050" baseline="0" dirty="0" smtClean="0">
                          <a:solidFill>
                            <a:srgbClr val="FF0000"/>
                          </a:solidFill>
                        </a:rPr>
                        <a:t>red text shows </a:t>
                      </a:r>
                      <a:r>
                        <a:rPr kumimoji="1" lang="en-US" altLang="ja-JP" sz="1050" baseline="0" dirty="0" err="1" smtClean="0">
                          <a:solidFill>
                            <a:srgbClr val="FF0000"/>
                          </a:solidFill>
                        </a:rPr>
                        <a:t>FFSes</a:t>
                      </a:r>
                      <a:r>
                        <a:rPr kumimoji="1" lang="en-US" altLang="ja-JP" sz="1050" baseline="0" dirty="0" smtClean="0"/>
                        <a:t>)</a:t>
                      </a:r>
                      <a:endParaRPr kumimoji="1" lang="ja-JP" altLang="en-US" sz="1050" dirty="0"/>
                    </a:p>
                  </a:txBody>
                  <a:tcPr/>
                </a:tc>
              </a:tr>
              <a:tr h="286562">
                <a:tc>
                  <a:txBody>
                    <a:bodyPr/>
                    <a:lstStyle/>
                    <a:p>
                      <a:r>
                        <a:rPr kumimoji="1" lang="en-US" altLang="ja-JP" sz="1050" baseline="0" dirty="0" smtClean="0"/>
                        <a:t>RAN awareness</a:t>
                      </a:r>
                    </a:p>
                    <a:p>
                      <a:r>
                        <a:rPr kumimoji="1" lang="en-US" altLang="ja-JP" sz="1050" baseline="0" dirty="0" smtClean="0"/>
                        <a:t>of slices</a:t>
                      </a:r>
                    </a:p>
                  </a:txBody>
                  <a:tcPr/>
                </a:tc>
                <a:tc>
                  <a:txBody>
                    <a:bodyPr/>
                    <a:lstStyle/>
                    <a:p>
                      <a:pPr marL="171450" indent="-171450">
                        <a:buFontTx/>
                        <a:buChar char="-"/>
                      </a:pPr>
                      <a:r>
                        <a:rPr kumimoji="1" lang="en-US" altLang="ja-JP" sz="1050" dirty="0" smtClean="0"/>
                        <a:t>RAN shall</a:t>
                      </a:r>
                      <a:r>
                        <a:rPr kumimoji="1" lang="en-US" altLang="ja-JP" sz="1050" baseline="0" dirty="0" smtClean="0"/>
                        <a:t> support a differentiated handling of different network slices which have been pre-configured by the operator</a:t>
                      </a:r>
                    </a:p>
                    <a:p>
                      <a:pPr marL="171450" indent="-171450">
                        <a:buFontTx/>
                        <a:buChar char="-"/>
                      </a:pPr>
                      <a:r>
                        <a:rPr kumimoji="1" lang="en-US" altLang="ja-JP" sz="1050" baseline="0" dirty="0" smtClean="0"/>
                        <a:t>How RAN supports the slice enabling in terms of RAN functions (i.e. the set of network functions that comprise each slice) is implementation dependent</a:t>
                      </a:r>
                    </a:p>
                    <a:p>
                      <a:pPr marL="171450" indent="-171450">
                        <a:buFontTx/>
                        <a:buChar char="-"/>
                      </a:pPr>
                      <a:r>
                        <a:rPr kumimoji="1" lang="en-US" altLang="ja-JP" sz="1050" i="0" baseline="0" dirty="0" smtClean="0">
                          <a:solidFill>
                            <a:srgbClr val="FF0000"/>
                          </a:solidFill>
                        </a:rPr>
                        <a:t>It is still FFS if 3GPP will still additionally want to standardize a few basic slices and the network functions that comprise them (e.g. </a:t>
                      </a:r>
                      <a:r>
                        <a:rPr kumimoji="1" lang="en-US" altLang="ja-JP" sz="1050" i="0" baseline="0" dirty="0" err="1" smtClean="0">
                          <a:solidFill>
                            <a:srgbClr val="FF0000"/>
                          </a:solidFill>
                        </a:rPr>
                        <a:t>eMBB</a:t>
                      </a:r>
                      <a:r>
                        <a:rPr kumimoji="1" lang="en-US" altLang="ja-JP" sz="1050" i="0" baseline="0" dirty="0" smtClean="0">
                          <a:solidFill>
                            <a:srgbClr val="FF0000"/>
                          </a:solidFill>
                        </a:rPr>
                        <a:t>, </a:t>
                      </a:r>
                      <a:r>
                        <a:rPr kumimoji="1" lang="en-US" altLang="ja-JP" sz="1050" i="0" baseline="0" dirty="0" err="1" smtClean="0">
                          <a:solidFill>
                            <a:srgbClr val="FF0000"/>
                          </a:solidFill>
                        </a:rPr>
                        <a:t>MassiveMTC</a:t>
                      </a:r>
                      <a:r>
                        <a:rPr kumimoji="1" lang="en-US" altLang="ja-JP" sz="1050" i="0" baseline="0" dirty="0" smtClean="0">
                          <a:solidFill>
                            <a:srgbClr val="FF0000"/>
                          </a:solidFill>
                        </a:rPr>
                        <a:t>).</a:t>
                      </a:r>
                      <a:endParaRPr kumimoji="1" lang="ja-JP" altLang="en-US" sz="1050" i="0" dirty="0">
                        <a:solidFill>
                          <a:srgbClr val="FF0000"/>
                        </a:solidFill>
                      </a:endParaRPr>
                    </a:p>
                  </a:txBody>
                  <a:tcPr/>
                </a:tc>
              </a:tr>
              <a:tr h="337997">
                <a:tc>
                  <a:txBody>
                    <a:bodyPr/>
                    <a:lstStyle/>
                    <a:p>
                      <a:r>
                        <a:rPr kumimoji="1" lang="en-US" altLang="ja-JP" sz="1050" dirty="0" smtClean="0"/>
                        <a:t>Network slice selection</a:t>
                      </a:r>
                      <a:endParaRPr kumimoji="1" lang="ja-JP" altLang="en-US" sz="1050" dirty="0"/>
                    </a:p>
                  </a:txBody>
                  <a:tcPr/>
                </a:tc>
                <a:tc>
                  <a:txBody>
                    <a:bodyPr/>
                    <a:lstStyle/>
                    <a:p>
                      <a:pPr marL="171450" indent="-171450">
                        <a:buFontTx/>
                        <a:buChar char="-"/>
                      </a:pPr>
                      <a:r>
                        <a:rPr kumimoji="1" lang="en-US" altLang="ja-JP" sz="1050" dirty="0" smtClean="0"/>
                        <a:t>RAN shall support the selection of the RAN</a:t>
                      </a:r>
                      <a:r>
                        <a:rPr kumimoji="1" lang="en-US" altLang="ja-JP" sz="1050" baseline="0" dirty="0" smtClean="0"/>
                        <a:t> part of the network slice by an index of ID provided by the UE which unambiguously identifies one of the pre-configured network slices in the PLMN</a:t>
                      </a:r>
                    </a:p>
                    <a:p>
                      <a:pPr marL="171450" indent="-171450">
                        <a:buFontTx/>
                        <a:buChar char="-"/>
                      </a:pPr>
                      <a:r>
                        <a:rPr kumimoji="1" lang="en-US" altLang="ja-JP" sz="1050" i="0" baseline="0" dirty="0" smtClean="0">
                          <a:solidFill>
                            <a:srgbClr val="FF0000"/>
                          </a:solidFill>
                        </a:rPr>
                        <a:t>How the UE gets this unambiguous index of ID is FFS and to be decided with SA2. The index or ID could be sent to the UE by the CN after the CN has selected the slice (e.g. similar to </a:t>
                      </a:r>
                      <a:r>
                        <a:rPr kumimoji="1" lang="en-US" altLang="ja-JP" sz="1050" i="0" baseline="0" dirty="0" err="1" smtClean="0">
                          <a:solidFill>
                            <a:srgbClr val="FF0000"/>
                          </a:solidFill>
                        </a:rPr>
                        <a:t>eDECOR</a:t>
                      </a:r>
                      <a:r>
                        <a:rPr kumimoji="1" lang="en-US" altLang="ja-JP" sz="1050" i="0" baseline="0" dirty="0" smtClean="0">
                          <a:solidFill>
                            <a:srgbClr val="FF0000"/>
                          </a:solidFill>
                        </a:rPr>
                        <a:t> feature) or it should be pre-configured in the UE.</a:t>
                      </a:r>
                    </a:p>
                    <a:p>
                      <a:pPr marL="171450" indent="-171450">
                        <a:buFontTx/>
                        <a:buChar char="-"/>
                      </a:pPr>
                      <a:r>
                        <a:rPr kumimoji="1" lang="en-US" altLang="ja-JP" sz="1050" i="0" baseline="0" dirty="0" smtClean="0">
                          <a:solidFill>
                            <a:srgbClr val="FF0000"/>
                          </a:solidFill>
                        </a:rPr>
                        <a:t>It is FFS how the RAN verifies that the UE is authorized to select the slice and when this verification happens</a:t>
                      </a:r>
                    </a:p>
                    <a:p>
                      <a:pPr marL="171450" indent="-171450">
                        <a:buFontTx/>
                        <a:buChar char="-"/>
                      </a:pPr>
                      <a:r>
                        <a:rPr kumimoji="1" lang="en-US" altLang="ja-JP" sz="1050" i="0" baseline="0" dirty="0" smtClean="0">
                          <a:solidFill>
                            <a:srgbClr val="FF0000"/>
                          </a:solidFill>
                        </a:rPr>
                        <a:t>It is FFS if the RAN may also select the slice based on specific resources accessed by the UE</a:t>
                      </a:r>
                    </a:p>
                  </a:txBody>
                  <a:tcPr/>
                </a:tc>
              </a:tr>
              <a:tr h="132260">
                <a:tc>
                  <a:txBody>
                    <a:bodyPr/>
                    <a:lstStyle/>
                    <a:p>
                      <a:r>
                        <a:rPr kumimoji="1" lang="en-US" altLang="ja-JP" sz="1050" dirty="0" smtClean="0"/>
                        <a:t>Resource</a:t>
                      </a:r>
                      <a:r>
                        <a:rPr kumimoji="1" lang="en-US" altLang="ja-JP" sz="1050" baseline="0" dirty="0" smtClean="0"/>
                        <a:t> management</a:t>
                      </a:r>
                    </a:p>
                    <a:p>
                      <a:r>
                        <a:rPr kumimoji="1" lang="en-US" altLang="ja-JP" sz="1050" baseline="0" dirty="0" smtClean="0"/>
                        <a:t>between slices</a:t>
                      </a:r>
                      <a:endParaRPr kumimoji="1" lang="ja-JP" altLang="en-US" sz="1050" dirty="0"/>
                    </a:p>
                  </a:txBody>
                  <a:tcPr/>
                </a:tc>
                <a:tc>
                  <a:txBody>
                    <a:bodyPr/>
                    <a:lstStyle/>
                    <a:p>
                      <a:pPr marL="171450" indent="-171450">
                        <a:buFontTx/>
                        <a:buChar char="-"/>
                      </a:pPr>
                      <a:r>
                        <a:rPr kumimoji="1" lang="en-US" altLang="ja-JP" sz="1050" baseline="0" dirty="0" smtClean="0"/>
                        <a:t>RAN shall support policy enforcement between slices as per service level agreements</a:t>
                      </a:r>
                    </a:p>
                    <a:p>
                      <a:pPr marL="171450" indent="-171450">
                        <a:buFontTx/>
                        <a:buChar char="-"/>
                      </a:pPr>
                      <a:r>
                        <a:rPr kumimoji="1" lang="en-US" altLang="ja-JP" sz="1050" i="0" baseline="0" dirty="0" smtClean="0">
                          <a:solidFill>
                            <a:srgbClr val="FF0000"/>
                          </a:solidFill>
                        </a:rPr>
                        <a:t>How RAN handles the requirements coming from the service level agreements is to be discussed with SA2</a:t>
                      </a:r>
                      <a:endParaRPr kumimoji="1" lang="ja-JP" altLang="en-US" sz="1050" i="0" dirty="0">
                        <a:solidFill>
                          <a:srgbClr val="FF0000"/>
                        </a:solidFill>
                      </a:endParaRPr>
                    </a:p>
                  </a:txBody>
                  <a:tcPr/>
                </a:tc>
              </a:tr>
              <a:tr h="132260">
                <a:tc>
                  <a:txBody>
                    <a:bodyPr/>
                    <a:lstStyle/>
                    <a:p>
                      <a:r>
                        <a:rPr kumimoji="1" lang="en-US" altLang="ja-JP" sz="1050" dirty="0" smtClean="0"/>
                        <a:t>Support of </a:t>
                      </a:r>
                      <a:r>
                        <a:rPr kumimoji="1" lang="en-US" altLang="ja-JP" sz="1050" dirty="0" err="1" smtClean="0"/>
                        <a:t>QoS</a:t>
                      </a:r>
                      <a:endParaRPr kumimoji="1" lang="ja-JP" altLang="en-US" sz="1050" dirty="0"/>
                    </a:p>
                  </a:txBody>
                  <a:tcPr/>
                </a:tc>
                <a:tc>
                  <a:txBody>
                    <a:bodyPr/>
                    <a:lstStyle/>
                    <a:p>
                      <a:pPr marL="171450" indent="-171450">
                        <a:buFontTx/>
                        <a:buChar char="-"/>
                      </a:pPr>
                      <a:r>
                        <a:rPr kumimoji="1" lang="en-US" altLang="ja-JP" sz="1050" dirty="0" smtClean="0"/>
                        <a:t>RAN shall support </a:t>
                      </a:r>
                      <a:r>
                        <a:rPr kumimoji="1" lang="en-US" altLang="ja-JP" sz="1050" dirty="0" err="1" smtClean="0"/>
                        <a:t>QoS</a:t>
                      </a:r>
                      <a:r>
                        <a:rPr kumimoji="1" lang="en-US" altLang="ja-JP" sz="1050" dirty="0" smtClean="0"/>
                        <a:t> differentiation within a slice</a:t>
                      </a:r>
                    </a:p>
                    <a:p>
                      <a:pPr marL="171450" indent="-171450">
                        <a:buFontTx/>
                        <a:buChar char="-"/>
                      </a:pPr>
                      <a:r>
                        <a:rPr kumimoji="1" lang="en-US" altLang="ja-JP" sz="1050" i="0" dirty="0" smtClean="0">
                          <a:solidFill>
                            <a:srgbClr val="FF0000"/>
                          </a:solidFill>
                        </a:rPr>
                        <a:t>It is FFS</a:t>
                      </a:r>
                      <a:r>
                        <a:rPr kumimoji="1" lang="en-US" altLang="ja-JP" sz="1050" i="0" baseline="0" dirty="0" smtClean="0">
                          <a:solidFill>
                            <a:srgbClr val="FF0000"/>
                          </a:solidFill>
                        </a:rPr>
                        <a:t> if RAN shall additionally support </a:t>
                      </a:r>
                      <a:r>
                        <a:rPr kumimoji="1" lang="en-US" altLang="ja-JP" sz="1050" i="0" baseline="0" dirty="0" err="1" smtClean="0">
                          <a:solidFill>
                            <a:srgbClr val="FF0000"/>
                          </a:solidFill>
                        </a:rPr>
                        <a:t>QoS</a:t>
                      </a:r>
                      <a:r>
                        <a:rPr kumimoji="1" lang="en-US" altLang="ja-JP" sz="1050" i="0" baseline="0" dirty="0" smtClean="0">
                          <a:solidFill>
                            <a:srgbClr val="FF0000"/>
                          </a:solidFill>
                        </a:rPr>
                        <a:t> enforcement independently per slice</a:t>
                      </a:r>
                      <a:endParaRPr kumimoji="1" lang="ja-JP" altLang="en-US" sz="1050" i="0" dirty="0">
                        <a:solidFill>
                          <a:srgbClr val="FF0000"/>
                        </a:solidFill>
                      </a:endParaRPr>
                    </a:p>
                  </a:txBody>
                  <a:tcPr/>
                </a:tc>
              </a:tr>
              <a:tr h="235128">
                <a:tc>
                  <a:txBody>
                    <a:bodyPr/>
                    <a:lstStyle/>
                    <a:p>
                      <a:r>
                        <a:rPr kumimoji="1" lang="en-US" altLang="ja-JP" sz="1050" i="0" dirty="0" smtClean="0"/>
                        <a:t>RAN selection</a:t>
                      </a:r>
                    </a:p>
                    <a:p>
                      <a:r>
                        <a:rPr kumimoji="1" lang="en-US" altLang="ja-JP" sz="1050" i="0" dirty="0" smtClean="0"/>
                        <a:t>of CN entity </a:t>
                      </a:r>
                      <a:r>
                        <a:rPr kumimoji="1" lang="en-US" altLang="ja-JP" sz="1050" i="0" dirty="0" smtClean="0">
                          <a:solidFill>
                            <a:srgbClr val="FF0000"/>
                          </a:solidFill>
                        </a:rPr>
                        <a:t>(FFS)</a:t>
                      </a:r>
                      <a:endParaRPr kumimoji="1" lang="ja-JP" altLang="en-US" sz="1050" i="0" dirty="0">
                        <a:solidFill>
                          <a:srgbClr val="FF0000"/>
                        </a:solidFill>
                      </a:endParaRPr>
                    </a:p>
                  </a:txBody>
                  <a:tcPr/>
                </a:tc>
                <a:tc>
                  <a:txBody>
                    <a:bodyPr/>
                    <a:lstStyle/>
                    <a:p>
                      <a:pPr marL="171450" indent="-171450">
                        <a:buFontTx/>
                        <a:buChar char="-"/>
                      </a:pPr>
                      <a:r>
                        <a:rPr kumimoji="1" lang="en-US" altLang="ja-JP" sz="1050" i="0" dirty="0" smtClean="0"/>
                        <a:t>RAN shall support initial selection</a:t>
                      </a:r>
                      <a:r>
                        <a:rPr kumimoji="1" lang="en-US" altLang="ja-JP" sz="1050" i="0" baseline="0" dirty="0" smtClean="0"/>
                        <a:t> of the CN entity for initial routing of uplink messages based on received slice index and a mapping in the RAN node (CN entity, slices supported)</a:t>
                      </a:r>
                    </a:p>
                    <a:p>
                      <a:pPr marL="171450" indent="-171450">
                        <a:buFontTx/>
                        <a:buChar char="-"/>
                      </a:pPr>
                      <a:r>
                        <a:rPr kumimoji="1" lang="en-US" altLang="ja-JP" sz="1050" i="0" dirty="0" smtClean="0">
                          <a:solidFill>
                            <a:srgbClr val="FF0000"/>
                          </a:solidFill>
                        </a:rPr>
                        <a:t>Need to discuss whether</a:t>
                      </a:r>
                      <a:r>
                        <a:rPr kumimoji="1" lang="en-US" altLang="ja-JP" sz="1050" i="0" baseline="0" dirty="0" smtClean="0">
                          <a:solidFill>
                            <a:srgbClr val="FF0000"/>
                          </a:solidFill>
                        </a:rPr>
                        <a:t> an NNSF-like function is needed that uses the slice index as input for initial selection of a CN entity that supports this slice</a:t>
                      </a:r>
                      <a:endParaRPr kumimoji="1" lang="en-US" altLang="ja-JP" sz="1050" i="0" dirty="0" smtClean="0">
                        <a:solidFill>
                          <a:srgbClr val="FF0000"/>
                        </a:solidFill>
                      </a:endParaRPr>
                    </a:p>
                  </a:txBody>
                  <a:tcPr/>
                </a:tc>
              </a:tr>
              <a:tr h="235128">
                <a:tc>
                  <a:txBody>
                    <a:bodyPr/>
                    <a:lstStyle/>
                    <a:p>
                      <a:r>
                        <a:rPr kumimoji="1" lang="en-US" altLang="ja-JP" sz="1050" dirty="0" smtClean="0"/>
                        <a:t>Resource isolation</a:t>
                      </a:r>
                    </a:p>
                    <a:p>
                      <a:r>
                        <a:rPr kumimoji="1" lang="en-US" altLang="ja-JP" sz="1050" dirty="0" smtClean="0"/>
                        <a:t>between slices </a:t>
                      </a:r>
                      <a:r>
                        <a:rPr kumimoji="1" lang="en-US" altLang="ja-JP" sz="1050" dirty="0" smtClean="0">
                          <a:solidFill>
                            <a:srgbClr val="FF0000"/>
                          </a:solidFill>
                        </a:rPr>
                        <a:t>(FFS)</a:t>
                      </a:r>
                      <a:endParaRPr kumimoji="1" lang="ja-JP" altLang="en-US" sz="1050" dirty="0">
                        <a:solidFill>
                          <a:srgbClr val="FF0000"/>
                        </a:solidFill>
                      </a:endParaRPr>
                    </a:p>
                  </a:txBody>
                  <a:tcPr/>
                </a:tc>
                <a:tc>
                  <a:txBody>
                    <a:bodyPr/>
                    <a:lstStyle/>
                    <a:p>
                      <a:pPr marL="171450" indent="-171450">
                        <a:buFontTx/>
                        <a:buChar char="-"/>
                      </a:pPr>
                      <a:r>
                        <a:rPr kumimoji="1" lang="en-US" altLang="ja-JP" sz="1050" dirty="0" smtClean="0"/>
                        <a:t>RAN shall support resource isolation</a:t>
                      </a:r>
                      <a:r>
                        <a:rPr kumimoji="1" lang="en-US" altLang="ja-JP" sz="1050" baseline="0" dirty="0" smtClean="0"/>
                        <a:t> between slices</a:t>
                      </a:r>
                    </a:p>
                    <a:p>
                      <a:pPr marL="171450" indent="-171450">
                        <a:buFontTx/>
                        <a:buChar char="-"/>
                      </a:pPr>
                      <a:r>
                        <a:rPr kumimoji="1" lang="en-US" altLang="ja-JP" sz="1050" baseline="0" dirty="0" smtClean="0">
                          <a:solidFill>
                            <a:srgbClr val="FF0000"/>
                          </a:solidFill>
                        </a:rPr>
                        <a:t>Resource isolation needs to be clarified: It is unclear if resource isolation would imply that multiple slices cannot share control plane (respectively user plane) resources or processing resources in common.</a:t>
                      </a:r>
                    </a:p>
                    <a:p>
                      <a:pPr marL="171450" indent="-171450">
                        <a:buFontTx/>
                        <a:buChar char="-"/>
                      </a:pPr>
                      <a:r>
                        <a:rPr kumimoji="1" lang="en-US" altLang="ja-JP" sz="1050" baseline="0" dirty="0" smtClean="0">
                          <a:solidFill>
                            <a:srgbClr val="FF0000"/>
                          </a:solidFill>
                        </a:rPr>
                        <a:t>Its is unclear if resource isolation would imply that cryptographic means should be used to isolate CP and UP traffic between slices.</a:t>
                      </a:r>
                      <a:endParaRPr kumimoji="1" lang="ja-JP" altLang="en-US" sz="1050" dirty="0">
                        <a:solidFill>
                          <a:srgbClr val="FF0000"/>
                        </a:solidFill>
                      </a:endParaRPr>
                    </a:p>
                  </a:txBody>
                  <a:tcPr/>
                </a:tc>
              </a:tr>
            </a:tbl>
          </a:graphicData>
        </a:graphic>
      </p:graphicFrame>
      <p:sp>
        <p:nvSpPr>
          <p:cNvPr id="22" name="テキスト ボックス 21"/>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4</a:t>
            </a:r>
            <a:endParaRPr kumimoji="1" lang="ja-JP" altLang="en-US" dirty="0"/>
          </a:p>
        </p:txBody>
      </p:sp>
    </p:spTree>
    <p:extLst>
      <p:ext uri="{BB962C8B-B14F-4D97-AF65-F5344CB8AC3E}">
        <p14:creationId xmlns:p14="http://schemas.microsoft.com/office/powerpoint/2010/main" val="1111987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TotalTime>
  <Words>984</Words>
  <Application>Microsoft Office PowerPoint</Application>
  <PresentationFormat>画面に合わせる (4:3)</PresentationFormat>
  <Paragraphs>99</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​​テーマ</vt:lpstr>
      <vt:lpstr>Draft summary of RAN3 discussion status concerning NR on the topics for joint session with SA2 and RAN2</vt:lpstr>
      <vt:lpstr>Introduction</vt:lpstr>
      <vt:lpstr>RAN-CN functions</vt:lpstr>
      <vt:lpstr>RAN-CN interconnection variant</vt:lpstr>
      <vt:lpstr>Slicing</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エヌ・ティ・ティ・ドコモ情報システム部r2</cp:lastModifiedBy>
  <cp:revision>14</cp:revision>
  <dcterms:created xsi:type="dcterms:W3CDTF">2016-05-13T07:37:30Z</dcterms:created>
  <dcterms:modified xsi:type="dcterms:W3CDTF">2016-05-13T12:40:36Z</dcterms:modified>
</cp:coreProperties>
</file>