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6" r:id="rId3"/>
    <p:sldId id="267" r:id="rId4"/>
    <p:sldId id="259" r:id="rId5"/>
    <p:sldId id="262" r:id="rId6"/>
    <p:sldId id="263" r:id="rId7"/>
    <p:sldId id="261" r:id="rId8"/>
    <p:sldId id="268" r:id="rId9"/>
    <p:sldId id="264" r:id="rId10"/>
    <p:sldId id="257" r:id="rId11"/>
    <p:sldId id="25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91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661F53-249F-432B-9E98-9A437ED79554}" type="datetimeFigureOut">
              <a:rPr lang="en-US" smtClean="0"/>
              <a:pPr/>
              <a:t>2/23/2011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71580C-AFBE-4AF8-88A0-24EC5E6E49B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Rot="1" noChangeAspect="1" noChangeArrowheads="1" noTextEdit="1"/>
          </p:cNvSpPr>
          <p:nvPr>
            <p:ph type="sldImg"/>
          </p:nvPr>
        </p:nvSpPr>
        <p:spPr>
          <a:ln/>
        </p:spPr>
      </p:sp>
      <p:sp>
        <p:nvSpPr>
          <p:cNvPr id="944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Rot="1" noChangeAspect="1" noChangeArrowheads="1" noTextEdit="1"/>
          </p:cNvSpPr>
          <p:nvPr>
            <p:ph type="sldImg"/>
          </p:nvPr>
        </p:nvSpPr>
        <p:spPr>
          <a:ln/>
        </p:spPr>
      </p:sp>
      <p:sp>
        <p:nvSpPr>
          <p:cNvPr id="9461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C3ABF5-3D57-458D-B28E-AC24CCC8DF20}"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C3ABF5-3D57-458D-B28E-AC24CCC8DF20}"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C3ABF5-3D57-458D-B28E-AC24CCC8DF20}"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C3ABF5-3D57-458D-B28E-AC24CCC8DF20}"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C3ABF5-3D57-458D-B28E-AC24CCC8DF20}"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C3ABF5-3D57-458D-B28E-AC24CCC8DF20}"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C3ABF5-3D57-458D-B28E-AC24CCC8DF20}" type="datetimeFigureOut">
              <a:rPr lang="en-US" smtClean="0"/>
              <a:pPr/>
              <a:t>2/23/2011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C3ABF5-3D57-458D-B28E-AC24CCC8DF20}" type="datetimeFigureOut">
              <a:rPr lang="en-US" smtClean="0"/>
              <a:pPr/>
              <a:t>2/23/2011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C3ABF5-3D57-458D-B28E-AC24CCC8DF20}" type="datetimeFigureOut">
              <a:rPr lang="en-US" smtClean="0"/>
              <a:pPr/>
              <a:t>2/23/2011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C3ABF5-3D57-458D-B28E-AC24CCC8DF20}"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C3ABF5-3D57-458D-B28E-AC24CCC8DF20}"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20F675-CF6D-4B02-B8FE-19879932A18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C3ABF5-3D57-458D-B28E-AC24CCC8DF20}" type="datetimeFigureOut">
              <a:rPr lang="en-US" smtClean="0"/>
              <a:pPr/>
              <a:t>2/23/2011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20F675-CF6D-4B02-B8FE-19879932A18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Requirements Information</a:t>
            </a:r>
            <a:endParaRPr lang="en-US" dirty="0"/>
          </a:p>
        </p:txBody>
      </p:sp>
      <p:sp>
        <p:nvSpPr>
          <p:cNvPr id="3" name="Subtitle 2"/>
          <p:cNvSpPr>
            <a:spLocks noGrp="1"/>
          </p:cNvSpPr>
          <p:nvPr>
            <p:ph type="subTitle" idx="1"/>
          </p:nvPr>
        </p:nvSpPr>
        <p:spPr>
          <a:xfrm>
            <a:off x="1371600" y="3429000"/>
            <a:ext cx="6400800" cy="1752600"/>
          </a:xfrm>
        </p:spPr>
        <p:txBody>
          <a:bodyPr/>
          <a:lstStyle/>
          <a:p>
            <a:r>
              <a:rPr lang="en-US" dirty="0" smtClean="0"/>
              <a:t>Addition of IMSI_IMEI</a:t>
            </a:r>
          </a:p>
          <a:p>
            <a:r>
              <a:rPr lang="en-US" dirty="0" smtClean="0"/>
              <a:t>R3-110929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smtClean="0"/>
              <a:t>Hybrid-Technology references</a:t>
            </a:r>
            <a:r>
              <a:rPr lang="en-US" sz="2000" dirty="0" smtClean="0"/>
              <a:t/>
            </a:r>
            <a:br>
              <a:rPr lang="en-US" sz="2000" dirty="0" smtClean="0"/>
            </a:br>
            <a:r>
              <a:rPr lang="en-US" sz="2800" dirty="0" smtClean="0"/>
              <a:t>Responses to FCC FNPRM </a:t>
            </a:r>
            <a:br>
              <a:rPr lang="en-US" sz="2800" dirty="0" smtClean="0"/>
            </a:br>
            <a:r>
              <a:rPr lang="en-US" sz="2800" dirty="0"/>
              <a:t>PS Docket No. 07-114; FCC 10-176</a:t>
            </a:r>
          </a:p>
        </p:txBody>
      </p:sp>
      <p:sp>
        <p:nvSpPr>
          <p:cNvPr id="3" name="Content Placeholder 2"/>
          <p:cNvSpPr>
            <a:spLocks noGrp="1"/>
          </p:cNvSpPr>
          <p:nvPr>
            <p:ph idx="1"/>
          </p:nvPr>
        </p:nvSpPr>
        <p:spPr>
          <a:xfrm>
            <a:off x="457200" y="1600201"/>
            <a:ext cx="8229600" cy="1981200"/>
          </a:xfrm>
        </p:spPr>
        <p:txBody>
          <a:bodyPr>
            <a:normAutofit/>
          </a:bodyPr>
          <a:lstStyle/>
          <a:p>
            <a:r>
              <a:rPr lang="en-US" sz="2000" dirty="0" smtClean="0"/>
              <a:t>Sect.38 </a:t>
            </a:r>
            <a:r>
              <a:rPr lang="en-US" sz="2000" dirty="0" smtClean="0">
                <a:solidFill>
                  <a:srgbClr val="FF0000"/>
                </a:solidFill>
              </a:rPr>
              <a:t>“…</a:t>
            </a:r>
            <a:r>
              <a:rPr lang="en-US" sz="2000" dirty="0">
                <a:solidFill>
                  <a:srgbClr val="FF0000"/>
                </a:solidFill>
              </a:rPr>
              <a:t>APCO, NENA, and </a:t>
            </a:r>
            <a:r>
              <a:rPr lang="en-US" sz="2000" dirty="0" smtClean="0">
                <a:solidFill>
                  <a:srgbClr val="FF0000"/>
                </a:solidFill>
              </a:rPr>
              <a:t>… propose…</a:t>
            </a:r>
            <a:r>
              <a:rPr lang="en-US" sz="2000" dirty="0">
                <a:solidFill>
                  <a:srgbClr val="FF0000"/>
                </a:solidFill>
              </a:rPr>
              <a:t>the development of hybrid network--A-GPS </a:t>
            </a:r>
            <a:r>
              <a:rPr lang="en-US" sz="2000" dirty="0" smtClean="0">
                <a:solidFill>
                  <a:srgbClr val="FF0000"/>
                </a:solidFill>
              </a:rPr>
              <a:t>technologies”</a:t>
            </a:r>
          </a:p>
          <a:p>
            <a:r>
              <a:rPr lang="en-US" sz="2000" dirty="0" smtClean="0"/>
              <a:t>From Filed Comments </a:t>
            </a:r>
            <a:r>
              <a:rPr lang="en-US" sz="2000" dirty="0" smtClean="0">
                <a:solidFill>
                  <a:srgbClr val="FF0000"/>
                </a:solidFill>
              </a:rPr>
              <a:t>“For example, we specifically ask about the use of hybrid technologies that employ both network-based and handset-based location solutions.”</a:t>
            </a:r>
          </a:p>
          <a:p>
            <a:pPr>
              <a:buNone/>
            </a:pPr>
            <a:endParaRPr lang="en-US" sz="2000" dirty="0" smtClean="0"/>
          </a:p>
          <a:p>
            <a:endParaRPr lang="en-US" sz="2000" dirty="0" smtClean="0"/>
          </a:p>
          <a:p>
            <a:endParaRPr lang="en-US" sz="2000" dirty="0"/>
          </a:p>
        </p:txBody>
      </p:sp>
      <p:sp>
        <p:nvSpPr>
          <p:cNvPr id="4" name="Title 1"/>
          <p:cNvSpPr txBox="1">
            <a:spLocks/>
          </p:cNvSpPr>
          <p:nvPr/>
        </p:nvSpPr>
        <p:spPr>
          <a:xfrm>
            <a:off x="533400" y="32766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j-lt"/>
                <a:ea typeface="+mj-ea"/>
                <a:cs typeface="+mj-cs"/>
              </a:rPr>
              <a:t>Hybrid Location Technology </a:t>
            </a:r>
            <a:r>
              <a:rPr kumimoji="0" lang="en-US" sz="2400" b="0" i="0" u="none" strike="noStrike" kern="1200" cap="none" spc="0" normalizeH="0" baseline="0" noProof="0" dirty="0" smtClean="0">
                <a:ln>
                  <a:noFill/>
                </a:ln>
                <a:solidFill>
                  <a:schemeClr val="tx1"/>
                </a:solidFill>
                <a:effectLst/>
                <a:uLnTx/>
                <a:uFillTx/>
                <a:latin typeface="+mj-lt"/>
                <a:ea typeface="+mj-ea"/>
                <a:cs typeface="+mj-cs"/>
              </a:rPr>
              <a:t>Availability</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dirty="0" smtClean="0">
                <a:latin typeface="+mj-lt"/>
                <a:ea typeface="+mj-ea"/>
                <a:cs typeface="+mj-cs"/>
              </a:rPr>
              <a:t>Vendor Claims</a:t>
            </a:r>
            <a:endParaRPr kumimoji="0" 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Content Placeholder 2"/>
          <p:cNvSpPr txBox="1">
            <a:spLocks/>
          </p:cNvSpPr>
          <p:nvPr/>
        </p:nvSpPr>
        <p:spPr>
          <a:xfrm>
            <a:off x="381000" y="4343401"/>
            <a:ext cx="8229600" cy="14478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Currently Developed and </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Available (</a:t>
            </a:r>
            <a:r>
              <a:rPr kumimoji="0" lang="en-US" sz="2000" b="0" i="0" u="none" strike="noStrike" kern="1200" cap="none" spc="0" normalizeH="0" baseline="0" noProof="0" dirty="0" err="1" smtClean="0">
                <a:ln>
                  <a:noFill/>
                </a:ln>
                <a:solidFill>
                  <a:schemeClr val="tx1"/>
                </a:solidFill>
                <a:effectLst/>
                <a:uLnTx/>
                <a:uFillTx/>
                <a:latin typeface="+mn-lt"/>
                <a:ea typeface="+mn-ea"/>
                <a:cs typeface="+mn-cs"/>
              </a:rPr>
              <a:t>thi</a:t>
            </a:r>
            <a:r>
              <a:rPr lang="en-US" sz="2000" dirty="0" smtClean="0"/>
              <a:t>s is not a “future” requirement)</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ALU, Qualcomm, True Position, Polaris Wireless, Thales Alenia, etc.</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Appendix B.2 of </a:t>
            </a:r>
            <a:r>
              <a:rPr lang="en-US" sz="3600" dirty="0" smtClean="0"/>
              <a:t>TS </a:t>
            </a:r>
            <a:r>
              <a:rPr lang="en-US" sz="3600" dirty="0" smtClean="0"/>
              <a:t>36.305</a:t>
            </a:r>
            <a:br>
              <a:rPr lang="en-US" sz="3600" dirty="0" smtClean="0"/>
            </a:br>
            <a:r>
              <a:rPr lang="en-US" sz="3600" dirty="0" smtClean="0"/>
              <a:t>(e.g. LTE Hybrid Architecture Example)</a:t>
            </a:r>
            <a:r>
              <a:rPr lang="en-US" sz="3600" dirty="0" smtClean="0"/>
              <a:t> </a:t>
            </a:r>
            <a:endParaRPr lang="en-US" sz="3600"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685800" y="1524000"/>
          <a:ext cx="7879796" cy="4419600"/>
        </p:xfrm>
        <a:graphic>
          <a:graphicData uri="http://schemas.openxmlformats.org/presentationml/2006/ole">
            <p:oleObj spid="_x0000_s1025" r:id="rId3" imgW="7349996" imgH="3411977" progId="">
              <p:embed/>
            </p:oleObj>
          </a:graphicData>
        </a:graphic>
      </p:graphicFrame>
      <p:sp>
        <p:nvSpPr>
          <p:cNvPr id="7" name="Oval 6"/>
          <p:cNvSpPr/>
          <p:nvPr/>
        </p:nvSpPr>
        <p:spPr>
          <a:xfrm>
            <a:off x="3124200" y="3429000"/>
            <a:ext cx="1905000" cy="1371600"/>
          </a:xfrm>
          <a:prstGeom prst="ellipse">
            <a:avLst/>
          </a:prstGeom>
          <a:noFill/>
          <a:ln w="38100">
            <a:solidFill>
              <a:srgbClr val="FF0000">
                <a:alpha val="8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rot="10800000">
            <a:off x="4953000" y="4495800"/>
            <a:ext cx="1295400" cy="1219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248400" y="5334000"/>
            <a:ext cx="2438400" cy="1200329"/>
          </a:xfrm>
          <a:prstGeom prst="rect">
            <a:avLst/>
          </a:prstGeom>
          <a:noFill/>
        </p:spPr>
        <p:txBody>
          <a:bodyPr wrap="square" rtlCol="0">
            <a:spAutoFit/>
          </a:bodyPr>
          <a:lstStyle/>
          <a:p>
            <a:r>
              <a:rPr lang="en-US" b="1" dirty="0" smtClean="0">
                <a:solidFill>
                  <a:srgbClr val="FF0000"/>
                </a:solidFill>
              </a:rPr>
              <a:t>Hybrid LCS will require correlation between SAS and SPC (using IMSI_IMEI)</a:t>
            </a:r>
            <a:endParaRPr lang="en-US" b="1" dirty="0">
              <a:solidFill>
                <a:srgbClr val="FF0000"/>
              </a:solidFill>
            </a:endParaRPr>
          </a:p>
        </p:txBody>
      </p:sp>
      <p:sp>
        <p:nvSpPr>
          <p:cNvPr id="11" name="TextBox 10"/>
          <p:cNvSpPr txBox="1"/>
          <p:nvPr/>
        </p:nvSpPr>
        <p:spPr>
          <a:xfrm>
            <a:off x="3505200" y="2590800"/>
            <a:ext cx="582211" cy="369332"/>
          </a:xfrm>
          <a:prstGeom prst="rect">
            <a:avLst/>
          </a:prstGeom>
          <a:noFill/>
        </p:spPr>
        <p:txBody>
          <a:bodyPr wrap="none" rtlCol="0">
            <a:spAutoFit/>
          </a:bodyPr>
          <a:lstStyle/>
          <a:p>
            <a:r>
              <a:rPr lang="en-US" dirty="0" smtClean="0">
                <a:solidFill>
                  <a:srgbClr val="FF0000"/>
                </a:solidFill>
              </a:rPr>
              <a:t>RNC</a:t>
            </a:r>
            <a:endParaRPr lang="en-US" dirty="0">
              <a:solidFill>
                <a:srgbClr val="FF0000"/>
              </a:solidFill>
            </a:endParaRPr>
          </a:p>
        </p:txBody>
      </p:sp>
      <p:sp>
        <p:nvSpPr>
          <p:cNvPr id="12" name="TextBox 11"/>
          <p:cNvSpPr txBox="1"/>
          <p:nvPr/>
        </p:nvSpPr>
        <p:spPr>
          <a:xfrm>
            <a:off x="2819400" y="2590800"/>
            <a:ext cx="486030" cy="369332"/>
          </a:xfrm>
          <a:prstGeom prst="rect">
            <a:avLst/>
          </a:prstGeom>
          <a:noFill/>
        </p:spPr>
        <p:txBody>
          <a:bodyPr wrap="none" rtlCol="0">
            <a:spAutoFit/>
          </a:bodyPr>
          <a:lstStyle/>
          <a:p>
            <a:r>
              <a:rPr lang="en-US" dirty="0" err="1" smtClean="0">
                <a:solidFill>
                  <a:srgbClr val="FF0000"/>
                </a:solidFill>
              </a:rPr>
              <a:t>Iub</a:t>
            </a:r>
            <a:endParaRPr lang="en-US" dirty="0">
              <a:solidFill>
                <a:srgbClr val="FF0000"/>
              </a:solidFill>
            </a:endParaRPr>
          </a:p>
        </p:txBody>
      </p:sp>
      <p:sp>
        <p:nvSpPr>
          <p:cNvPr id="13" name="TextBox 12"/>
          <p:cNvSpPr txBox="1"/>
          <p:nvPr/>
        </p:nvSpPr>
        <p:spPr>
          <a:xfrm>
            <a:off x="3810000" y="3352800"/>
            <a:ext cx="583814" cy="369332"/>
          </a:xfrm>
          <a:prstGeom prst="rect">
            <a:avLst/>
          </a:prstGeom>
          <a:noFill/>
        </p:spPr>
        <p:txBody>
          <a:bodyPr wrap="none" rtlCol="0">
            <a:spAutoFit/>
          </a:bodyPr>
          <a:lstStyle/>
          <a:p>
            <a:r>
              <a:rPr lang="en-US" dirty="0" err="1" smtClean="0">
                <a:solidFill>
                  <a:srgbClr val="FF0000"/>
                </a:solidFill>
              </a:rPr>
              <a:t>Iupc</a:t>
            </a:r>
            <a:endParaRPr lang="en-US" dirty="0">
              <a:solidFill>
                <a:srgbClr val="FF0000"/>
              </a:solidFill>
            </a:endParaRPr>
          </a:p>
        </p:txBody>
      </p:sp>
      <p:sp>
        <p:nvSpPr>
          <p:cNvPr id="14" name="TextBox 13"/>
          <p:cNvSpPr txBox="1"/>
          <p:nvPr/>
        </p:nvSpPr>
        <p:spPr>
          <a:xfrm>
            <a:off x="3581400" y="3733800"/>
            <a:ext cx="527645" cy="369332"/>
          </a:xfrm>
          <a:prstGeom prst="rect">
            <a:avLst/>
          </a:prstGeom>
          <a:noFill/>
        </p:spPr>
        <p:txBody>
          <a:bodyPr wrap="none" rtlCol="0">
            <a:spAutoFit/>
          </a:bodyPr>
          <a:lstStyle/>
          <a:p>
            <a:r>
              <a:rPr lang="en-US" dirty="0" smtClean="0">
                <a:solidFill>
                  <a:srgbClr val="FF0000"/>
                </a:solidFill>
              </a:rPr>
              <a:t>SAS</a:t>
            </a:r>
            <a:endParaRPr lang="en-US" dirty="0">
              <a:solidFill>
                <a:srgbClr val="FF0000"/>
              </a:solidFill>
            </a:endParaRPr>
          </a:p>
        </p:txBody>
      </p:sp>
      <p:cxnSp>
        <p:nvCxnSpPr>
          <p:cNvPr id="16" name="Straight Arrow Connector 15"/>
          <p:cNvCxnSpPr/>
          <p:nvPr/>
        </p:nvCxnSpPr>
        <p:spPr>
          <a:xfrm rot="10800000">
            <a:off x="4953000" y="3657600"/>
            <a:ext cx="1981200"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990600" y="2438400"/>
            <a:ext cx="2667000" cy="1588"/>
          </a:xfrm>
          <a:prstGeom prst="bentConnector3">
            <a:avLst>
              <a:gd name="adj1" fmla="val 50000"/>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rot="5400000">
            <a:off x="2934494" y="3161506"/>
            <a:ext cx="1447800" cy="1588"/>
          </a:xfrm>
          <a:prstGeom prst="bentConnector3">
            <a:avLst>
              <a:gd name="adj1" fmla="val 50000"/>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248400" y="3200400"/>
            <a:ext cx="1537600" cy="369332"/>
          </a:xfrm>
          <a:prstGeom prst="rect">
            <a:avLst/>
          </a:prstGeom>
          <a:noFill/>
        </p:spPr>
        <p:txBody>
          <a:bodyPr wrap="none" rtlCol="0">
            <a:spAutoFit/>
          </a:bodyPr>
          <a:lstStyle/>
          <a:p>
            <a:r>
              <a:rPr lang="en-US" dirty="0" smtClean="0">
                <a:solidFill>
                  <a:srgbClr val="00B050"/>
                </a:solidFill>
              </a:rPr>
              <a:t>UP (UE-Based)</a:t>
            </a:r>
            <a:endParaRPr lang="en-US" dirty="0">
              <a:solidFill>
                <a:srgbClr val="00B050"/>
              </a:solidFill>
            </a:endParaRPr>
          </a:p>
        </p:txBody>
      </p:sp>
      <p:sp>
        <p:nvSpPr>
          <p:cNvPr id="25" name="TextBox 24"/>
          <p:cNvSpPr txBox="1"/>
          <p:nvPr/>
        </p:nvSpPr>
        <p:spPr>
          <a:xfrm>
            <a:off x="1066800" y="1905000"/>
            <a:ext cx="2063257" cy="369332"/>
          </a:xfrm>
          <a:prstGeom prst="rect">
            <a:avLst/>
          </a:prstGeom>
          <a:noFill/>
        </p:spPr>
        <p:txBody>
          <a:bodyPr wrap="none" rtlCol="0">
            <a:spAutoFit/>
          </a:bodyPr>
          <a:lstStyle/>
          <a:p>
            <a:r>
              <a:rPr lang="en-US" dirty="0" smtClean="0">
                <a:solidFill>
                  <a:srgbClr val="00B050"/>
                </a:solidFill>
              </a:rPr>
              <a:t>CP (Network-Based)</a:t>
            </a:r>
            <a:endParaRPr lang="en-US" dirty="0">
              <a:solidFill>
                <a:srgbClr val="00B05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914400"/>
            <a:ext cx="6629400" cy="2209800"/>
          </a:xfrm>
        </p:spPr>
        <p:txBody>
          <a:bodyPr>
            <a:normAutofit/>
          </a:bodyPr>
          <a:lstStyle/>
          <a:p>
            <a:r>
              <a:rPr lang="en-GB" sz="2000" dirty="0" smtClean="0">
                <a:solidFill>
                  <a:schemeClr val="tx1"/>
                </a:solidFill>
              </a:rPr>
              <a:t>“The SAS does not receive information that identifies the UE involved in the procedure, nor can it derive the identity by any other existing means, and thus, the SAS cannot maintain any context between subsequent request for an UE.”</a:t>
            </a:r>
            <a:endParaRPr lang="en-US" sz="2000" dirty="0">
              <a:solidFill>
                <a:schemeClr val="tx1"/>
              </a:solidFill>
            </a:endParaRPr>
          </a:p>
        </p:txBody>
      </p:sp>
      <p:sp>
        <p:nvSpPr>
          <p:cNvPr id="4" name="Rectangle 3"/>
          <p:cNvSpPr/>
          <p:nvPr/>
        </p:nvSpPr>
        <p:spPr>
          <a:xfrm>
            <a:off x="1447800" y="2209800"/>
            <a:ext cx="6553200" cy="1938992"/>
          </a:xfrm>
          <a:prstGeom prst="rect">
            <a:avLst/>
          </a:prstGeom>
        </p:spPr>
        <p:txBody>
          <a:bodyPr wrap="square">
            <a:spAutoFit/>
          </a:bodyPr>
          <a:lstStyle/>
          <a:p>
            <a:r>
              <a:rPr lang="en-US" sz="2000" dirty="0" smtClean="0"/>
              <a:t>“</a:t>
            </a:r>
            <a:r>
              <a:rPr lang="en-US" sz="2000" dirty="0" smtClean="0">
                <a:solidFill>
                  <a:srgbClr val="FF0000"/>
                </a:solidFill>
              </a:rPr>
              <a:t>Currently, the only crude way positioning requests/results can be correlated with the originating/</a:t>
            </a:r>
            <a:r>
              <a:rPr lang="en-US" sz="2000" dirty="0" err="1" smtClean="0">
                <a:solidFill>
                  <a:srgbClr val="FF0000"/>
                </a:solidFill>
              </a:rPr>
              <a:t>targetted</a:t>
            </a:r>
            <a:r>
              <a:rPr lang="en-US" sz="2000" dirty="0" smtClean="0">
                <a:solidFill>
                  <a:srgbClr val="FF0000"/>
                </a:solidFill>
              </a:rPr>
              <a:t> UEs is on time-scale. </a:t>
            </a:r>
            <a:r>
              <a:rPr lang="en-US" sz="2000" dirty="0" smtClean="0"/>
              <a:t>However, for driving-test scenario, and especially, under conditions of </a:t>
            </a:r>
            <a:r>
              <a:rPr lang="en-US" sz="2000" dirty="0" smtClean="0">
                <a:solidFill>
                  <a:srgbClr val="FF0000"/>
                </a:solidFill>
              </a:rPr>
              <a:t>higher request rates, multiple UEs, network delays</a:t>
            </a:r>
            <a:r>
              <a:rPr lang="en-US" sz="2000" dirty="0" smtClean="0"/>
              <a:t>, and faster driving, this method based on time-scale becomes less and less accurate. “</a:t>
            </a:r>
            <a:endParaRPr lang="en-US" sz="2000" dirty="0"/>
          </a:p>
        </p:txBody>
      </p:sp>
      <p:sp>
        <p:nvSpPr>
          <p:cNvPr id="5" name="TextBox 4"/>
          <p:cNvSpPr txBox="1"/>
          <p:nvPr/>
        </p:nvSpPr>
        <p:spPr>
          <a:xfrm>
            <a:off x="990600" y="457200"/>
            <a:ext cx="1375313" cy="461665"/>
          </a:xfrm>
          <a:prstGeom prst="rect">
            <a:avLst/>
          </a:prstGeom>
          <a:noFill/>
        </p:spPr>
        <p:txBody>
          <a:bodyPr wrap="none" rtlCol="0">
            <a:spAutoFit/>
          </a:bodyPr>
          <a:lstStyle/>
          <a:p>
            <a:r>
              <a:rPr lang="en-US" sz="2400" dirty="0" smtClean="0"/>
              <a:t>1) Testing</a:t>
            </a:r>
            <a:endParaRPr lang="en-US" sz="2400" dirty="0"/>
          </a:p>
        </p:txBody>
      </p:sp>
      <p:sp>
        <p:nvSpPr>
          <p:cNvPr id="6" name="TextBox 5"/>
          <p:cNvSpPr txBox="1"/>
          <p:nvPr/>
        </p:nvSpPr>
        <p:spPr>
          <a:xfrm>
            <a:off x="1143000" y="4343400"/>
            <a:ext cx="3329566" cy="461665"/>
          </a:xfrm>
          <a:prstGeom prst="rect">
            <a:avLst/>
          </a:prstGeom>
          <a:noFill/>
        </p:spPr>
        <p:txBody>
          <a:bodyPr wrap="none" rtlCol="0">
            <a:spAutoFit/>
          </a:bodyPr>
          <a:lstStyle/>
          <a:p>
            <a:r>
              <a:rPr lang="en-US" sz="2400" dirty="0" smtClean="0"/>
              <a:t>2) Support for Hybrid LCS</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00200"/>
            <a:ext cx="8229600" cy="1143000"/>
          </a:xfrm>
        </p:spPr>
        <p:txBody>
          <a:bodyPr>
            <a:normAutofit fontScale="90000"/>
          </a:bodyPr>
          <a:lstStyle/>
          <a:p>
            <a:r>
              <a:rPr lang="en-US" dirty="0" smtClean="0"/>
              <a:t>Overview of Emergency Service</a:t>
            </a:r>
            <a:br>
              <a:rPr lang="en-US" dirty="0" smtClean="0"/>
            </a:br>
            <a:r>
              <a:rPr lang="en-US" dirty="0" smtClean="0"/>
              <a:t>Compliance Testing</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General Requirements are laid out in FCC Office of Engineering and Technology (OET) Bulletin-71</a:t>
            </a:r>
          </a:p>
          <a:p>
            <a:r>
              <a:rPr lang="en-US" dirty="0" smtClean="0"/>
              <a:t>Specifics delegated to Emergency Services Interconnect Forum (ESIF)</a:t>
            </a:r>
          </a:p>
          <a:p>
            <a:pPr lvl="1"/>
            <a:r>
              <a:rPr lang="en-US" dirty="0" smtClean="0"/>
              <a:t>End-to-end System Testing</a:t>
            </a:r>
          </a:p>
          <a:p>
            <a:pPr lvl="2"/>
            <a:r>
              <a:rPr lang="en-US" dirty="0" smtClean="0"/>
              <a:t>Done at System Turn-up</a:t>
            </a:r>
          </a:p>
          <a:p>
            <a:pPr lvl="2"/>
            <a:r>
              <a:rPr lang="en-US" dirty="0" smtClean="0"/>
              <a:t>Requires </a:t>
            </a:r>
            <a:r>
              <a:rPr lang="en-US" dirty="0" smtClean="0"/>
              <a:t>assistance of </a:t>
            </a:r>
            <a:r>
              <a:rPr lang="en-US" dirty="0" smtClean="0"/>
              <a:t>Public Safety Answering Point (PSAP)</a:t>
            </a:r>
          </a:p>
          <a:p>
            <a:pPr lvl="3"/>
            <a:r>
              <a:rPr lang="en-US" dirty="0" smtClean="0"/>
              <a:t>911/112 operators</a:t>
            </a:r>
            <a:endParaRPr lang="en-US" dirty="0" smtClean="0"/>
          </a:p>
          <a:p>
            <a:pPr lvl="1"/>
            <a:r>
              <a:rPr lang="en-US" dirty="0" smtClean="0">
                <a:solidFill>
                  <a:srgbClr val="FF0000"/>
                </a:solidFill>
              </a:rPr>
              <a:t>System </a:t>
            </a:r>
            <a:r>
              <a:rPr lang="en-US" dirty="0" smtClean="0">
                <a:solidFill>
                  <a:srgbClr val="FF0000"/>
                </a:solidFill>
              </a:rPr>
              <a:t>Compliance/Maintenance Testing </a:t>
            </a:r>
          </a:p>
          <a:p>
            <a:pPr lvl="2"/>
            <a:r>
              <a:rPr lang="en-US" dirty="0" smtClean="0">
                <a:solidFill>
                  <a:srgbClr val="FF0000"/>
                </a:solidFill>
              </a:rPr>
              <a:t>Biannual Performance Testing</a:t>
            </a:r>
          </a:p>
          <a:p>
            <a:pPr lvl="2"/>
            <a:r>
              <a:rPr lang="en-US" dirty="0" smtClean="0">
                <a:solidFill>
                  <a:srgbClr val="FF0000"/>
                </a:solidFill>
              </a:rPr>
              <a:t>Automated Testing</a:t>
            </a:r>
          </a:p>
          <a:p>
            <a:pPr lvl="3"/>
            <a:r>
              <a:rPr lang="en-US" dirty="0" smtClean="0">
                <a:solidFill>
                  <a:srgbClr val="FF0000"/>
                </a:solidFill>
              </a:rPr>
              <a:t>Uses UE based test </a:t>
            </a:r>
            <a:r>
              <a:rPr lang="en-US" dirty="0" err="1" smtClean="0">
                <a:solidFill>
                  <a:srgbClr val="FF0000"/>
                </a:solidFill>
              </a:rPr>
              <a:t>eq</a:t>
            </a:r>
            <a:r>
              <a:rPr lang="en-US" dirty="0" smtClean="0">
                <a:solidFill>
                  <a:srgbClr val="FF0000"/>
                </a:solidFill>
              </a:rPr>
              <a:t> (e.g. differential WAAS GPS, etc.)</a:t>
            </a:r>
          </a:p>
          <a:p>
            <a:pPr lvl="3"/>
            <a:r>
              <a:rPr lang="en-US" dirty="0" smtClean="0">
                <a:solidFill>
                  <a:srgbClr val="FF0000"/>
                </a:solidFill>
              </a:rPr>
              <a:t>Compares ground truth from TEST EQ with location from SAS for accuracy</a:t>
            </a:r>
            <a:endParaRPr lang="en-US" dirty="0" smtClean="0">
              <a:solidFill>
                <a:srgbClr val="FF0000"/>
              </a:solidFill>
            </a:endParaRPr>
          </a:p>
          <a:p>
            <a:pPr lvl="3"/>
            <a:r>
              <a:rPr lang="en-US" i="1" dirty="0" smtClean="0">
                <a:solidFill>
                  <a:srgbClr val="FF0000"/>
                </a:solidFill>
              </a:rPr>
              <a:t> 	This is what Requires </a:t>
            </a:r>
            <a:r>
              <a:rPr lang="en-US" i="1" dirty="0" smtClean="0">
                <a:solidFill>
                  <a:srgbClr val="FF0000"/>
                </a:solidFill>
              </a:rPr>
              <a:t>IMSI_IMEI</a:t>
            </a:r>
          </a:p>
        </p:txBody>
      </p:sp>
      <p:sp>
        <p:nvSpPr>
          <p:cNvPr id="5" name="Text Box 2"/>
          <p:cNvSpPr txBox="1">
            <a:spLocks noChangeArrowheads="1"/>
          </p:cNvSpPr>
          <p:nvPr/>
        </p:nvSpPr>
        <p:spPr bwMode="auto">
          <a:xfrm>
            <a:off x="0" y="304800"/>
            <a:ext cx="9144000" cy="1200329"/>
          </a:xfrm>
          <a:prstGeom prst="rect">
            <a:avLst/>
          </a:prstGeom>
          <a:noFill/>
          <a:ln w="12700">
            <a:noFill/>
            <a:miter lim="800000"/>
            <a:headEnd/>
            <a:tailEnd/>
          </a:ln>
          <a:effectLst/>
        </p:spPr>
        <p:txBody>
          <a:bodyPr wrap="square">
            <a:spAutoFit/>
          </a:bodyPr>
          <a:lstStyle/>
          <a:p>
            <a:pPr algn="ctr"/>
            <a:r>
              <a:rPr lang="en-US" sz="3600" b="1" i="0" dirty="0" smtClean="0"/>
              <a:t>Emergency Service</a:t>
            </a:r>
          </a:p>
          <a:p>
            <a:pPr algn="ctr"/>
            <a:r>
              <a:rPr lang="en-US" sz="3600" b="1" i="0" dirty="0" smtClean="0"/>
              <a:t>Compliance </a:t>
            </a:r>
            <a:r>
              <a:rPr lang="en-US" sz="3600" b="1" i="0" dirty="0"/>
              <a:t>and Testing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Text Box 2"/>
          <p:cNvSpPr txBox="1">
            <a:spLocks noChangeArrowheads="1"/>
          </p:cNvSpPr>
          <p:nvPr/>
        </p:nvSpPr>
        <p:spPr bwMode="auto">
          <a:xfrm>
            <a:off x="0" y="533400"/>
            <a:ext cx="9144000" cy="1200329"/>
          </a:xfrm>
          <a:prstGeom prst="rect">
            <a:avLst/>
          </a:prstGeom>
          <a:noFill/>
          <a:ln w="12700">
            <a:noFill/>
            <a:miter lim="800000"/>
            <a:headEnd/>
            <a:tailEnd/>
          </a:ln>
          <a:effectLst/>
        </p:spPr>
        <p:txBody>
          <a:bodyPr wrap="square">
            <a:spAutoFit/>
          </a:bodyPr>
          <a:lstStyle/>
          <a:p>
            <a:pPr algn="ctr"/>
            <a:r>
              <a:rPr lang="en-US" sz="3600" b="1" i="0" dirty="0" smtClean="0"/>
              <a:t>Emergency Service</a:t>
            </a:r>
          </a:p>
          <a:p>
            <a:pPr algn="ctr"/>
            <a:r>
              <a:rPr lang="en-US" sz="3600" b="1" i="0" dirty="0" smtClean="0"/>
              <a:t>Compliance </a:t>
            </a:r>
            <a:r>
              <a:rPr lang="en-US" sz="3600" b="1" i="0" dirty="0"/>
              <a:t>and Testing</a:t>
            </a:r>
          </a:p>
        </p:txBody>
      </p:sp>
      <p:sp>
        <p:nvSpPr>
          <p:cNvPr id="943107" name="Rectangle 3"/>
          <p:cNvSpPr>
            <a:spLocks noChangeArrowheads="1"/>
          </p:cNvSpPr>
          <p:nvPr/>
        </p:nvSpPr>
        <p:spPr bwMode="auto">
          <a:xfrm>
            <a:off x="561975" y="2076450"/>
            <a:ext cx="8229600" cy="4178300"/>
          </a:xfrm>
          <a:prstGeom prst="rect">
            <a:avLst/>
          </a:prstGeom>
          <a:noFill/>
          <a:ln w="9525">
            <a:noFill/>
            <a:miter lim="800000"/>
            <a:headEnd/>
            <a:tailEnd/>
          </a:ln>
          <a:effectLst/>
        </p:spPr>
        <p:txBody>
          <a:bodyPr/>
          <a:lstStyle/>
          <a:p>
            <a:pPr marL="342900" indent="-342900">
              <a:spcBef>
                <a:spcPct val="20000"/>
              </a:spcBef>
            </a:pPr>
            <a:r>
              <a:rPr lang="en-US" sz="2400" b="1" i="0" dirty="0"/>
              <a:t>FCC Testing and Compliance Guidelines</a:t>
            </a:r>
          </a:p>
          <a:p>
            <a:pPr marL="342900" indent="-342900">
              <a:spcBef>
                <a:spcPct val="20000"/>
              </a:spcBef>
              <a:buFontTx/>
              <a:buChar char="•"/>
            </a:pPr>
            <a:r>
              <a:rPr lang="en-US" sz="2000" i="0" dirty="0"/>
              <a:t>Office of Engineering and Technology (OET)</a:t>
            </a:r>
          </a:p>
          <a:p>
            <a:pPr marL="342900" indent="-342900">
              <a:spcBef>
                <a:spcPct val="20000"/>
              </a:spcBef>
              <a:buFontTx/>
              <a:buChar char="•"/>
            </a:pPr>
            <a:r>
              <a:rPr lang="en-US" sz="2000" i="0" dirty="0"/>
              <a:t>Initial Testing Guidelines OET-Bulletin 71</a:t>
            </a:r>
          </a:p>
          <a:p>
            <a:pPr marL="742950" lvl="1" indent="-285750">
              <a:spcBef>
                <a:spcPct val="20000"/>
              </a:spcBef>
              <a:buFontTx/>
              <a:buChar char="–"/>
            </a:pPr>
            <a:r>
              <a:rPr lang="en-US" sz="1400" i="0" dirty="0" smtClean="0"/>
              <a:t>Establishes Network- and Handset-based Accuracy Requirements</a:t>
            </a:r>
          </a:p>
          <a:p>
            <a:pPr marL="1200150" lvl="2" indent="-285750">
              <a:spcBef>
                <a:spcPct val="20000"/>
              </a:spcBef>
              <a:buFontTx/>
              <a:buChar char="–"/>
            </a:pPr>
            <a:r>
              <a:rPr lang="en-US" sz="1400" dirty="0" smtClean="0"/>
              <a:t>67% and  95% </a:t>
            </a:r>
            <a:r>
              <a:rPr lang="en-US" sz="1400" dirty="0" smtClean="0"/>
              <a:t>accuracy benchmarks</a:t>
            </a:r>
            <a:endParaRPr lang="en-US" sz="1400" i="0" dirty="0" smtClean="0"/>
          </a:p>
          <a:p>
            <a:pPr marL="742950" lvl="1" indent="-285750">
              <a:spcBef>
                <a:spcPct val="20000"/>
              </a:spcBef>
              <a:buFontTx/>
              <a:buChar char="–"/>
            </a:pPr>
            <a:r>
              <a:rPr lang="en-US" sz="1400" dirty="0" smtClean="0"/>
              <a:t>Measures are based on Statistical Considerations</a:t>
            </a:r>
          </a:p>
          <a:p>
            <a:pPr marL="1143000" lvl="2" indent="-228600">
              <a:spcBef>
                <a:spcPct val="20000"/>
              </a:spcBef>
              <a:buFontTx/>
              <a:buChar char="•"/>
            </a:pPr>
            <a:r>
              <a:rPr lang="en-US" sz="1400" dirty="0" smtClean="0">
                <a:solidFill>
                  <a:srgbClr val="FF0000"/>
                </a:solidFill>
              </a:rPr>
              <a:t>A very high number of test calls are required for statistical validity (automated test setup)</a:t>
            </a:r>
            <a:endParaRPr lang="en-US" sz="1400" dirty="0" smtClean="0">
              <a:solidFill>
                <a:srgbClr val="FF0000"/>
              </a:solidFill>
            </a:endParaRPr>
          </a:p>
          <a:p>
            <a:pPr marL="742950" lvl="1" indent="-285750">
              <a:spcBef>
                <a:spcPct val="20000"/>
              </a:spcBef>
              <a:buFontTx/>
              <a:buChar char="–"/>
            </a:pPr>
            <a:r>
              <a:rPr lang="en-US" sz="1400" i="0" dirty="0" smtClean="0"/>
              <a:t>Details on Testing are left to ESIF</a:t>
            </a:r>
          </a:p>
          <a:p>
            <a:pPr marL="1200150" lvl="2" indent="-285750">
              <a:spcBef>
                <a:spcPct val="20000"/>
              </a:spcBef>
              <a:buFontTx/>
              <a:buChar char="–"/>
            </a:pPr>
            <a:r>
              <a:rPr lang="en-US" sz="1400" dirty="0" smtClean="0"/>
              <a:t>Validation testing was </a:t>
            </a:r>
            <a:r>
              <a:rPr lang="en-US" sz="1400" dirty="0" smtClean="0"/>
              <a:t>proposed, </a:t>
            </a:r>
            <a:r>
              <a:rPr lang="en-US" sz="1400" dirty="0" smtClean="0"/>
              <a:t>“A biannual validation of accuracy should ordinarily be sufficient.”</a:t>
            </a:r>
            <a:endParaRPr lang="en-US" sz="1400" i="0" dirty="0" smtClean="0"/>
          </a:p>
          <a:p>
            <a:pPr marL="685800" lvl="1" indent="-228600">
              <a:spcBef>
                <a:spcPct val="20000"/>
              </a:spcBef>
              <a:buFontTx/>
              <a:buChar char="•"/>
            </a:pPr>
            <a:endParaRPr lang="en-US" sz="1400" i="0" dirty="0"/>
          </a:p>
          <a:p>
            <a:pPr marL="342900" indent="-342900">
              <a:spcBef>
                <a:spcPct val="20000"/>
              </a:spcBef>
            </a:pPr>
            <a:endParaRPr lang="en-US" sz="1400" i="0" dirty="0"/>
          </a:p>
          <a:p>
            <a:pPr marL="342900" indent="-342900">
              <a:spcBef>
                <a:spcPct val="20000"/>
              </a:spcBef>
            </a:pPr>
            <a:endParaRPr lang="en-US" sz="2400" b="1" i="0" dirty="0"/>
          </a:p>
          <a:p>
            <a:pPr marL="742950" lvl="1" indent="-285750">
              <a:spcBef>
                <a:spcPct val="20000"/>
              </a:spcBef>
              <a:buFontTx/>
              <a:buChar char="–"/>
            </a:pPr>
            <a:endParaRPr lang="en-US" sz="1800" i="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Text Box 2"/>
          <p:cNvSpPr txBox="1">
            <a:spLocks noChangeArrowheads="1"/>
          </p:cNvSpPr>
          <p:nvPr/>
        </p:nvSpPr>
        <p:spPr bwMode="auto">
          <a:xfrm>
            <a:off x="0" y="762000"/>
            <a:ext cx="9144000" cy="1200329"/>
          </a:xfrm>
          <a:prstGeom prst="rect">
            <a:avLst/>
          </a:prstGeom>
          <a:noFill/>
          <a:ln w="12700">
            <a:noFill/>
            <a:miter lim="800000"/>
            <a:headEnd/>
            <a:tailEnd/>
          </a:ln>
          <a:effectLst/>
        </p:spPr>
        <p:txBody>
          <a:bodyPr>
            <a:spAutoFit/>
          </a:bodyPr>
          <a:lstStyle/>
          <a:p>
            <a:pPr algn="ctr"/>
            <a:r>
              <a:rPr lang="en-US" sz="3600" b="1" i="0" dirty="0"/>
              <a:t>Compliance and </a:t>
            </a:r>
            <a:r>
              <a:rPr lang="en-US" sz="3600" b="1" i="0" dirty="0" smtClean="0"/>
              <a:t>Testing</a:t>
            </a:r>
          </a:p>
          <a:p>
            <a:pPr algn="ctr"/>
            <a:r>
              <a:rPr lang="en-US" sz="3600" b="1" dirty="0" smtClean="0"/>
              <a:t>ESIF Subcommittee G</a:t>
            </a:r>
            <a:endParaRPr lang="en-US" sz="3600" b="1" i="0" dirty="0"/>
          </a:p>
        </p:txBody>
      </p:sp>
      <p:sp>
        <p:nvSpPr>
          <p:cNvPr id="945155" name="Rectangle 3"/>
          <p:cNvSpPr>
            <a:spLocks noChangeArrowheads="1"/>
          </p:cNvSpPr>
          <p:nvPr/>
        </p:nvSpPr>
        <p:spPr bwMode="auto">
          <a:xfrm>
            <a:off x="561975" y="2076450"/>
            <a:ext cx="8229600" cy="4178300"/>
          </a:xfrm>
          <a:prstGeom prst="rect">
            <a:avLst/>
          </a:prstGeom>
          <a:noFill/>
          <a:ln w="9525">
            <a:noFill/>
            <a:miter lim="800000"/>
            <a:headEnd/>
            <a:tailEnd/>
          </a:ln>
          <a:effectLst/>
        </p:spPr>
        <p:txBody>
          <a:bodyPr/>
          <a:lstStyle/>
          <a:p>
            <a:pPr marL="342900" indent="-342900">
              <a:spcBef>
                <a:spcPct val="20000"/>
              </a:spcBef>
            </a:pPr>
            <a:r>
              <a:rPr lang="en-US" sz="2400" b="1" i="0" dirty="0"/>
              <a:t>Emergency Services Interconnect Forum (ESIF)</a:t>
            </a:r>
          </a:p>
          <a:p>
            <a:pPr marL="342900" indent="-342900">
              <a:spcBef>
                <a:spcPct val="20000"/>
              </a:spcBef>
              <a:buFontTx/>
              <a:buChar char="•"/>
            </a:pPr>
            <a:r>
              <a:rPr lang="en-US" sz="2000" i="0" dirty="0"/>
              <a:t>Membership</a:t>
            </a:r>
          </a:p>
          <a:p>
            <a:pPr marL="742950" lvl="1" indent="-285750">
              <a:spcBef>
                <a:spcPct val="20000"/>
              </a:spcBef>
              <a:buFontTx/>
              <a:buChar char="–"/>
            </a:pPr>
            <a:r>
              <a:rPr lang="en-US" sz="1800" i="0" dirty="0"/>
              <a:t>NENA, APCO, Carriers, Individual PSAP organizations, Location Vendors</a:t>
            </a:r>
          </a:p>
          <a:p>
            <a:pPr marL="342900" indent="-342900">
              <a:spcBef>
                <a:spcPct val="20000"/>
              </a:spcBef>
              <a:buFontTx/>
              <a:buChar char="•"/>
            </a:pPr>
            <a:r>
              <a:rPr lang="en-US" sz="2000" i="0" dirty="0"/>
              <a:t>ESIF has been given the authority of developing test guidelines by the FCC</a:t>
            </a:r>
          </a:p>
          <a:p>
            <a:pPr marL="342900" indent="-342900">
              <a:spcBef>
                <a:spcPct val="20000"/>
              </a:spcBef>
            </a:pPr>
            <a:r>
              <a:rPr lang="en-US" sz="2400" b="1" i="0" dirty="0"/>
              <a:t>Specific Testing Guidelines for Carriers</a:t>
            </a:r>
          </a:p>
          <a:p>
            <a:pPr marL="342900" indent="-342900">
              <a:spcBef>
                <a:spcPct val="20000"/>
              </a:spcBef>
              <a:buFontTx/>
              <a:buChar char="•"/>
            </a:pPr>
            <a:r>
              <a:rPr lang="en-US" sz="2000" i="0" dirty="0"/>
              <a:t>Issue Paper 30 – “High Level Requirements for End-to-End Functional Testing”</a:t>
            </a:r>
          </a:p>
          <a:p>
            <a:pPr marL="342900" indent="-342900">
              <a:spcBef>
                <a:spcPct val="20000"/>
              </a:spcBef>
              <a:buFontTx/>
              <a:buChar char="•"/>
            </a:pPr>
            <a:r>
              <a:rPr lang="en-US" sz="2000" i="0" dirty="0">
                <a:solidFill>
                  <a:srgbClr val="FF0000"/>
                </a:solidFill>
              </a:rPr>
              <a:t>Issue Paper 33 – “Maintenance Testing</a:t>
            </a:r>
            <a:r>
              <a:rPr lang="en-US" sz="2000" i="0" dirty="0" smtClean="0">
                <a:solidFill>
                  <a:srgbClr val="FF0000"/>
                </a:solidFill>
              </a:rPr>
              <a:t>”</a:t>
            </a:r>
          </a:p>
          <a:p>
            <a:pPr marL="800100" lvl="1" indent="-342900">
              <a:spcBef>
                <a:spcPct val="20000"/>
              </a:spcBef>
              <a:buFontTx/>
              <a:buChar char="•"/>
            </a:pPr>
            <a:r>
              <a:rPr lang="en-US" sz="2000" dirty="0" smtClean="0">
                <a:solidFill>
                  <a:srgbClr val="FF0000"/>
                </a:solidFill>
              </a:rPr>
              <a:t>Non end-to-end testing (no participation from PSAP)</a:t>
            </a:r>
          </a:p>
          <a:p>
            <a:pPr marL="800100" lvl="1" indent="-342900">
              <a:spcBef>
                <a:spcPct val="20000"/>
              </a:spcBef>
              <a:buFontTx/>
              <a:buChar char="•"/>
            </a:pPr>
            <a:r>
              <a:rPr lang="en-US" sz="2000" i="0" dirty="0" smtClean="0">
                <a:solidFill>
                  <a:srgbClr val="FF0000"/>
                </a:solidFill>
              </a:rPr>
              <a:t>Results from SMLC (SAS) t</a:t>
            </a:r>
            <a:r>
              <a:rPr lang="en-US" sz="2000" dirty="0" smtClean="0">
                <a:solidFill>
                  <a:srgbClr val="FF0000"/>
                </a:solidFill>
              </a:rPr>
              <a:t>o be compared to benchmark from Test Equipment (at UE)</a:t>
            </a:r>
            <a:endParaRPr lang="en-US" sz="2000" i="0" dirty="0">
              <a:solidFill>
                <a:srgbClr val="FF0000"/>
              </a:solidFill>
            </a:endParaRPr>
          </a:p>
          <a:p>
            <a:pPr marL="342900" indent="-342900">
              <a:spcBef>
                <a:spcPct val="20000"/>
              </a:spcBef>
              <a:buFontTx/>
              <a:buChar char="•"/>
            </a:pPr>
            <a:endParaRPr lang="en-US" sz="2000" i="0" dirty="0"/>
          </a:p>
          <a:p>
            <a:pPr marL="342900" indent="-342900">
              <a:spcBef>
                <a:spcPct val="20000"/>
              </a:spcBef>
              <a:buFontTx/>
              <a:buChar char="•"/>
            </a:pPr>
            <a:endParaRPr lang="en-US" sz="2000" i="0" dirty="0"/>
          </a:p>
          <a:p>
            <a:pPr marL="342900" indent="-342900">
              <a:spcBef>
                <a:spcPct val="20000"/>
              </a:spcBef>
            </a:pPr>
            <a:endParaRPr lang="en-US" sz="2400" b="1" i="0" dirty="0"/>
          </a:p>
          <a:p>
            <a:pPr marL="742950" lvl="1" indent="-285750">
              <a:spcBef>
                <a:spcPct val="20000"/>
              </a:spcBef>
              <a:buFontTx/>
              <a:buChar char="–"/>
            </a:pPr>
            <a:endParaRPr lang="en-US" sz="1800" i="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0" dirty="0" smtClean="0"/>
              <a:t>ESIF suggested testing architecture </a:t>
            </a:r>
            <a:br>
              <a:rPr lang="en-US" b="1" i="0" dirty="0" smtClean="0"/>
            </a:br>
            <a:r>
              <a:rPr lang="en-US" b="1" dirty="0" smtClean="0"/>
              <a:t>(</a:t>
            </a:r>
            <a:r>
              <a:rPr lang="en-US" b="1" i="0" dirty="0" smtClean="0"/>
              <a:t>e.g. </a:t>
            </a:r>
            <a:r>
              <a:rPr lang="en-US" b="1" i="0" dirty="0" smtClean="0"/>
              <a:t>GSM Networks)</a:t>
            </a:r>
            <a:endParaRPr lang="en-US" b="1" i="0" dirty="0"/>
          </a:p>
        </p:txBody>
      </p:sp>
      <p:pic>
        <p:nvPicPr>
          <p:cNvPr id="4" name="Picture 11"/>
          <p:cNvPicPr>
            <a:picLocks noChangeAspect="1" noChangeArrowheads="1"/>
          </p:cNvPicPr>
          <p:nvPr/>
        </p:nvPicPr>
        <p:blipFill>
          <a:blip r:embed="rId2" cstate="print"/>
          <a:srcRect/>
          <a:stretch>
            <a:fillRect/>
          </a:stretch>
        </p:blipFill>
        <p:spPr bwMode="auto">
          <a:xfrm>
            <a:off x="914401" y="1676811"/>
            <a:ext cx="7727866" cy="4495389"/>
          </a:xfrm>
          <a:prstGeom prst="rect">
            <a:avLst/>
          </a:prstGeom>
          <a:solidFill>
            <a:schemeClr val="bg1"/>
          </a:solidFill>
          <a:ln w="12700">
            <a:noFill/>
            <a:miter lim="800000"/>
            <a:headEnd/>
            <a:tailEnd/>
          </a:ln>
          <a:effectLst/>
        </p:spPr>
      </p:pic>
      <p:sp>
        <p:nvSpPr>
          <p:cNvPr id="5" name="5-Point Star 4"/>
          <p:cNvSpPr/>
          <p:nvPr/>
        </p:nvSpPr>
        <p:spPr>
          <a:xfrm>
            <a:off x="1219200" y="14478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5562600" y="14478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rot="10800000">
            <a:off x="1752600" y="1828800"/>
            <a:ext cx="5105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a:off x="6096000" y="1752600"/>
            <a:ext cx="7620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934200" y="1219200"/>
            <a:ext cx="1828799" cy="258532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smtClean="0"/>
              <a:t>Testing is a comparison of location from these 2 points…requires IMSI_IMEI to accurately correlate test calls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00200"/>
            <a:ext cx="8229600" cy="1143000"/>
          </a:xfrm>
        </p:spPr>
        <p:txBody>
          <a:bodyPr>
            <a:normAutofit fontScale="90000"/>
          </a:bodyPr>
          <a:lstStyle/>
          <a:p>
            <a:r>
              <a:rPr lang="en-US" dirty="0" smtClean="0"/>
              <a:t>Status and Background on </a:t>
            </a:r>
            <a:br>
              <a:rPr lang="en-US" dirty="0" smtClean="0"/>
            </a:br>
            <a:r>
              <a:rPr lang="en-US" dirty="0" smtClean="0"/>
              <a:t>Hybrid LCS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Hybrid-Technology references</a:t>
            </a:r>
            <a:r>
              <a:rPr lang="en-US" sz="2000" dirty="0" smtClean="0"/>
              <a:t/>
            </a:r>
            <a:br>
              <a:rPr lang="en-US" sz="2000" dirty="0" smtClean="0"/>
            </a:br>
            <a:r>
              <a:rPr lang="en-US" sz="2800" dirty="0" smtClean="0"/>
              <a:t>Responses to FCC FNPRM (</a:t>
            </a:r>
            <a:r>
              <a:rPr lang="en-US" sz="2800" dirty="0"/>
              <a:t>FCC </a:t>
            </a:r>
            <a:r>
              <a:rPr lang="en-US" sz="2800" dirty="0" smtClean="0"/>
              <a:t>10-177)</a:t>
            </a:r>
            <a:endParaRPr lang="en-US" sz="2800" dirty="0"/>
          </a:p>
        </p:txBody>
      </p:sp>
      <p:sp>
        <p:nvSpPr>
          <p:cNvPr id="3" name="Content Placeholder 2"/>
          <p:cNvSpPr>
            <a:spLocks noGrp="1"/>
          </p:cNvSpPr>
          <p:nvPr>
            <p:ph idx="1"/>
          </p:nvPr>
        </p:nvSpPr>
        <p:spPr/>
        <p:txBody>
          <a:bodyPr>
            <a:normAutofit fontScale="92500" lnSpcReduction="20000"/>
          </a:bodyPr>
          <a:lstStyle/>
          <a:p>
            <a:r>
              <a:rPr lang="en-US" sz="2200" i="1" dirty="0"/>
              <a:t>Wireless E911 Location Accuracy Requirements</a:t>
            </a:r>
            <a:r>
              <a:rPr lang="en-US" sz="2200" dirty="0"/>
              <a:t>, Further Notice of Proposed Rulemaking and Notice of Inquiry, 75 FCC </a:t>
            </a:r>
            <a:r>
              <a:rPr lang="en-US" sz="2200" dirty="0" err="1"/>
              <a:t>Rcd</a:t>
            </a:r>
            <a:r>
              <a:rPr lang="en-US" sz="2200" dirty="0"/>
              <a:t> 67321 (2010) (“</a:t>
            </a:r>
            <a:r>
              <a:rPr lang="en-US" sz="2200" i="1" dirty="0"/>
              <a:t>FNPRM</a:t>
            </a:r>
            <a:r>
              <a:rPr lang="en-US" sz="2200" dirty="0"/>
              <a:t>” and “</a:t>
            </a:r>
            <a:r>
              <a:rPr lang="en-US" sz="2200" i="1" dirty="0"/>
              <a:t>NOI</a:t>
            </a:r>
            <a:r>
              <a:rPr lang="en-US" sz="2200" dirty="0" smtClean="0"/>
              <a:t>”).</a:t>
            </a:r>
          </a:p>
          <a:p>
            <a:pPr lvl="1"/>
            <a:r>
              <a:rPr lang="en-US" sz="1800" dirty="0"/>
              <a:t>The Commission seeks comment in the </a:t>
            </a:r>
            <a:r>
              <a:rPr lang="en-US" sz="1800" i="1" dirty="0"/>
              <a:t>FNPRM </a:t>
            </a:r>
            <a:r>
              <a:rPr lang="en-US" sz="1800" dirty="0"/>
              <a:t>on whether carriers can employ hybrid solutions to improve location accuracy </a:t>
            </a:r>
            <a:endParaRPr lang="en-US" sz="1800" dirty="0" smtClean="0"/>
          </a:p>
          <a:p>
            <a:r>
              <a:rPr lang="en-US" sz="2200" dirty="0" smtClean="0"/>
              <a:t>Association of Public-Safety Communications Officials-International, Inc. (“APCO”)</a:t>
            </a:r>
          </a:p>
          <a:p>
            <a:pPr lvl="1"/>
            <a:r>
              <a:rPr lang="en-US" sz="1800" dirty="0"/>
              <a:t>W</a:t>
            </a:r>
            <a:r>
              <a:rPr lang="en-US" sz="1800" dirty="0" smtClean="0"/>
              <a:t>orld's largest organization of public safety communications professionals</a:t>
            </a:r>
          </a:p>
          <a:p>
            <a:pPr lvl="1"/>
            <a:r>
              <a:rPr lang="en-US" sz="1800" dirty="0" smtClean="0"/>
              <a:t>Oldest Public Safety Organization (established 1935)</a:t>
            </a:r>
          </a:p>
          <a:p>
            <a:pPr lvl="1"/>
            <a:r>
              <a:rPr lang="en-US" sz="1800" dirty="0" smtClean="0">
                <a:solidFill>
                  <a:srgbClr val="FF0000"/>
                </a:solidFill>
              </a:rPr>
              <a:t>“We </a:t>
            </a:r>
            <a:r>
              <a:rPr lang="en-US" sz="1800" dirty="0">
                <a:solidFill>
                  <a:srgbClr val="FF0000"/>
                </a:solidFill>
              </a:rPr>
              <a:t>also believe that hybrid </a:t>
            </a:r>
            <a:r>
              <a:rPr lang="en-US" sz="1800" dirty="0" smtClean="0">
                <a:solidFill>
                  <a:srgbClr val="FF0000"/>
                </a:solidFill>
              </a:rPr>
              <a:t>technology approaches </a:t>
            </a:r>
            <a:r>
              <a:rPr lang="en-US" sz="1800" dirty="0">
                <a:solidFill>
                  <a:srgbClr val="FF0000"/>
                </a:solidFill>
              </a:rPr>
              <a:t>need to be considered as no single technology appears (at least to date) to be ideal </a:t>
            </a:r>
            <a:r>
              <a:rPr lang="en-US" sz="1800" dirty="0" smtClean="0">
                <a:solidFill>
                  <a:srgbClr val="FF0000"/>
                </a:solidFill>
              </a:rPr>
              <a:t>in all </a:t>
            </a:r>
            <a:r>
              <a:rPr lang="en-US" sz="1800" dirty="0">
                <a:solidFill>
                  <a:srgbClr val="FF0000"/>
                </a:solidFill>
              </a:rPr>
              <a:t>types of locations</a:t>
            </a:r>
            <a:r>
              <a:rPr lang="en-US" sz="1800" dirty="0" smtClean="0">
                <a:solidFill>
                  <a:srgbClr val="FF0000"/>
                </a:solidFill>
              </a:rPr>
              <a:t>.”</a:t>
            </a:r>
          </a:p>
          <a:p>
            <a:r>
              <a:rPr lang="en-US" sz="2200" dirty="0" smtClean="0"/>
              <a:t>Many Other Commenter's Support and/or Propose Hybrid Solutions</a:t>
            </a:r>
          </a:p>
          <a:p>
            <a:pPr lvl="1"/>
            <a:r>
              <a:rPr lang="en-US" sz="1800" dirty="0" smtClean="0"/>
              <a:t>Verizon Wireless</a:t>
            </a:r>
          </a:p>
          <a:p>
            <a:pPr lvl="2"/>
            <a:r>
              <a:rPr lang="en-US" sz="1800" dirty="0">
                <a:solidFill>
                  <a:srgbClr val="FF0000"/>
                </a:solidFill>
              </a:rPr>
              <a:t>Verizon Wireless has both a hybrid technology (handset and network location finding ability) and can operate in a </a:t>
            </a:r>
            <a:r>
              <a:rPr lang="en-US" sz="1800" dirty="0" smtClean="0">
                <a:solidFill>
                  <a:srgbClr val="FF0000"/>
                </a:solidFill>
              </a:rPr>
              <a:t>hybrid</a:t>
            </a:r>
          </a:p>
          <a:p>
            <a:pPr lvl="1"/>
            <a:r>
              <a:rPr lang="en-US" sz="2000" dirty="0"/>
              <a:t> </a:t>
            </a:r>
            <a:r>
              <a:rPr lang="en-US" sz="1800" dirty="0" smtClean="0"/>
              <a:t>also: Qualcomm, True Position, Polaris Wireless, etc.</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TotalTime>
  <Words>666</Words>
  <Application>Microsoft Office PowerPoint</Application>
  <PresentationFormat>On-screen Show (4:3)</PresentationFormat>
  <Paragraphs>78</Paragraphs>
  <Slides>11</Slides>
  <Notes>2</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11</vt:i4>
      </vt:variant>
    </vt:vector>
  </HeadingPairs>
  <TitlesOfParts>
    <vt:vector size="12" baseType="lpstr">
      <vt:lpstr>Office Theme</vt:lpstr>
      <vt:lpstr>Requirements Information</vt:lpstr>
      <vt:lpstr>Slide 2</vt:lpstr>
      <vt:lpstr>Overview of Emergency Service Compliance Testing</vt:lpstr>
      <vt:lpstr>Slide 4</vt:lpstr>
      <vt:lpstr>Slide 5</vt:lpstr>
      <vt:lpstr>Slide 6</vt:lpstr>
      <vt:lpstr>ESIF suggested testing architecture  (e.g. GSM Networks)</vt:lpstr>
      <vt:lpstr>Status and Background on  Hybrid LCS</vt:lpstr>
      <vt:lpstr>Hybrid-Technology references Responses to FCC FNPRM (FCC 10-177)</vt:lpstr>
      <vt:lpstr>Hybrid-Technology references Responses to FCC FNPRM  PS Docket No. 07-114; FCC 10-176</vt:lpstr>
      <vt:lpstr>Appendix B.2 of TS 36.305 (e.g. LTE Hybrid Architecture Example) </vt:lpstr>
    </vt:vector>
  </TitlesOfParts>
  <Company>Polaris Wireless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Requirements Background</dc:title>
  <dc:creator>Norman E Shaw</dc:creator>
  <cp:lastModifiedBy>Norman E Shaw</cp:lastModifiedBy>
  <cp:revision>38</cp:revision>
  <dcterms:created xsi:type="dcterms:W3CDTF">2011-02-23T00:49:53Z</dcterms:created>
  <dcterms:modified xsi:type="dcterms:W3CDTF">2011-02-23T09:20:29Z</dcterms:modified>
</cp:coreProperties>
</file>