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8"/>
  </p:notesMasterIdLst>
  <p:handoutMasterIdLst>
    <p:handoutMasterId r:id="rId9"/>
  </p:handoutMasterIdLst>
  <p:sldIdLst>
    <p:sldId id="1038" r:id="rId5"/>
    <p:sldId id="1018" r:id="rId6"/>
    <p:sldId id="1019" r:id="rId7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FBD71"/>
    <a:srgbClr val="D1DAE9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110" d="100"/>
          <a:sy n="110" d="100"/>
        </p:scale>
        <p:origin x="9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3gpp.org/VotingTool/Vote/DetailList/1157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portal.3gpp.org/VotingToo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3gpp.org/VotingTool/Vote/VotingRights?groupID=382&amp;meetingID=60592" TargetMode="External"/><Relationship Id="rId5" Type="http://schemas.openxmlformats.org/officeDocument/2006/relationships/hyperlink" Target="https://www.3gpp.org/dynareport?code=elections-technical-votes" TargetMode="External"/><Relationship Id="rId4" Type="http://schemas.openxmlformats.org/officeDocument/2006/relationships/hyperlink" Target="https://www.3gpp.org/ftp/Information/Working_Procedures/3GPP_WP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meeting hotel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027505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cs typeface="+mn-cs"/>
              </a:rPr>
              <a:t>RAN4 meeting hotel: </a:t>
            </a:r>
            <a:r>
              <a:rPr lang="en-GB" altLang="zh-CN" sz="1400" b="1" dirty="0">
                <a:cs typeface="+mn-cs"/>
              </a:rPr>
              <a:t>Crowne Plaza Wuhan Optics Valley</a:t>
            </a:r>
            <a:endParaRPr lang="en-US" altLang="zh-CN" sz="1400" b="1" dirty="0"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CDB45C-37C6-4E22-9044-E635C76E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95" y="1794238"/>
            <a:ext cx="6287239" cy="2237831"/>
          </a:xfrm>
          <a:prstGeom prst="rect">
            <a:avLst/>
          </a:prstGeom>
        </p:spPr>
      </p:pic>
      <p:pic>
        <p:nvPicPr>
          <p:cNvPr id="1026" name="图片 123" descr="英文地图 (2)">
            <a:extLst>
              <a:ext uri="{FF2B5EF4-FFF2-40B4-BE49-F238E27FC236}">
                <a16:creationId xmlns:a16="http://schemas.microsoft.com/office/drawing/2014/main" id="{F86DC1DA-5311-49A2-8EED-2AE899EF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07" y="2437433"/>
            <a:ext cx="61150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C5F31FA-07E0-4B3B-9D04-8092744B6FE1}"/>
              </a:ext>
            </a:extLst>
          </p:cNvPr>
          <p:cNvSpPr/>
          <p:nvPr/>
        </p:nvSpPr>
        <p:spPr bwMode="auto">
          <a:xfrm>
            <a:off x="7942217" y="5175376"/>
            <a:ext cx="1001486" cy="8186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E5AB740-A314-46C4-874F-56494879A9EA}"/>
              </a:ext>
            </a:extLst>
          </p:cNvPr>
          <p:cNvCxnSpPr>
            <a:cxnSpLocks/>
          </p:cNvCxnSpPr>
          <p:nvPr/>
        </p:nvCxnSpPr>
        <p:spPr bwMode="auto">
          <a:xfrm>
            <a:off x="4772297" y="5294811"/>
            <a:ext cx="320475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FBF01B8A-E8FC-4B9D-9F51-8EA6B7B1B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95" y="4350067"/>
            <a:ext cx="4400586" cy="152821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2525CBB-4AB4-4BB9-9CE1-93A5D721D3DE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65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F7E352-88C9-4E05-AE30-7820EEF5AB12}"/>
              </a:ext>
            </a:extLst>
          </p:cNvPr>
          <p:cNvCxnSpPr/>
          <p:nvPr/>
        </p:nvCxnSpPr>
        <p:spPr bwMode="auto">
          <a:xfrm>
            <a:off x="4772297" y="4746171"/>
            <a:ext cx="223810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AA1737A-8A81-4495-B0D6-13F3AE18FCE9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126274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473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Guidance and arrangement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Rule for WG chair elections: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rules concerning 3GPP elections and other votes can be found in the following  </a:t>
            </a:r>
            <a:r>
              <a:rPr lang="en-US" altLang="zh-CN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3GPP Working Procedure</a:t>
            </a:r>
            <a:r>
              <a:rPr lang="en-US" altLang="zh-CN" sz="1200" dirty="0"/>
              <a:t> articles at </a:t>
            </a:r>
            <a:r>
              <a:rPr lang="en-US" altLang="zh-CN" sz="1200" dirty="0">
                <a:hlinkClick r:id="rId5"/>
              </a:rPr>
              <a:t>https://www.3gpp.org/dynareport?code=elections-technical-votes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Voting list can be found at </a:t>
            </a:r>
            <a:r>
              <a:rPr lang="en-US" altLang="zh-CN" sz="1200" dirty="0">
                <a:hlinkClick r:id="rId6"/>
              </a:rPr>
              <a:t>https://portal.3gpp.org/VotingTool/Vote/VotingRights?groupID=382&amp;meetingID=60592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Voting tool: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3GPP voting tool will be used for casting the ballot for RAN4 Chair elections in RAN4#114bis (</a:t>
            </a:r>
            <a:r>
              <a:rPr lang="en-US" altLang="zh-CN" sz="1200" dirty="0">
                <a:hlinkClick r:id="rId7"/>
              </a:rPr>
              <a:t>https://portal.3gpp.org/VotingTool/</a:t>
            </a:r>
            <a:r>
              <a:rPr lang="en-US" altLang="zh-CN" sz="12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use voting tool, you first need use your EOL account to log in.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Chair highly recommended that you cast your vote in RAN4 meeting rooms via voting tool.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Candidates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find the candidate information for RAN4 Chair elections at </a:t>
            </a:r>
            <a:r>
              <a:rPr lang="en-US" altLang="zh-CN" sz="1200" dirty="0">
                <a:hlinkClick r:id="rId8"/>
              </a:rPr>
              <a:t>https://portal.3gpp.org/VotingTool/Vote/DetailList/1157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Registration for casting a vote: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registration deadline for f2f participants and remote access is </a:t>
            </a:r>
            <a:r>
              <a:rPr lang="en-US" altLang="zh-CN" sz="1200" dirty="0">
                <a:solidFill>
                  <a:srgbClr val="FF0000"/>
                </a:solidFill>
              </a:rPr>
              <a:t>31 Mar 2025 09:00 (GMT+08:00) Beijing time.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Check-in (Annex H of 3GPP working procedure): An Individual Member is considered checked in if a delegate registered for that Individual Member is checked in at the time the ballot closes.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make sure that you register and check-in on time for casting a vote.</a:t>
            </a: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Other additional round ballot might be needed, if candidate number is more than 2.   </a:t>
            </a:r>
          </a:p>
        </p:txBody>
      </p:sp>
    </p:spTree>
    <p:extLst>
      <p:ext uri="{BB962C8B-B14F-4D97-AF65-F5344CB8AC3E}">
        <p14:creationId xmlns:p14="http://schemas.microsoft.com/office/powerpoint/2010/main" val="424449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>
            <a:extLst>
              <a:ext uri="{FF2B5EF4-FFF2-40B4-BE49-F238E27FC236}">
                <a16:creationId xmlns:a16="http://schemas.microsoft.com/office/drawing/2014/main" id="{20D95BBD-61C7-4D3E-B87B-1BB09164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2" y="3189938"/>
            <a:ext cx="2094526" cy="3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guidance of voting tool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3A1981A-9B45-4314-A75D-37101E35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758"/>
          <a:stretch/>
        </p:blipFill>
        <p:spPr bwMode="auto">
          <a:xfrm>
            <a:off x="7183451" y="3189938"/>
            <a:ext cx="2895091" cy="26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0DC028-E550-4BB6-A113-AE981E7A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zh-CN" sz="1400" dirty="0">
                <a:cs typeface="+mn-cs"/>
              </a:rPr>
              <a:t>How to cast a vote?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cast a vote, the logged-in user shall be registered and checked in at the meeting (provided the vote is not done by correspondence), access the voting page, and proceed as follows: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1. Select the voting member organization on behalf of which the user wants to cast a vote, from the options visible in Figure 1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2. Select the desired voting option on the right (i.e., a candidate name or “abstain” for elections) The possible voting options are displayed in Figure 2.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C4DED3-93D5-4334-8DDD-27060397B7D5}"/>
              </a:ext>
            </a:extLst>
          </p:cNvPr>
          <p:cNvSpPr txBox="1"/>
          <p:nvPr/>
        </p:nvSpPr>
        <p:spPr>
          <a:xfrm>
            <a:off x="10463790" y="2912939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869A6A-E86A-4C2E-82BB-C3E0A399B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16" y="3220708"/>
            <a:ext cx="4986147" cy="6503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D7A8523-3151-470F-ABEA-7C26380F045D}"/>
              </a:ext>
            </a:extLst>
          </p:cNvPr>
          <p:cNvSpPr/>
          <p:nvPr/>
        </p:nvSpPr>
        <p:spPr>
          <a:xfrm>
            <a:off x="346443" y="3993485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will read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progress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during the election period, and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after the election is over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36FF3692-2A8C-453C-9B45-EDA03109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85" y="4791444"/>
            <a:ext cx="5773916" cy="11038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DA3955A-DBB8-403B-BED1-57D98D73E6BD}"/>
              </a:ext>
            </a:extLst>
          </p:cNvPr>
          <p:cNvSpPr txBox="1"/>
          <p:nvPr/>
        </p:nvSpPr>
        <p:spPr>
          <a:xfrm>
            <a:off x="8241594" y="2912938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11FDF04-2B5C-4F7D-AFAB-8AA723B0F439}"/>
              </a:ext>
            </a:extLst>
          </p:cNvPr>
          <p:cNvCxnSpPr/>
          <p:nvPr/>
        </p:nvCxnSpPr>
        <p:spPr bwMode="auto">
          <a:xfrm flipH="1" flipV="1">
            <a:off x="713232" y="3773052"/>
            <a:ext cx="594360" cy="220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A734336-F4B7-43FD-B08F-0FB6E21AD80B}"/>
              </a:ext>
            </a:extLst>
          </p:cNvPr>
          <p:cNvSpPr/>
          <p:nvPr/>
        </p:nvSpPr>
        <p:spPr>
          <a:xfrm>
            <a:off x="364756" y="5895308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Example is provided above. And please click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Action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anose="05000000000000000000" pitchFamily="2" charset="2"/>
              </a:rPr>
              <a:t> Vote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6EDD9EB6-1F33-4E1D-8FED-4934C69D133D}"/>
              </a:ext>
            </a:extLst>
          </p:cNvPr>
          <p:cNvSpPr/>
          <p:nvPr/>
        </p:nvSpPr>
        <p:spPr bwMode="auto">
          <a:xfrm>
            <a:off x="2567709" y="4360998"/>
            <a:ext cx="535709" cy="285335"/>
          </a:xfrm>
          <a:prstGeom prst="downArrow">
            <a:avLst>
              <a:gd name="adj1" fmla="val 50000"/>
              <a:gd name="adj2" fmla="val 59711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A13AB87-F3AA-4A3D-AB46-9F33A5AFFEFC}"/>
              </a:ext>
            </a:extLst>
          </p:cNvPr>
          <p:cNvSpPr/>
          <p:nvPr/>
        </p:nvSpPr>
        <p:spPr bwMode="auto">
          <a:xfrm>
            <a:off x="6437985" y="5026096"/>
            <a:ext cx="360218" cy="47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99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a915fe38-2618-47b6-8303-829fb71466d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23d77754-4ccc-4c57-9291-cab09e81894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420743</TotalTime>
  <Words>484</Words>
  <Application>Microsoft Office PowerPoint</Application>
  <PresentationFormat>宽屏</PresentationFormat>
  <Paragraphs>33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微软雅黑</vt:lpstr>
      <vt:lpstr>Arial</vt:lpstr>
      <vt:lpstr>Arial Black</vt:lpstr>
      <vt:lpstr>Calibri</vt:lpstr>
      <vt:lpstr>Times New Roman</vt:lpstr>
      <vt:lpstr>3gpp</vt:lpstr>
      <vt:lpstr>RAN4 meeting hotel </vt:lpstr>
      <vt:lpstr>RAN4 Chair Elections:  Guidance and arrangement</vt:lpstr>
      <vt:lpstr>RAN4 Chair Elections:  Additional guidance of voting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4022</cp:revision>
  <cp:lastPrinted>2016-09-15T08:31:35Z</cp:lastPrinted>
  <dcterms:created xsi:type="dcterms:W3CDTF">2009-11-27T05:15:11Z</dcterms:created>
  <dcterms:modified xsi:type="dcterms:W3CDTF">2025-04-01T02:43:36Z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