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comments/comment10.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media/image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sldIdLst>
    <p:sldId id="411" r:id="rId4"/>
    <p:sldId id="511" r:id="rId6"/>
    <p:sldId id="449" r:id="rId7"/>
    <p:sldId id="450" r:id="rId8"/>
    <p:sldId id="451" r:id="rId9"/>
    <p:sldId id="475" r:id="rId10"/>
    <p:sldId id="547" r:id="rId11"/>
    <p:sldId id="453" r:id="rId12"/>
    <p:sldId id="498" r:id="rId13"/>
    <p:sldId id="537" r:id="rId14"/>
    <p:sldId id="456" r:id="rId15"/>
    <p:sldId id="461" r:id="rId16"/>
    <p:sldId id="462" r:id="rId17"/>
    <p:sldId id="463" r:id="rId18"/>
    <p:sldId id="562" r:id="rId19"/>
    <p:sldId id="477" r:id="rId20"/>
    <p:sldId id="528" r:id="rId21"/>
    <p:sldId id="464" r:id="rId22"/>
    <p:sldId id="561" r:id="rId23"/>
    <p:sldId id="466" r:id="rId24"/>
    <p:sldId id="459" r:id="rId25"/>
    <p:sldId id="432" r:id="rId26"/>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meixiang" initials="l"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18C99"/>
    <a:srgbClr val="238AD9"/>
    <a:srgbClr val="8FC4ED"/>
    <a:srgbClr val="8FC0E4"/>
    <a:srgbClr val="6AAFE7"/>
    <a:srgbClr val="B9E7F7"/>
    <a:srgbClr val="55C3EB"/>
    <a:srgbClr val="8FD6F2"/>
    <a:srgbClr val="4F669B"/>
    <a:srgbClr val="9592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85" d="100"/>
          <a:sy n="85" d="100"/>
        </p:scale>
        <p:origin x="412" y="64"/>
      </p:cViewPr>
      <p:guideLst>
        <p:guide orient="horz" pos="2"/>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1" Type="http://schemas.openxmlformats.org/officeDocument/2006/relationships/tags" Target="tags/tag209.xml"/><Relationship Id="rId30" Type="http://schemas.openxmlformats.org/officeDocument/2006/relationships/commentAuthors" Target="commentAuthors.xml"/><Relationship Id="rId3" Type="http://schemas.openxmlformats.org/officeDocument/2006/relationships/slideMaster" Target="slideMasters/slideMaster2.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9-27T09:03:06.425" idx="1">
    <p:pos x="10" y="10"/>
    <p:text>此页已修改</p:text>
  </p:cm>
</p:cmLst>
</file>

<file path=ppt/comments/comment10.xml><?xml version="1.0" encoding="utf-8"?>
<p:cmLst xmlns:a="http://schemas.openxmlformats.org/drawingml/2006/main" xmlns:r="http://schemas.openxmlformats.org/officeDocument/2006/relationships" xmlns:p="http://schemas.openxmlformats.org/presentationml/2006/main">
  <p:cm authorId="1" dt="2024-09-27T11:37:16.345" idx="10">
    <p:pos x="10" y="10"/>
    <p:text>此页已修改</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24-09-27T14:12:12.128" idx="12">
    <p:pos x="10" y="10"/>
    <p:text>此页已修改
</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24-09-27T11:13:06.234" idx="6">
    <p:pos x="10" y="10"/>
    <p:text>此页已修改
</p:text>
  </p:cm>
</p:cmLst>
</file>

<file path=ppt/comments/comment4.xml><?xml version="1.0" encoding="utf-8"?>
<p:cmLst xmlns:a="http://schemas.openxmlformats.org/drawingml/2006/main" xmlns:r="http://schemas.openxmlformats.org/officeDocument/2006/relationships" xmlns:p="http://schemas.openxmlformats.org/presentationml/2006/main">
  <p:cm authorId="1" dt="2024-09-27T10:20:56.531" idx="4">
    <p:pos x="5232" y="147"/>
    <p:text/>
  </p:cm>
  <p:cm authorId="1" dt="2024-09-27T10:21:11.982" idx="5">
    <p:pos x="10" y="10"/>
    <p:text>此页已修改</p:text>
  </p:cm>
</p:cmLst>
</file>

<file path=ppt/comments/comment5.xml><?xml version="1.0" encoding="utf-8"?>
<p:cmLst xmlns:a="http://schemas.openxmlformats.org/drawingml/2006/main" xmlns:r="http://schemas.openxmlformats.org/officeDocument/2006/relationships" xmlns:p="http://schemas.openxmlformats.org/presentationml/2006/main">
  <p:cm authorId="1" dt="2024-09-27T11:13:44.642" idx="7">
    <p:pos x="10" y="10"/>
    <p:text>此页已修改</p:text>
  </p:cm>
</p:cmLst>
</file>

<file path=ppt/comments/comment6.xml><?xml version="1.0" encoding="utf-8"?>
<p:cmLst xmlns:a="http://schemas.openxmlformats.org/drawingml/2006/main" xmlns:r="http://schemas.openxmlformats.org/officeDocument/2006/relationships" xmlns:p="http://schemas.openxmlformats.org/presentationml/2006/main">
  <p:cm authorId="1" dt="2024-09-27T11:14:13.623" idx="8">
    <p:pos x="10" y="10"/>
    <p:text>此页已修改</p:text>
  </p:cm>
</p:cmLst>
</file>

<file path=ppt/comments/comment7.xml><?xml version="1.0" encoding="utf-8"?>
<p:cmLst xmlns:a="http://schemas.openxmlformats.org/drawingml/2006/main" xmlns:r="http://schemas.openxmlformats.org/officeDocument/2006/relationships" xmlns:p="http://schemas.openxmlformats.org/presentationml/2006/main">
  <p:cm authorId="1" dt="2024-09-27T11:14:35.823" idx="9">
    <p:pos x="10" y="10"/>
    <p:text>此页已修改</p:text>
  </p:cm>
</p:cmLst>
</file>

<file path=ppt/comments/comment8.xml><?xml version="1.0" encoding="utf-8"?>
<p:cmLst xmlns:a="http://schemas.openxmlformats.org/drawingml/2006/main" xmlns:r="http://schemas.openxmlformats.org/officeDocument/2006/relationships" xmlns:p="http://schemas.openxmlformats.org/presentationml/2006/main">
  <p:cm authorId="1" dt="2024-09-27T09:04:00.272" idx="2">
    <p:pos x="10" y="10"/>
    <p:text>此页已修改</p:text>
  </p:cm>
</p:cmLst>
</file>

<file path=ppt/comments/comment9.xml><?xml version="1.0" encoding="utf-8"?>
<p:cmLst xmlns:a="http://schemas.openxmlformats.org/drawingml/2006/main" xmlns:r="http://schemas.openxmlformats.org/officeDocument/2006/relationships" xmlns:p="http://schemas.openxmlformats.org/presentationml/2006/main">
  <p:cm authorId="1" dt="2024-09-27T11:37:50.493" idx="11">
    <p:pos x="10" y="10"/>
    <p:text>此页已修改</p:text>
  </p:cm>
</p:cmLst>
</file>

<file path=ppt/drawings/_rels/vmlDrawing1.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106.xml"/><Relationship Id="rId6" Type="http://schemas.openxmlformats.org/officeDocument/2006/relationships/tags" Target="../tags/tag105.xml"/><Relationship Id="rId5" Type="http://schemas.openxmlformats.org/officeDocument/2006/relationships/tags" Target="../tags/tag104.xml"/><Relationship Id="rId4" Type="http://schemas.openxmlformats.org/officeDocument/2006/relationships/tags" Target="../tags/tag103.xml"/><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114.xml"/><Relationship Id="rId8" Type="http://schemas.openxmlformats.org/officeDocument/2006/relationships/tags" Target="../tags/tag113.xml"/><Relationship Id="rId7" Type="http://schemas.openxmlformats.org/officeDocument/2006/relationships/tags" Target="../tags/tag112.xml"/><Relationship Id="rId6" Type="http://schemas.openxmlformats.org/officeDocument/2006/relationships/tags" Target="../tags/tag111.xml"/><Relationship Id="rId5" Type="http://schemas.openxmlformats.org/officeDocument/2006/relationships/tags" Target="../tags/tag110.xml"/><Relationship Id="rId4" Type="http://schemas.openxmlformats.org/officeDocument/2006/relationships/tags" Target="../tags/tag109.xml"/><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118.xml"/><Relationship Id="rId4" Type="http://schemas.openxmlformats.org/officeDocument/2006/relationships/tags" Target="../tags/tag117.xml"/><Relationship Id="rId3" Type="http://schemas.openxmlformats.org/officeDocument/2006/relationships/tags" Target="../tags/tag116.xml"/><Relationship Id="rId2" Type="http://schemas.openxmlformats.org/officeDocument/2006/relationships/tags" Target="../tags/tag115.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121.xml"/><Relationship Id="rId3" Type="http://schemas.openxmlformats.org/officeDocument/2006/relationships/tags" Target="../tags/tag120.xml"/><Relationship Id="rId2" Type="http://schemas.openxmlformats.org/officeDocument/2006/relationships/tags" Target="../tags/tag119.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127.xml"/><Relationship Id="rId6" Type="http://schemas.openxmlformats.org/officeDocument/2006/relationships/tags" Target="../tags/tag126.xml"/><Relationship Id="rId5" Type="http://schemas.openxmlformats.org/officeDocument/2006/relationships/tags" Target="../tags/tag125.xml"/><Relationship Id="rId4" Type="http://schemas.openxmlformats.org/officeDocument/2006/relationships/tags" Target="../tags/tag124.xml"/><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132.xml"/><Relationship Id="rId5" Type="http://schemas.openxmlformats.org/officeDocument/2006/relationships/tags" Target="../tags/tag131.xml"/><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136.xml"/><Relationship Id="rId4" Type="http://schemas.openxmlformats.org/officeDocument/2006/relationships/tags" Target="../tags/tag135.xml"/><Relationship Id="rId3" Type="http://schemas.openxmlformats.org/officeDocument/2006/relationships/tags" Target="../tags/tag134.xml"/><Relationship Id="rId2" Type="http://schemas.openxmlformats.org/officeDocument/2006/relationships/tags" Target="../tags/tag133.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141.xml"/><Relationship Id="rId5" Type="http://schemas.openxmlformats.org/officeDocument/2006/relationships/tags" Target="../tags/tag140.xml"/><Relationship Id="rId4" Type="http://schemas.openxmlformats.org/officeDocument/2006/relationships/tags" Target="../tags/tag139.xml"/><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2286000" indent="0">
              <a:buNone/>
              <a:defRPr/>
            </a:lvl6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grpSp>
        <p:nvGrpSpPr>
          <p:cNvPr id="45" name="组合 44"/>
          <p:cNvGrpSpPr/>
          <p:nvPr userDrawn="1"/>
        </p:nvGrpSpPr>
        <p:grpSpPr>
          <a:xfrm>
            <a:off x="-1216025" y="4486275"/>
            <a:ext cx="2915920" cy="3907155"/>
            <a:chOff x="-6871" y="-1500"/>
            <a:chExt cx="15712" cy="21060"/>
          </a:xfrm>
        </p:grpSpPr>
        <p:sp>
          <p:nvSpPr>
            <p:cNvPr id="29" name="任意多边形 28"/>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userDrawn="1"/>
        </p:nvGrpSpPr>
        <p:grpSpPr>
          <a:xfrm flipH="1" flipV="1">
            <a:off x="10482580" y="-1617345"/>
            <a:ext cx="2916000" cy="3906000"/>
            <a:chOff x="-6871" y="-1500"/>
            <a:chExt cx="15712" cy="21060"/>
          </a:xfrm>
        </p:grpSpPr>
        <p:sp>
          <p:nvSpPr>
            <p:cNvPr id="8" name="任意多边形 7"/>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8"/>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7"/>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lstStyle>
            <a:lvl1pPr>
              <a:defRPr baseline="0"/>
            </a:lvl1pPr>
          </a:lstStyle>
          <a:p>
            <a:r>
              <a:rPr lang="zh-CN" altLang="en-US"/>
              <a:t>单击此处编辑母版标题样式</a:t>
            </a:r>
            <a:endParaRPr lang="zh-CN" altLang="en-US"/>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2286000" indent="0">
              <a:buNone/>
              <a:defRPr/>
            </a:lvl6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grpSp>
        <p:nvGrpSpPr>
          <p:cNvPr id="45" name="组合 44"/>
          <p:cNvGrpSpPr/>
          <p:nvPr userDrawn="1"/>
        </p:nvGrpSpPr>
        <p:grpSpPr>
          <a:xfrm>
            <a:off x="-1216025" y="4486275"/>
            <a:ext cx="2915920" cy="3907155"/>
            <a:chOff x="-6871" y="-1500"/>
            <a:chExt cx="15712" cy="21060"/>
          </a:xfrm>
        </p:grpSpPr>
        <p:sp>
          <p:nvSpPr>
            <p:cNvPr id="29" name="任意多边形 28"/>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userDrawn="1"/>
        </p:nvGrpSpPr>
        <p:grpSpPr>
          <a:xfrm flipH="1" flipV="1">
            <a:off x="10482580" y="-1617345"/>
            <a:ext cx="2916000" cy="3906000"/>
            <a:chOff x="-6871" y="-1500"/>
            <a:chExt cx="15712" cy="21060"/>
          </a:xfrm>
        </p:grpSpPr>
        <p:sp>
          <p:nvSpPr>
            <p:cNvPr id="8" name="任意多边形 7"/>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8"/>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7"/>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lstStyle>
            <a:lvl1pPr>
              <a:defRPr baseline="0"/>
            </a:lvl1p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1" Type="http://schemas.openxmlformats.org/officeDocument/2006/relationships/theme" Target="../theme/theme1.xml"/><Relationship Id="rId40" Type="http://schemas.openxmlformats.org/officeDocument/2006/relationships/tags" Target="../tags/tag85.xml"/><Relationship Id="rId4" Type="http://schemas.openxmlformats.org/officeDocument/2006/relationships/slideLayout" Target="../slideLayouts/slideLayout4.xml"/><Relationship Id="rId39" Type="http://schemas.openxmlformats.org/officeDocument/2006/relationships/tags" Target="../tags/tag84.xml"/><Relationship Id="rId38" Type="http://schemas.openxmlformats.org/officeDocument/2006/relationships/tags" Target="../tags/tag83.xml"/><Relationship Id="rId37" Type="http://schemas.openxmlformats.org/officeDocument/2006/relationships/tags" Target="../tags/tag82.xml"/><Relationship Id="rId36" Type="http://schemas.openxmlformats.org/officeDocument/2006/relationships/tags" Target="../tags/tag81.xml"/><Relationship Id="rId35" Type="http://schemas.openxmlformats.org/officeDocument/2006/relationships/tags" Target="../tags/tag80.xml"/><Relationship Id="rId34" Type="http://schemas.openxmlformats.org/officeDocument/2006/relationships/tags" Target="../tags/tag79.xml"/><Relationship Id="rId33" Type="http://schemas.openxmlformats.org/officeDocument/2006/relationships/tags" Target="../tags/tag78.xml"/><Relationship Id="rId32" Type="http://schemas.openxmlformats.org/officeDocument/2006/relationships/tags" Target="../tags/tag77.xml"/><Relationship Id="rId31" Type="http://schemas.openxmlformats.org/officeDocument/2006/relationships/tags" Target="../tags/tag76.xml"/><Relationship Id="rId30" Type="http://schemas.openxmlformats.org/officeDocument/2006/relationships/tags" Target="../tags/tag75.xml"/><Relationship Id="rId3" Type="http://schemas.openxmlformats.org/officeDocument/2006/relationships/slideLayout" Target="../slideLayouts/slideLayout3.xml"/><Relationship Id="rId29" Type="http://schemas.openxmlformats.org/officeDocument/2006/relationships/tags" Target="../tags/tag74.xml"/><Relationship Id="rId28" Type="http://schemas.openxmlformats.org/officeDocument/2006/relationships/tags" Target="../tags/tag73.xml"/><Relationship Id="rId27" Type="http://schemas.openxmlformats.org/officeDocument/2006/relationships/tags" Target="../tags/tag72.xml"/><Relationship Id="rId26" Type="http://schemas.openxmlformats.org/officeDocument/2006/relationships/tags" Target="../tags/tag71.xml"/><Relationship Id="rId25" Type="http://schemas.openxmlformats.org/officeDocument/2006/relationships/tags" Target="../tags/tag70.xml"/><Relationship Id="rId24" Type="http://schemas.openxmlformats.org/officeDocument/2006/relationships/tags" Target="../tags/tag69.xml"/><Relationship Id="rId23" Type="http://schemas.openxmlformats.org/officeDocument/2006/relationships/tags" Target="../tags/tag68.xml"/><Relationship Id="rId22" Type="http://schemas.openxmlformats.org/officeDocument/2006/relationships/tags" Target="../tags/tag67.xml"/><Relationship Id="rId21" Type="http://schemas.openxmlformats.org/officeDocument/2006/relationships/tags" Target="../tags/tag66.xml"/><Relationship Id="rId20" Type="http://schemas.openxmlformats.org/officeDocument/2006/relationships/tags" Target="../tags/tag65.xml"/><Relationship Id="rId2" Type="http://schemas.openxmlformats.org/officeDocument/2006/relationships/slideLayout" Target="../slideLayouts/slideLayout2.xml"/><Relationship Id="rId19" Type="http://schemas.openxmlformats.org/officeDocument/2006/relationships/tags" Target="../tags/tag64.xml"/><Relationship Id="rId18" Type="http://schemas.openxmlformats.org/officeDocument/2006/relationships/tags" Target="../tags/tag63.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1" Type="http://schemas.openxmlformats.org/officeDocument/2006/relationships/theme" Target="../theme/theme2.xml"/><Relationship Id="rId40" Type="http://schemas.openxmlformats.org/officeDocument/2006/relationships/tags" Target="../tags/tag170.xml"/><Relationship Id="rId4" Type="http://schemas.openxmlformats.org/officeDocument/2006/relationships/slideLayout" Target="../slideLayouts/slideLayout15.xml"/><Relationship Id="rId39" Type="http://schemas.openxmlformats.org/officeDocument/2006/relationships/tags" Target="../tags/tag169.xml"/><Relationship Id="rId38" Type="http://schemas.openxmlformats.org/officeDocument/2006/relationships/tags" Target="../tags/tag168.xml"/><Relationship Id="rId37" Type="http://schemas.openxmlformats.org/officeDocument/2006/relationships/tags" Target="../tags/tag167.xml"/><Relationship Id="rId36" Type="http://schemas.openxmlformats.org/officeDocument/2006/relationships/tags" Target="../tags/tag166.xml"/><Relationship Id="rId35" Type="http://schemas.openxmlformats.org/officeDocument/2006/relationships/tags" Target="../tags/tag165.xml"/><Relationship Id="rId34" Type="http://schemas.openxmlformats.org/officeDocument/2006/relationships/tags" Target="../tags/tag164.xml"/><Relationship Id="rId33" Type="http://schemas.openxmlformats.org/officeDocument/2006/relationships/tags" Target="../tags/tag163.xml"/><Relationship Id="rId32" Type="http://schemas.openxmlformats.org/officeDocument/2006/relationships/tags" Target="../tags/tag162.xml"/><Relationship Id="rId31" Type="http://schemas.openxmlformats.org/officeDocument/2006/relationships/tags" Target="../tags/tag161.xml"/><Relationship Id="rId30" Type="http://schemas.openxmlformats.org/officeDocument/2006/relationships/tags" Target="../tags/tag160.xml"/><Relationship Id="rId3" Type="http://schemas.openxmlformats.org/officeDocument/2006/relationships/slideLayout" Target="../slideLayouts/slideLayout14.xml"/><Relationship Id="rId29" Type="http://schemas.openxmlformats.org/officeDocument/2006/relationships/tags" Target="../tags/tag159.xml"/><Relationship Id="rId28" Type="http://schemas.openxmlformats.org/officeDocument/2006/relationships/tags" Target="../tags/tag158.xml"/><Relationship Id="rId27" Type="http://schemas.openxmlformats.org/officeDocument/2006/relationships/tags" Target="../tags/tag157.xml"/><Relationship Id="rId26" Type="http://schemas.openxmlformats.org/officeDocument/2006/relationships/tags" Target="../tags/tag156.xml"/><Relationship Id="rId25" Type="http://schemas.openxmlformats.org/officeDocument/2006/relationships/tags" Target="../tags/tag155.xml"/><Relationship Id="rId24" Type="http://schemas.openxmlformats.org/officeDocument/2006/relationships/tags" Target="../tags/tag154.xml"/><Relationship Id="rId23" Type="http://schemas.openxmlformats.org/officeDocument/2006/relationships/tags" Target="../tags/tag153.xml"/><Relationship Id="rId22" Type="http://schemas.openxmlformats.org/officeDocument/2006/relationships/tags" Target="../tags/tag152.xml"/><Relationship Id="rId21" Type="http://schemas.openxmlformats.org/officeDocument/2006/relationships/tags" Target="../tags/tag151.xml"/><Relationship Id="rId20" Type="http://schemas.openxmlformats.org/officeDocument/2006/relationships/tags" Target="../tags/tag150.xml"/><Relationship Id="rId2" Type="http://schemas.openxmlformats.org/officeDocument/2006/relationships/slideLayout" Target="../slideLayouts/slideLayout13.xml"/><Relationship Id="rId19" Type="http://schemas.openxmlformats.org/officeDocument/2006/relationships/tags" Target="../tags/tag149.xml"/><Relationship Id="rId18" Type="http://schemas.openxmlformats.org/officeDocument/2006/relationships/tags" Target="../tags/tag148.xml"/><Relationship Id="rId17" Type="http://schemas.openxmlformats.org/officeDocument/2006/relationships/tags" Target="../tags/tag147.xml"/><Relationship Id="rId16" Type="http://schemas.openxmlformats.org/officeDocument/2006/relationships/tags" Target="../tags/tag146.xml"/><Relationship Id="rId15" Type="http://schemas.openxmlformats.org/officeDocument/2006/relationships/tags" Target="../tags/tag145.xml"/><Relationship Id="rId14" Type="http://schemas.openxmlformats.org/officeDocument/2006/relationships/tags" Target="../tags/tag144.xml"/><Relationship Id="rId13" Type="http://schemas.openxmlformats.org/officeDocument/2006/relationships/tags" Target="../tags/tag143.xml"/><Relationship Id="rId12" Type="http://schemas.openxmlformats.org/officeDocument/2006/relationships/tags" Target="../tags/tag14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2"/>
            <p:custDataLst>
              <p:tags r:id="rId12"/>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grpSp>
        <p:nvGrpSpPr>
          <p:cNvPr id="45" name="组合 44"/>
          <p:cNvGrpSpPr/>
          <p:nvPr userDrawn="1"/>
        </p:nvGrpSpPr>
        <p:grpSpPr>
          <a:xfrm>
            <a:off x="-2824480" y="1210945"/>
            <a:ext cx="6750000" cy="9043200"/>
            <a:chOff x="-6871" y="-1500"/>
            <a:chExt cx="15712" cy="21060"/>
          </a:xfrm>
        </p:grpSpPr>
        <p:sp>
          <p:nvSpPr>
            <p:cNvPr id="29" name="任意多边形 28"/>
            <p:cNvSpPr/>
            <p:nvPr>
              <p:custDataLst>
                <p:tags r:id="rId13"/>
              </p:custDataLst>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custDataLst>
                <p:tags r:id="rId14"/>
              </p:custDataLst>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custDataLst>
                <p:tags r:id="rId15"/>
              </p:custDataLst>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custDataLst>
                <p:tags r:id="rId16"/>
              </p:custDataLst>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custDataLst>
                <p:tags r:id="rId17"/>
              </p:custDataLst>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custDataLst>
                <p:tags r:id="rId18"/>
              </p:custDataLst>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custDataLst>
                <p:tags r:id="rId19"/>
              </p:custDataLst>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custDataLst>
                <p:tags r:id="rId20"/>
              </p:custDataLst>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custDataLst>
                <p:tags r:id="rId21"/>
              </p:custDataLst>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custDataLst>
                <p:tags r:id="rId22"/>
              </p:custDataLst>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custDataLst>
                <p:tags r:id="rId23"/>
              </p:custDataLst>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custDataLst>
                <p:tags r:id="rId24"/>
              </p:custDataLst>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custDataLst>
                <p:tags r:id="rId25"/>
              </p:custDataLst>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custDataLst>
                <p:tags r:id="rId26"/>
              </p:custDataLst>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userDrawn="1"/>
        </p:nvGrpSpPr>
        <p:grpSpPr>
          <a:xfrm flipH="1" flipV="1">
            <a:off x="8304735" y="-3485515"/>
            <a:ext cx="6750430" cy="9043200"/>
            <a:chOff x="-6871" y="-1500"/>
            <a:chExt cx="15713" cy="21060"/>
          </a:xfrm>
        </p:grpSpPr>
        <p:sp>
          <p:nvSpPr>
            <p:cNvPr id="16" name="任意多边形 15"/>
            <p:cNvSpPr/>
            <p:nvPr>
              <p:custDataLst>
                <p:tags r:id="rId27"/>
              </p:custDataLst>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custDataLst>
                <p:tags r:id="rId28"/>
              </p:custDataLst>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custDataLst>
                <p:tags r:id="rId29"/>
              </p:custDataLst>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custDataLst>
                <p:tags r:id="rId30"/>
              </p:custDataLst>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custDataLst>
                <p:tags r:id="rId31"/>
              </p:custDataLst>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custDataLst>
                <p:tags r:id="rId32"/>
              </p:custDataLst>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custDataLst>
                <p:tags r:id="rId33"/>
              </p:custDataLst>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custDataLst>
                <p:tags r:id="rId34"/>
              </p:custDataLst>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custDataLst>
                <p:tags r:id="rId35"/>
              </p:custDataLst>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custDataLst>
                <p:tags r:id="rId36"/>
              </p:custDataLst>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p:custDataLst>
                <p:tags r:id="rId37"/>
              </p:custDataLst>
            </p:nvPr>
          </p:nvSpPr>
          <p:spPr>
            <a:xfrm>
              <a:off x="1566" y="10126"/>
              <a:ext cx="541" cy="541"/>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custDataLst>
                <p:tags r:id="rId38"/>
              </p:custDataLst>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custDataLst>
                <p:tags r:id="rId39"/>
              </p:custDataLst>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40"/>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2"/>
            <p:custDataLst>
              <p:tags r:id="rId12"/>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grpSp>
        <p:nvGrpSpPr>
          <p:cNvPr id="45" name="组合 44"/>
          <p:cNvGrpSpPr/>
          <p:nvPr userDrawn="1"/>
        </p:nvGrpSpPr>
        <p:grpSpPr>
          <a:xfrm>
            <a:off x="-2824480" y="1210945"/>
            <a:ext cx="6750000" cy="9043200"/>
            <a:chOff x="-6871" y="-1500"/>
            <a:chExt cx="15712" cy="21060"/>
          </a:xfrm>
        </p:grpSpPr>
        <p:sp>
          <p:nvSpPr>
            <p:cNvPr id="29" name="任意多边形 28"/>
            <p:cNvSpPr/>
            <p:nvPr>
              <p:custDataLst>
                <p:tags r:id="rId13"/>
              </p:custDataLst>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custDataLst>
                <p:tags r:id="rId14"/>
              </p:custDataLst>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custDataLst>
                <p:tags r:id="rId15"/>
              </p:custDataLst>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custDataLst>
                <p:tags r:id="rId16"/>
              </p:custDataLst>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custDataLst>
                <p:tags r:id="rId17"/>
              </p:custDataLst>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custDataLst>
                <p:tags r:id="rId18"/>
              </p:custDataLst>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custDataLst>
                <p:tags r:id="rId19"/>
              </p:custDataLst>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custDataLst>
                <p:tags r:id="rId20"/>
              </p:custDataLst>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custDataLst>
                <p:tags r:id="rId21"/>
              </p:custDataLst>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custDataLst>
                <p:tags r:id="rId22"/>
              </p:custDataLst>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custDataLst>
                <p:tags r:id="rId23"/>
              </p:custDataLst>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custDataLst>
                <p:tags r:id="rId24"/>
              </p:custDataLst>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custDataLst>
                <p:tags r:id="rId25"/>
              </p:custDataLst>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custDataLst>
                <p:tags r:id="rId26"/>
              </p:custDataLst>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userDrawn="1"/>
        </p:nvGrpSpPr>
        <p:grpSpPr>
          <a:xfrm flipH="1" flipV="1">
            <a:off x="8304735" y="-3485515"/>
            <a:ext cx="6750430" cy="9043200"/>
            <a:chOff x="-6871" y="-1500"/>
            <a:chExt cx="15713" cy="21060"/>
          </a:xfrm>
        </p:grpSpPr>
        <p:sp>
          <p:nvSpPr>
            <p:cNvPr id="16" name="任意多边形 15"/>
            <p:cNvSpPr/>
            <p:nvPr>
              <p:custDataLst>
                <p:tags r:id="rId27"/>
              </p:custDataLst>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custDataLst>
                <p:tags r:id="rId28"/>
              </p:custDataLst>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custDataLst>
                <p:tags r:id="rId29"/>
              </p:custDataLst>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custDataLst>
                <p:tags r:id="rId30"/>
              </p:custDataLst>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custDataLst>
                <p:tags r:id="rId31"/>
              </p:custDataLst>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custDataLst>
                <p:tags r:id="rId32"/>
              </p:custDataLst>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custDataLst>
                <p:tags r:id="rId33"/>
              </p:custDataLst>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custDataLst>
                <p:tags r:id="rId34"/>
              </p:custDataLst>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custDataLst>
                <p:tags r:id="rId35"/>
              </p:custDataLst>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custDataLst>
                <p:tags r:id="rId36"/>
              </p:custDataLst>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p:custDataLst>
                <p:tags r:id="rId37"/>
              </p:custDataLst>
            </p:nvPr>
          </p:nvSpPr>
          <p:spPr>
            <a:xfrm>
              <a:off x="1566" y="10126"/>
              <a:ext cx="541" cy="541"/>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custDataLst>
                <p:tags r:id="rId38"/>
              </p:custDataLst>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custDataLst>
                <p:tags r:id="rId39"/>
              </p:custDataLst>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40"/>
    </p:custData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comments" Target="../comments/comment1.xml"/><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tags" Target="../tags/tag172.xml"/><Relationship Id="rId2" Type="http://schemas.openxmlformats.org/officeDocument/2006/relationships/tags" Target="../tags/tag17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0.xml"/><Relationship Id="rId1" Type="http://schemas.openxmlformats.org/officeDocument/2006/relationships/tags" Target="../tags/tag18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2.xml"/><Relationship Id="rId1" Type="http://schemas.openxmlformats.org/officeDocument/2006/relationships/tags" Target="../tags/tag19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4.xml"/><Relationship Id="rId1" Type="http://schemas.openxmlformats.org/officeDocument/2006/relationships/tags" Target="../tags/tag19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6.xml"/><Relationship Id="rId1" Type="http://schemas.openxmlformats.org/officeDocument/2006/relationships/tags" Target="../tags/tag19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8.xml"/><Relationship Id="rId1" Type="http://schemas.openxmlformats.org/officeDocument/2006/relationships/tags" Target="../tags/tag197.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99.xml"/><Relationship Id="rId2" Type="http://schemas.openxmlformats.org/officeDocument/2006/relationships/image" Target="../media/image20.jpeg"/><Relationship Id="rId1" Type="http://schemas.openxmlformats.org/officeDocument/2006/relationships/image" Target="../media/image19.jpeg"/></Relationships>
</file>

<file path=ppt/slides/_rels/slide17.xml.rels><?xml version="1.0" encoding="UTF-8" standalone="yes"?>
<Relationships xmlns="http://schemas.openxmlformats.org/package/2006/relationships"><Relationship Id="rId5" Type="http://schemas.openxmlformats.org/officeDocument/2006/relationships/comments" Target="../comments/comment9.xml"/><Relationship Id="rId4" Type="http://schemas.openxmlformats.org/officeDocument/2006/relationships/slideLayout" Target="../slideLayouts/slideLayout2.xml"/><Relationship Id="rId3" Type="http://schemas.openxmlformats.org/officeDocument/2006/relationships/tags" Target="../tags/tag201.xml"/><Relationship Id="rId2" Type="http://schemas.openxmlformats.org/officeDocument/2006/relationships/image" Target="../media/image21.jpeg"/><Relationship Id="rId1" Type="http://schemas.openxmlformats.org/officeDocument/2006/relationships/tags" Target="../tags/tag20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3.xml"/><Relationship Id="rId1" Type="http://schemas.openxmlformats.org/officeDocument/2006/relationships/tags" Target="../tags/tag20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5.xml"/><Relationship Id="rId1" Type="http://schemas.openxmlformats.org/officeDocument/2006/relationships/tags" Target="../tags/tag204.xml"/></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76.xml"/><Relationship Id="rId7" Type="http://schemas.openxmlformats.org/officeDocument/2006/relationships/image" Target="../media/image5.svg"/><Relationship Id="rId6" Type="http://schemas.openxmlformats.org/officeDocument/2006/relationships/image" Target="../media/image4.png"/><Relationship Id="rId5" Type="http://schemas.openxmlformats.org/officeDocument/2006/relationships/tags" Target="../tags/tag175.xml"/><Relationship Id="rId4" Type="http://schemas.openxmlformats.org/officeDocument/2006/relationships/tags" Target="../tags/tag174.xml"/><Relationship Id="rId3" Type="http://schemas.openxmlformats.org/officeDocument/2006/relationships/image" Target="../media/image3.png"/><Relationship Id="rId2" Type="http://schemas.openxmlformats.org/officeDocument/2006/relationships/tags" Target="../tags/tag173.xml"/><Relationship Id="rId10" Type="http://schemas.openxmlformats.org/officeDocument/2006/relationships/comments" Target="../comments/comment2.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9" Type="http://schemas.openxmlformats.org/officeDocument/2006/relationships/vmlDrawing" Target="../drawings/vmlDrawing1.vml"/><Relationship Id="rId8" Type="http://schemas.openxmlformats.org/officeDocument/2006/relationships/slideLayout" Target="../slideLayouts/slideLayout13.xml"/><Relationship Id="rId7" Type="http://schemas.openxmlformats.org/officeDocument/2006/relationships/tags" Target="../tags/tag206.xml"/><Relationship Id="rId6" Type="http://schemas.openxmlformats.org/officeDocument/2006/relationships/image" Target="../media/image25.wmf"/><Relationship Id="rId5" Type="http://schemas.openxmlformats.org/officeDocument/2006/relationships/oleObject" Target="../embeddings/oleObject2.bin"/><Relationship Id="rId4" Type="http://schemas.openxmlformats.org/officeDocument/2006/relationships/image" Target="../media/image24.wmf"/><Relationship Id="rId3" Type="http://schemas.openxmlformats.org/officeDocument/2006/relationships/oleObject" Target="../embeddings/oleObject1.bin"/><Relationship Id="rId2" Type="http://schemas.openxmlformats.org/officeDocument/2006/relationships/image" Target="../media/image23.png"/><Relationship Id="rId1"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7.xml"/></Relationships>
</file>

<file path=ppt/slides/_rels/slide22.xml.rels><?xml version="1.0" encoding="UTF-8" standalone="yes"?>
<Relationships xmlns="http://schemas.openxmlformats.org/package/2006/relationships"><Relationship Id="rId3" Type="http://schemas.openxmlformats.org/officeDocument/2006/relationships/comments" Target="../comments/comment10.xml"/><Relationship Id="rId2" Type="http://schemas.openxmlformats.org/officeDocument/2006/relationships/slideLayout" Target="../slideLayouts/slideLayout1.xml"/><Relationship Id="rId1" Type="http://schemas.openxmlformats.org/officeDocument/2006/relationships/tags" Target="../tags/tag208.xml"/></Relationships>
</file>

<file path=ppt/slides/_rels/slide3.xml.rels><?xml version="1.0" encoding="UTF-8" standalone="yes"?>
<Relationships xmlns="http://schemas.openxmlformats.org/package/2006/relationships"><Relationship Id="rId6" Type="http://schemas.openxmlformats.org/officeDocument/2006/relationships/comments" Target="../comments/comment3.xml"/><Relationship Id="rId5" Type="http://schemas.openxmlformats.org/officeDocument/2006/relationships/slideLayout" Target="../slideLayouts/slideLayout2.xml"/><Relationship Id="rId4" Type="http://schemas.openxmlformats.org/officeDocument/2006/relationships/tags" Target="../tags/tag178.xml"/><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tags" Target="../tags/tag177.xml"/></Relationships>
</file>

<file path=ppt/slides/_rels/slide4.xml.rels><?xml version="1.0" encoding="UTF-8" standalone="yes"?>
<Relationships xmlns="http://schemas.openxmlformats.org/package/2006/relationships"><Relationship Id="rId4" Type="http://schemas.openxmlformats.org/officeDocument/2006/relationships/comments" Target="../comments/comment4.xml"/><Relationship Id="rId3" Type="http://schemas.openxmlformats.org/officeDocument/2006/relationships/slideLayout" Target="../slideLayouts/slideLayout2.xml"/><Relationship Id="rId2" Type="http://schemas.openxmlformats.org/officeDocument/2006/relationships/tags" Target="../tags/tag179.xml"/><Relationship Id="rId1" Type="http://schemas.openxmlformats.org/officeDocument/2006/relationships/image" Target="../media/image8.jpeg"/></Relationships>
</file>

<file path=ppt/slides/_rels/slide5.xml.rels><?xml version="1.0" encoding="UTF-8" standalone="yes"?>
<Relationships xmlns="http://schemas.openxmlformats.org/package/2006/relationships"><Relationship Id="rId5" Type="http://schemas.openxmlformats.org/officeDocument/2006/relationships/comments" Target="../comments/comment5.xml"/><Relationship Id="rId4" Type="http://schemas.openxmlformats.org/officeDocument/2006/relationships/slideLayout" Target="../slideLayouts/slideLayout2.xml"/><Relationship Id="rId3" Type="http://schemas.openxmlformats.org/officeDocument/2006/relationships/tags" Target="../tags/tag180.xml"/><Relationship Id="rId2" Type="http://schemas.openxmlformats.org/officeDocument/2006/relationships/image" Target="../media/image10.jpeg"/><Relationship Id="rId1" Type="http://schemas.openxmlformats.org/officeDocument/2006/relationships/image" Target="../media/image9.jpeg"/></Relationships>
</file>

<file path=ppt/slides/_rels/slide6.xml.rels><?xml version="1.0" encoding="UTF-8" standalone="yes"?>
<Relationships xmlns="http://schemas.openxmlformats.org/package/2006/relationships"><Relationship Id="rId4" Type="http://schemas.openxmlformats.org/officeDocument/2006/relationships/comments" Target="../comments/comment6.xml"/><Relationship Id="rId3" Type="http://schemas.openxmlformats.org/officeDocument/2006/relationships/slideLayout" Target="../slideLayouts/slideLayout2.xml"/><Relationship Id="rId2" Type="http://schemas.openxmlformats.org/officeDocument/2006/relationships/tags" Target="../tags/tag181.xml"/><Relationship Id="rId1" Type="http://schemas.openxmlformats.org/officeDocument/2006/relationships/image" Target="../media/image11.jpeg"/></Relationships>
</file>

<file path=ppt/slides/_rels/slide7.xml.rels><?xml version="1.0" encoding="UTF-8" standalone="yes"?>
<Relationships xmlns="http://schemas.openxmlformats.org/package/2006/relationships"><Relationship Id="rId4" Type="http://schemas.openxmlformats.org/officeDocument/2006/relationships/comments" Target="../comments/comment7.xml"/><Relationship Id="rId3" Type="http://schemas.openxmlformats.org/officeDocument/2006/relationships/slideLayout" Target="../slideLayouts/slideLayout2.xml"/><Relationship Id="rId2" Type="http://schemas.openxmlformats.org/officeDocument/2006/relationships/tags" Target="../tags/tag182.xml"/><Relationship Id="rId1" Type="http://schemas.openxmlformats.org/officeDocument/2006/relationships/image" Target="../media/image12.jpeg"/></Relationships>
</file>

<file path=ppt/slides/_rels/slide8.xml.rels><?xml version="1.0" encoding="UTF-8" standalone="yes"?>
<Relationships xmlns="http://schemas.openxmlformats.org/package/2006/relationships"><Relationship Id="rId9" Type="http://schemas.openxmlformats.org/officeDocument/2006/relationships/tags" Target="../tags/tag187.xml"/><Relationship Id="rId8" Type="http://schemas.openxmlformats.org/officeDocument/2006/relationships/image" Target="../media/image16.jpeg"/><Relationship Id="rId7" Type="http://schemas.openxmlformats.org/officeDocument/2006/relationships/tags" Target="../tags/tag186.xml"/><Relationship Id="rId6" Type="http://schemas.openxmlformats.org/officeDocument/2006/relationships/image" Target="../media/image15.jpeg"/><Relationship Id="rId5" Type="http://schemas.openxmlformats.org/officeDocument/2006/relationships/tags" Target="../tags/tag185.xml"/><Relationship Id="rId4" Type="http://schemas.openxmlformats.org/officeDocument/2006/relationships/image" Target="../media/image14.jpeg"/><Relationship Id="rId3" Type="http://schemas.openxmlformats.org/officeDocument/2006/relationships/tags" Target="../tags/tag184.xml"/><Relationship Id="rId2" Type="http://schemas.openxmlformats.org/officeDocument/2006/relationships/image" Target="../media/image13.jpeg"/><Relationship Id="rId11" Type="http://schemas.openxmlformats.org/officeDocument/2006/relationships/comments" Target="../comments/comment8.xml"/><Relationship Id="rId10" Type="http://schemas.openxmlformats.org/officeDocument/2006/relationships/slideLayout" Target="../slideLayouts/slideLayout2.xml"/><Relationship Id="rId1" Type="http://schemas.openxmlformats.org/officeDocument/2006/relationships/tags" Target="../tags/tag18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8.xml"/><Relationship Id="rId1"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Users/limeixiang/Desktop/截屏2024-09-27 上午8.56.42.png截屏2024-09-27 上午8.56.42"/>
          <p:cNvPicPr>
            <a:picLocks noChangeAspect="1"/>
          </p:cNvPicPr>
          <p:nvPr/>
        </p:nvPicPr>
        <p:blipFill>
          <a:blip r:embed="rId1"/>
          <a:srcRect t="4750" b="4750"/>
          <a:stretch>
            <a:fillRect/>
          </a:stretch>
        </p:blipFill>
        <p:spPr>
          <a:xfrm>
            <a:off x="3318510" y="3040380"/>
            <a:ext cx="5755005" cy="3317875"/>
          </a:xfrm>
          <a:prstGeom prst="rect">
            <a:avLst/>
          </a:prstGeom>
        </p:spPr>
      </p:pic>
      <p:sp>
        <p:nvSpPr>
          <p:cNvPr id="251" name="圆角矩形 250"/>
          <p:cNvSpPr/>
          <p:nvPr/>
        </p:nvSpPr>
        <p:spPr>
          <a:xfrm>
            <a:off x="3437255" y="2217420"/>
            <a:ext cx="5468620" cy="549275"/>
          </a:xfrm>
          <a:prstGeom prst="roundRect">
            <a:avLst>
              <a:gd name="adj" fmla="val 50000"/>
            </a:avLst>
          </a:prstGeom>
          <a:solidFill>
            <a:srgbClr val="238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sym typeface="+mn-ea"/>
              </a:rPr>
              <a:t>Hefei, China, 14-18 October, 2024</a:t>
            </a:r>
            <a:endParaRPr lang="en-US" altLang="zh-CN" sz="2400" dirty="0">
              <a:solidFill>
                <a:schemeClr val="bg1"/>
              </a:solidFill>
              <a:sym typeface="+mn-ea"/>
            </a:endParaRPr>
          </a:p>
        </p:txBody>
      </p:sp>
      <p:sp>
        <p:nvSpPr>
          <p:cNvPr id="21" name="任意多边形 20"/>
          <p:cNvSpPr/>
          <p:nvPr/>
        </p:nvSpPr>
        <p:spPr>
          <a:xfrm>
            <a:off x="9435465" y="-259715"/>
            <a:ext cx="8205470" cy="5611495"/>
          </a:xfrm>
          <a:custGeom>
            <a:avLst/>
            <a:gdLst>
              <a:gd name="connisteX0" fmla="*/ 0 w 8205450"/>
              <a:gd name="connsiteY0" fmla="*/ 0 h 5611609"/>
              <a:gd name="connisteX1" fmla="*/ 1650365 w 8205450"/>
              <a:gd name="connsiteY1" fmla="*/ 698500 h 5611609"/>
              <a:gd name="connisteX2" fmla="*/ 1840865 w 8205450"/>
              <a:gd name="connsiteY2" fmla="*/ 1917700 h 5611609"/>
              <a:gd name="connisteX3" fmla="*/ 3098165 w 8205450"/>
              <a:gd name="connsiteY3" fmla="*/ 2247900 h 5611609"/>
              <a:gd name="connisteX4" fmla="*/ 3123565 w 8205450"/>
              <a:gd name="connsiteY4" fmla="*/ 3606800 h 5611609"/>
              <a:gd name="connisteX5" fmla="*/ 4444365 w 8205450"/>
              <a:gd name="connsiteY5" fmla="*/ 3911600 h 5611609"/>
              <a:gd name="connisteX6" fmla="*/ 4634865 w 8205450"/>
              <a:gd name="connsiteY6" fmla="*/ 5384800 h 5611609"/>
              <a:gd name="connisteX7" fmla="*/ 6844665 w 8205450"/>
              <a:gd name="connsiteY7" fmla="*/ 5270500 h 5611609"/>
              <a:gd name="connisteX8" fmla="*/ 7898765 w 8205450"/>
              <a:gd name="connsiteY8" fmla="*/ 5486400 h 5611609"/>
              <a:gd name="connisteX9" fmla="*/ 2348865 w 8205450"/>
              <a:gd name="connsiteY9" fmla="*/ 5537200 h 5611609"/>
              <a:gd name="connisteX10" fmla="*/ -736600 w 8205450"/>
              <a:gd name="connsiteY10" fmla="*/ 4635500 h 561160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8205451" h="5611610">
                <a:moveTo>
                  <a:pt x="0" y="0"/>
                </a:moveTo>
                <a:cubicBezTo>
                  <a:pt x="326390" y="115570"/>
                  <a:pt x="1282065" y="314960"/>
                  <a:pt x="1650365" y="698500"/>
                </a:cubicBezTo>
                <a:cubicBezTo>
                  <a:pt x="2018665" y="1082040"/>
                  <a:pt x="1551305" y="1607820"/>
                  <a:pt x="1840865" y="1917700"/>
                </a:cubicBezTo>
                <a:cubicBezTo>
                  <a:pt x="2130425" y="2227580"/>
                  <a:pt x="2841625" y="1910080"/>
                  <a:pt x="3098165" y="2247900"/>
                </a:cubicBezTo>
                <a:cubicBezTo>
                  <a:pt x="3354705" y="2585720"/>
                  <a:pt x="2854325" y="3274060"/>
                  <a:pt x="3123565" y="3606800"/>
                </a:cubicBezTo>
                <a:cubicBezTo>
                  <a:pt x="3392805" y="3939540"/>
                  <a:pt x="4142105" y="3556000"/>
                  <a:pt x="4444365" y="3911600"/>
                </a:cubicBezTo>
                <a:cubicBezTo>
                  <a:pt x="4746625" y="4267200"/>
                  <a:pt x="4154805" y="5113020"/>
                  <a:pt x="4634865" y="5384800"/>
                </a:cubicBezTo>
                <a:cubicBezTo>
                  <a:pt x="5114925" y="5656580"/>
                  <a:pt x="6191885" y="5250180"/>
                  <a:pt x="6844665" y="5270500"/>
                </a:cubicBezTo>
                <a:cubicBezTo>
                  <a:pt x="7497445" y="5290820"/>
                  <a:pt x="8797925" y="5433060"/>
                  <a:pt x="7898765" y="5486400"/>
                </a:cubicBezTo>
                <a:cubicBezTo>
                  <a:pt x="6999605" y="5539740"/>
                  <a:pt x="4076065" y="5707380"/>
                  <a:pt x="2348865" y="5537200"/>
                </a:cubicBezTo>
              </a:path>
            </a:pathLst>
          </a:custGeom>
          <a:noFill/>
          <a:ln w="5080">
            <a:solidFill>
              <a:schemeClr val="bg1">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5" name="组合 84"/>
          <p:cNvGrpSpPr/>
          <p:nvPr/>
        </p:nvGrpSpPr>
        <p:grpSpPr>
          <a:xfrm>
            <a:off x="7739380" y="6358255"/>
            <a:ext cx="4124325" cy="143510"/>
            <a:chOff x="12188" y="10013"/>
            <a:chExt cx="6495" cy="226"/>
          </a:xfrm>
          <a:solidFill>
            <a:schemeClr val="bg1">
              <a:lumMod val="75000"/>
            </a:schemeClr>
          </a:solidFill>
        </p:grpSpPr>
        <p:sp>
          <p:nvSpPr>
            <p:cNvPr id="69" name="椭圆 68"/>
            <p:cNvSpPr/>
            <p:nvPr/>
          </p:nvSpPr>
          <p:spPr>
            <a:xfrm>
              <a:off x="12188" y="10115"/>
              <a:ext cx="23" cy="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12522" y="10109"/>
              <a:ext cx="34" cy="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12867" y="10104"/>
              <a:ext cx="45" cy="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p:cNvSpPr/>
            <p:nvPr/>
          </p:nvSpPr>
          <p:spPr>
            <a:xfrm>
              <a:off x="13223" y="10098"/>
              <a:ext cx="56" cy="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p:cNvSpPr/>
            <p:nvPr/>
          </p:nvSpPr>
          <p:spPr>
            <a:xfrm>
              <a:off x="13590" y="10092"/>
              <a:ext cx="68" cy="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p:cNvSpPr/>
            <p:nvPr/>
          </p:nvSpPr>
          <p:spPr>
            <a:xfrm>
              <a:off x="13969" y="10087"/>
              <a:ext cx="79" cy="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p:cNvSpPr/>
            <p:nvPr/>
          </p:nvSpPr>
          <p:spPr>
            <a:xfrm>
              <a:off x="14359" y="10081"/>
              <a:ext cx="90" cy="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p:cNvSpPr/>
            <p:nvPr/>
          </p:nvSpPr>
          <p:spPr>
            <a:xfrm>
              <a:off x="14760" y="1007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15173" y="10070"/>
              <a:ext cx="113" cy="1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p:cNvSpPr/>
            <p:nvPr/>
          </p:nvSpPr>
          <p:spPr>
            <a:xfrm>
              <a:off x="15597" y="10064"/>
              <a:ext cx="124" cy="1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p:cNvSpPr/>
            <p:nvPr/>
          </p:nvSpPr>
          <p:spPr>
            <a:xfrm>
              <a:off x="16032" y="10058"/>
              <a:ext cx="136" cy="1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椭圆 79"/>
            <p:cNvSpPr/>
            <p:nvPr/>
          </p:nvSpPr>
          <p:spPr>
            <a:xfrm>
              <a:off x="16479" y="10047"/>
              <a:ext cx="158" cy="1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椭圆 80"/>
            <p:cNvSpPr/>
            <p:nvPr/>
          </p:nvSpPr>
          <p:spPr>
            <a:xfrm>
              <a:off x="16948" y="10039"/>
              <a:ext cx="175"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p:cNvSpPr/>
            <p:nvPr/>
          </p:nvSpPr>
          <p:spPr>
            <a:xfrm>
              <a:off x="17434" y="10030"/>
              <a:ext cx="192" cy="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椭圆 82"/>
            <p:cNvSpPr/>
            <p:nvPr/>
          </p:nvSpPr>
          <p:spPr>
            <a:xfrm>
              <a:off x="17937" y="10022"/>
              <a:ext cx="209" cy="2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p:cNvSpPr/>
            <p:nvPr/>
          </p:nvSpPr>
          <p:spPr>
            <a:xfrm>
              <a:off x="18457" y="10013"/>
              <a:ext cx="226" cy="2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6" name="组合 85"/>
          <p:cNvGrpSpPr/>
          <p:nvPr/>
        </p:nvGrpSpPr>
        <p:grpSpPr>
          <a:xfrm flipH="1">
            <a:off x="325120" y="327660"/>
            <a:ext cx="4124325" cy="143510"/>
            <a:chOff x="12188" y="10013"/>
            <a:chExt cx="6495" cy="226"/>
          </a:xfrm>
          <a:solidFill>
            <a:schemeClr val="bg1">
              <a:lumMod val="75000"/>
            </a:schemeClr>
          </a:solidFill>
        </p:grpSpPr>
        <p:sp>
          <p:nvSpPr>
            <p:cNvPr id="87" name="椭圆 86"/>
            <p:cNvSpPr/>
            <p:nvPr/>
          </p:nvSpPr>
          <p:spPr>
            <a:xfrm>
              <a:off x="12188" y="10115"/>
              <a:ext cx="23" cy="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椭圆 87"/>
            <p:cNvSpPr/>
            <p:nvPr/>
          </p:nvSpPr>
          <p:spPr>
            <a:xfrm>
              <a:off x="12522" y="10109"/>
              <a:ext cx="34" cy="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椭圆 88"/>
            <p:cNvSpPr/>
            <p:nvPr/>
          </p:nvSpPr>
          <p:spPr>
            <a:xfrm>
              <a:off x="12867" y="10104"/>
              <a:ext cx="45" cy="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椭圆 89"/>
            <p:cNvSpPr/>
            <p:nvPr/>
          </p:nvSpPr>
          <p:spPr>
            <a:xfrm>
              <a:off x="13223" y="10098"/>
              <a:ext cx="56" cy="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椭圆 90"/>
            <p:cNvSpPr/>
            <p:nvPr/>
          </p:nvSpPr>
          <p:spPr>
            <a:xfrm>
              <a:off x="13590" y="10092"/>
              <a:ext cx="68" cy="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椭圆 92"/>
            <p:cNvSpPr/>
            <p:nvPr/>
          </p:nvSpPr>
          <p:spPr>
            <a:xfrm>
              <a:off x="13969" y="10087"/>
              <a:ext cx="79" cy="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椭圆 93"/>
            <p:cNvSpPr/>
            <p:nvPr/>
          </p:nvSpPr>
          <p:spPr>
            <a:xfrm>
              <a:off x="14359" y="10081"/>
              <a:ext cx="90" cy="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椭圆 94"/>
            <p:cNvSpPr/>
            <p:nvPr/>
          </p:nvSpPr>
          <p:spPr>
            <a:xfrm>
              <a:off x="14760" y="1007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p:cNvSpPr/>
            <p:nvPr/>
          </p:nvSpPr>
          <p:spPr>
            <a:xfrm>
              <a:off x="15173" y="10070"/>
              <a:ext cx="113" cy="1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椭圆 96"/>
            <p:cNvSpPr/>
            <p:nvPr/>
          </p:nvSpPr>
          <p:spPr>
            <a:xfrm>
              <a:off x="15597" y="10064"/>
              <a:ext cx="124" cy="1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椭圆 97"/>
            <p:cNvSpPr/>
            <p:nvPr/>
          </p:nvSpPr>
          <p:spPr>
            <a:xfrm>
              <a:off x="16032" y="10058"/>
              <a:ext cx="136" cy="1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椭圆 98"/>
            <p:cNvSpPr/>
            <p:nvPr/>
          </p:nvSpPr>
          <p:spPr>
            <a:xfrm>
              <a:off x="16479" y="10047"/>
              <a:ext cx="158" cy="1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椭圆 99"/>
            <p:cNvSpPr/>
            <p:nvPr/>
          </p:nvSpPr>
          <p:spPr>
            <a:xfrm>
              <a:off x="16948" y="10039"/>
              <a:ext cx="175"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椭圆 100"/>
            <p:cNvSpPr/>
            <p:nvPr/>
          </p:nvSpPr>
          <p:spPr>
            <a:xfrm>
              <a:off x="17434" y="10030"/>
              <a:ext cx="192" cy="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椭圆 101"/>
            <p:cNvSpPr/>
            <p:nvPr/>
          </p:nvSpPr>
          <p:spPr>
            <a:xfrm>
              <a:off x="17937" y="10022"/>
              <a:ext cx="209" cy="2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椭圆 102"/>
            <p:cNvSpPr/>
            <p:nvPr/>
          </p:nvSpPr>
          <p:spPr>
            <a:xfrm>
              <a:off x="18457" y="10013"/>
              <a:ext cx="226" cy="2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4" name="组合 103"/>
          <p:cNvGrpSpPr/>
          <p:nvPr/>
        </p:nvGrpSpPr>
        <p:grpSpPr>
          <a:xfrm>
            <a:off x="8726170" y="6062980"/>
            <a:ext cx="3133725" cy="111760"/>
            <a:chOff x="12188" y="10039"/>
            <a:chExt cx="4935" cy="176"/>
          </a:xfrm>
          <a:solidFill>
            <a:schemeClr val="bg1">
              <a:lumMod val="75000"/>
            </a:schemeClr>
          </a:solidFill>
        </p:grpSpPr>
        <p:sp>
          <p:nvSpPr>
            <p:cNvPr id="105" name="椭圆 104"/>
            <p:cNvSpPr/>
            <p:nvPr/>
          </p:nvSpPr>
          <p:spPr>
            <a:xfrm>
              <a:off x="12188" y="10115"/>
              <a:ext cx="23" cy="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椭圆 105"/>
            <p:cNvSpPr/>
            <p:nvPr/>
          </p:nvSpPr>
          <p:spPr>
            <a:xfrm>
              <a:off x="12522" y="10109"/>
              <a:ext cx="34" cy="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椭圆 106"/>
            <p:cNvSpPr/>
            <p:nvPr/>
          </p:nvSpPr>
          <p:spPr>
            <a:xfrm>
              <a:off x="12867" y="10104"/>
              <a:ext cx="45" cy="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椭圆 107"/>
            <p:cNvSpPr/>
            <p:nvPr/>
          </p:nvSpPr>
          <p:spPr>
            <a:xfrm>
              <a:off x="13223" y="10098"/>
              <a:ext cx="56" cy="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椭圆 108"/>
            <p:cNvSpPr/>
            <p:nvPr/>
          </p:nvSpPr>
          <p:spPr>
            <a:xfrm>
              <a:off x="13590" y="10092"/>
              <a:ext cx="68" cy="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椭圆 109"/>
            <p:cNvSpPr/>
            <p:nvPr/>
          </p:nvSpPr>
          <p:spPr>
            <a:xfrm>
              <a:off x="13969" y="10087"/>
              <a:ext cx="79" cy="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椭圆 110"/>
            <p:cNvSpPr/>
            <p:nvPr/>
          </p:nvSpPr>
          <p:spPr>
            <a:xfrm>
              <a:off x="14359" y="10081"/>
              <a:ext cx="90" cy="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椭圆 111"/>
            <p:cNvSpPr/>
            <p:nvPr/>
          </p:nvSpPr>
          <p:spPr>
            <a:xfrm>
              <a:off x="14760" y="1007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15173" y="10070"/>
              <a:ext cx="113" cy="1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椭圆 113"/>
            <p:cNvSpPr/>
            <p:nvPr/>
          </p:nvSpPr>
          <p:spPr>
            <a:xfrm>
              <a:off x="15597" y="10064"/>
              <a:ext cx="124" cy="1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16032" y="10058"/>
              <a:ext cx="136" cy="1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16479" y="10047"/>
              <a:ext cx="158" cy="1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椭圆 116"/>
            <p:cNvSpPr/>
            <p:nvPr/>
          </p:nvSpPr>
          <p:spPr>
            <a:xfrm>
              <a:off x="16948" y="10039"/>
              <a:ext cx="175"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1" name="组合 120"/>
          <p:cNvGrpSpPr/>
          <p:nvPr/>
        </p:nvGrpSpPr>
        <p:grpSpPr>
          <a:xfrm flipH="1">
            <a:off x="346710" y="671830"/>
            <a:ext cx="3133725" cy="111760"/>
            <a:chOff x="12188" y="10039"/>
            <a:chExt cx="4935" cy="176"/>
          </a:xfrm>
          <a:solidFill>
            <a:schemeClr val="bg1">
              <a:lumMod val="75000"/>
            </a:schemeClr>
          </a:solidFill>
        </p:grpSpPr>
        <p:sp>
          <p:nvSpPr>
            <p:cNvPr id="122" name="椭圆 121"/>
            <p:cNvSpPr/>
            <p:nvPr/>
          </p:nvSpPr>
          <p:spPr>
            <a:xfrm>
              <a:off x="12188" y="10115"/>
              <a:ext cx="23" cy="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椭圆 122"/>
            <p:cNvSpPr/>
            <p:nvPr/>
          </p:nvSpPr>
          <p:spPr>
            <a:xfrm>
              <a:off x="12522" y="10109"/>
              <a:ext cx="34" cy="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椭圆 123"/>
            <p:cNvSpPr/>
            <p:nvPr/>
          </p:nvSpPr>
          <p:spPr>
            <a:xfrm>
              <a:off x="12867" y="10104"/>
              <a:ext cx="45" cy="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椭圆 124"/>
            <p:cNvSpPr/>
            <p:nvPr/>
          </p:nvSpPr>
          <p:spPr>
            <a:xfrm>
              <a:off x="13223" y="10098"/>
              <a:ext cx="56" cy="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椭圆 125"/>
            <p:cNvSpPr/>
            <p:nvPr/>
          </p:nvSpPr>
          <p:spPr>
            <a:xfrm>
              <a:off x="13590" y="10092"/>
              <a:ext cx="68" cy="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椭圆 126"/>
            <p:cNvSpPr/>
            <p:nvPr/>
          </p:nvSpPr>
          <p:spPr>
            <a:xfrm>
              <a:off x="13969" y="10087"/>
              <a:ext cx="79" cy="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椭圆 127"/>
            <p:cNvSpPr/>
            <p:nvPr/>
          </p:nvSpPr>
          <p:spPr>
            <a:xfrm>
              <a:off x="14359" y="10081"/>
              <a:ext cx="90" cy="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椭圆 128"/>
            <p:cNvSpPr/>
            <p:nvPr/>
          </p:nvSpPr>
          <p:spPr>
            <a:xfrm>
              <a:off x="14760" y="1007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椭圆 129"/>
            <p:cNvSpPr/>
            <p:nvPr/>
          </p:nvSpPr>
          <p:spPr>
            <a:xfrm>
              <a:off x="15173" y="10070"/>
              <a:ext cx="113" cy="1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椭圆 130"/>
            <p:cNvSpPr/>
            <p:nvPr/>
          </p:nvSpPr>
          <p:spPr>
            <a:xfrm>
              <a:off x="15597" y="10064"/>
              <a:ext cx="124" cy="1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椭圆 131"/>
            <p:cNvSpPr/>
            <p:nvPr/>
          </p:nvSpPr>
          <p:spPr>
            <a:xfrm>
              <a:off x="16032" y="10058"/>
              <a:ext cx="136" cy="1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椭圆 132"/>
            <p:cNvSpPr/>
            <p:nvPr/>
          </p:nvSpPr>
          <p:spPr>
            <a:xfrm>
              <a:off x="16479" y="10047"/>
              <a:ext cx="158" cy="1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椭圆 133"/>
            <p:cNvSpPr/>
            <p:nvPr/>
          </p:nvSpPr>
          <p:spPr>
            <a:xfrm>
              <a:off x="16948" y="10039"/>
              <a:ext cx="175"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5" name="组合 134"/>
          <p:cNvGrpSpPr/>
          <p:nvPr/>
        </p:nvGrpSpPr>
        <p:grpSpPr>
          <a:xfrm>
            <a:off x="-3258820" y="-12631420"/>
            <a:ext cx="6750000" cy="9043200"/>
            <a:chOff x="-6871" y="-1500"/>
            <a:chExt cx="15712" cy="21060"/>
          </a:xfrm>
        </p:grpSpPr>
        <p:sp>
          <p:nvSpPr>
            <p:cNvPr id="136" name="任意多边形 135"/>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645FE8">
                    <a:alpha val="20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任意多边形 136"/>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45FE8"/>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任意多边形 137"/>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645F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任意多边形 138"/>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434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椭圆 139"/>
            <p:cNvSpPr/>
            <p:nvPr/>
          </p:nvSpPr>
          <p:spPr>
            <a:xfrm>
              <a:off x="2901" y="4012"/>
              <a:ext cx="332" cy="332"/>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1" name="椭圆 140"/>
            <p:cNvSpPr/>
            <p:nvPr/>
          </p:nvSpPr>
          <p:spPr>
            <a:xfrm>
              <a:off x="517" y="2608"/>
              <a:ext cx="332" cy="332"/>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2" name="椭圆 141"/>
            <p:cNvSpPr/>
            <p:nvPr/>
          </p:nvSpPr>
          <p:spPr>
            <a:xfrm>
              <a:off x="1188" y="4012"/>
              <a:ext cx="164" cy="164"/>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椭圆 142"/>
            <p:cNvSpPr/>
            <p:nvPr/>
          </p:nvSpPr>
          <p:spPr>
            <a:xfrm>
              <a:off x="3550" y="5404"/>
              <a:ext cx="219" cy="219"/>
            </a:xfrm>
            <a:prstGeom prst="ellipse">
              <a:avLst/>
            </a:prstGeom>
            <a:solidFill>
              <a:srgbClr val="8E8AE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椭圆 143"/>
            <p:cNvSpPr/>
            <p:nvPr/>
          </p:nvSpPr>
          <p:spPr>
            <a:xfrm>
              <a:off x="5201" y="8526"/>
              <a:ext cx="506" cy="506"/>
            </a:xfrm>
            <a:prstGeom prst="ellipse">
              <a:avLst/>
            </a:prstGeom>
            <a:solidFill>
              <a:srgbClr val="B3B1F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椭圆 144"/>
            <p:cNvSpPr/>
            <p:nvPr/>
          </p:nvSpPr>
          <p:spPr>
            <a:xfrm>
              <a:off x="7576" y="9754"/>
              <a:ext cx="332" cy="332"/>
            </a:xfrm>
            <a:prstGeom prst="ellipse">
              <a:avLst/>
            </a:prstGeom>
            <a:solidFill>
              <a:srgbClr val="9592E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椭圆 145"/>
            <p:cNvSpPr/>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椭圆 146"/>
            <p:cNvSpPr/>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椭圆 147"/>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9" name="椭圆 148"/>
            <p:cNvSpPr/>
            <p:nvPr/>
          </p:nvSpPr>
          <p:spPr>
            <a:xfrm>
              <a:off x="7357" y="8661"/>
              <a:ext cx="219" cy="219"/>
            </a:xfrm>
            <a:prstGeom prst="ellipse">
              <a:avLst/>
            </a:prstGeom>
            <a:solidFill>
              <a:srgbClr val="8E8AE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0" name="组合 149"/>
          <p:cNvGrpSpPr/>
          <p:nvPr/>
        </p:nvGrpSpPr>
        <p:grpSpPr>
          <a:xfrm flipH="1" flipV="1">
            <a:off x="7752921" y="-17668875"/>
            <a:ext cx="6748574" cy="9044940"/>
            <a:chOff x="-6871" y="-1500"/>
            <a:chExt cx="15713" cy="21060"/>
          </a:xfrm>
        </p:grpSpPr>
        <p:sp>
          <p:nvSpPr>
            <p:cNvPr id="151" name="任意多边形 150"/>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645FE8">
                    <a:alpha val="20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任意多边形 151"/>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45FE8"/>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任意多边形 152"/>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645F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任意多边形 153"/>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434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椭圆 154"/>
            <p:cNvSpPr/>
            <p:nvPr/>
          </p:nvSpPr>
          <p:spPr>
            <a:xfrm>
              <a:off x="2901" y="4012"/>
              <a:ext cx="332" cy="332"/>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椭圆 155"/>
            <p:cNvSpPr/>
            <p:nvPr/>
          </p:nvSpPr>
          <p:spPr>
            <a:xfrm>
              <a:off x="517" y="2608"/>
              <a:ext cx="332" cy="332"/>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椭圆 156"/>
            <p:cNvSpPr/>
            <p:nvPr/>
          </p:nvSpPr>
          <p:spPr>
            <a:xfrm>
              <a:off x="1188" y="4012"/>
              <a:ext cx="164" cy="164"/>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椭圆 157"/>
            <p:cNvSpPr/>
            <p:nvPr/>
          </p:nvSpPr>
          <p:spPr>
            <a:xfrm>
              <a:off x="3550" y="5404"/>
              <a:ext cx="219" cy="219"/>
            </a:xfrm>
            <a:prstGeom prst="ellipse">
              <a:avLst/>
            </a:prstGeom>
            <a:solidFill>
              <a:srgbClr val="8E8AE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椭圆 158"/>
            <p:cNvSpPr/>
            <p:nvPr/>
          </p:nvSpPr>
          <p:spPr>
            <a:xfrm>
              <a:off x="5201" y="8526"/>
              <a:ext cx="506" cy="506"/>
            </a:xfrm>
            <a:prstGeom prst="ellipse">
              <a:avLst/>
            </a:prstGeom>
            <a:solidFill>
              <a:srgbClr val="B3B1F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椭圆 159"/>
            <p:cNvSpPr/>
            <p:nvPr/>
          </p:nvSpPr>
          <p:spPr>
            <a:xfrm>
              <a:off x="7576" y="9754"/>
              <a:ext cx="332" cy="332"/>
            </a:xfrm>
            <a:prstGeom prst="ellipse">
              <a:avLst/>
            </a:prstGeom>
            <a:solidFill>
              <a:srgbClr val="9592E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椭圆 160"/>
            <p:cNvSpPr/>
            <p:nvPr/>
          </p:nvSpPr>
          <p:spPr>
            <a:xfrm>
              <a:off x="1973" y="10038"/>
              <a:ext cx="404" cy="404"/>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椭圆 161"/>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椭圆 162"/>
            <p:cNvSpPr/>
            <p:nvPr/>
          </p:nvSpPr>
          <p:spPr>
            <a:xfrm>
              <a:off x="7357" y="8661"/>
              <a:ext cx="219" cy="219"/>
            </a:xfrm>
            <a:prstGeom prst="ellipse">
              <a:avLst/>
            </a:prstGeom>
            <a:solidFill>
              <a:srgbClr val="8E8AE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副标题 2"/>
          <p:cNvSpPr>
            <a:spLocks noGrp="1"/>
          </p:cNvSpPr>
          <p:nvPr>
            <p:ph type="subTitle" idx="1"/>
            <p:custDataLst>
              <p:tags r:id="rId2"/>
            </p:custDataLst>
          </p:nvPr>
        </p:nvSpPr>
        <p:spPr>
          <a:xfrm>
            <a:off x="116876" y="877252"/>
            <a:ext cx="9255724" cy="546100"/>
          </a:xfrm>
        </p:spPr>
        <p:txBody>
          <a:bodyPr>
            <a:noAutofit/>
          </a:bodyPr>
          <a:lstStyle/>
          <a:p>
            <a:pPr lvl="0" algn="ctr"/>
            <a:r>
              <a:rPr lang="en-US" altLang="zh-CN" b="1" dirty="0">
                <a:solidFill>
                  <a:schemeClr val="accent1">
                    <a:lumMod val="75000"/>
                  </a:schemeClr>
                </a:solidFill>
              </a:rPr>
              <a:t>CCSA and CF3 has </a:t>
            </a:r>
            <a:r>
              <a:rPr lang="en-GB" altLang="zh-CN" b="1" dirty="0">
                <a:solidFill>
                  <a:schemeClr val="accent1">
                    <a:lumMod val="75000"/>
                  </a:schemeClr>
                </a:solidFill>
              </a:rPr>
              <a:t>the pleasure of welcoming you to</a:t>
            </a:r>
            <a:endParaRPr lang="en-GB" altLang="zh-CN" b="1" dirty="0">
              <a:solidFill>
                <a:schemeClr val="accent1">
                  <a:lumMod val="75000"/>
                </a:schemeClr>
              </a:solidFill>
            </a:endParaRPr>
          </a:p>
        </p:txBody>
      </p:sp>
      <p:sp>
        <p:nvSpPr>
          <p:cNvPr id="6" name="文本框 5"/>
          <p:cNvSpPr txBox="1"/>
          <p:nvPr/>
        </p:nvSpPr>
        <p:spPr>
          <a:xfrm>
            <a:off x="2546985" y="1548765"/>
            <a:ext cx="7062470" cy="583565"/>
          </a:xfrm>
          <a:prstGeom prst="rect">
            <a:avLst/>
          </a:prstGeom>
          <a:noFill/>
        </p:spPr>
        <p:txBody>
          <a:bodyPr wrap="square" rtlCol="0">
            <a:spAutoFit/>
          </a:bodyPr>
          <a:lstStyle/>
          <a:p>
            <a:pPr algn="ctr"/>
            <a:r>
              <a:rPr lang="en-US" altLang="zh-CN" sz="3200" b="1">
                <a:sym typeface="+mn-ea"/>
              </a:rPr>
              <a:t>3GPP RAN3#125-bis</a:t>
            </a:r>
            <a:r>
              <a:rPr lang="en-US" altLang="zh-CN" sz="3200" b="1"/>
              <a:t> </a:t>
            </a:r>
            <a:endParaRPr lang="en-US" altLang="zh-CN" sz="3200" b="1"/>
          </a:p>
        </p:txBody>
      </p:sp>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463800" y="950595"/>
            <a:ext cx="6609715" cy="5738495"/>
          </a:xfrm>
          <a:prstGeom prst="rect">
            <a:avLst/>
          </a:prstGeom>
          <a:ln>
            <a:solidFill>
              <a:schemeClr val="bg1">
                <a:lumMod val="50000"/>
              </a:schemeClr>
            </a:solidFill>
          </a:ln>
        </p:spPr>
      </p:pic>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Hotel Location</a:t>
              </a:r>
              <a:endParaRPr lang="en-US" altLang="zh-CN" sz="2400" b="1" dirty="0">
                <a:latin typeface="微软雅黑" panose="020B0503020204020204" pitchFamily="34" charset="-122"/>
                <a:ea typeface="微软雅黑" panose="020B0503020204020204" pitchFamily="34" charset="-122"/>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sp>
        <p:nvSpPr>
          <p:cNvPr id="8" name="文本框 7"/>
          <p:cNvSpPr txBox="1"/>
          <p:nvPr/>
        </p:nvSpPr>
        <p:spPr>
          <a:xfrm>
            <a:off x="3957955" y="3543935"/>
            <a:ext cx="2397760" cy="645160"/>
          </a:xfrm>
          <a:prstGeom prst="rect">
            <a:avLst/>
          </a:prstGeom>
          <a:noFill/>
        </p:spPr>
        <p:txBody>
          <a:bodyPr wrap="square" rtlCol="0">
            <a:spAutoFit/>
          </a:bodyPr>
          <a:lstStyle/>
          <a:p>
            <a:r>
              <a:rPr b="1">
                <a:latin typeface="Times New Roman" panose="02020603050405020304" pitchFamily="18" charset="0"/>
                <a:cs typeface="Times New Roman" panose="02020603050405020304" pitchFamily="18" charset="0"/>
                <a:sym typeface="+mn-ea"/>
              </a:rPr>
              <a:t>Best Western Premier Hotel Hefei</a:t>
            </a:r>
            <a:endParaRPr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dirty="0">
                  <a:solidFill>
                    <a:schemeClr val="tx1"/>
                  </a:solidFill>
                  <a:latin typeface="微软雅黑" panose="020B0503020204020204" pitchFamily="34" charset="-122"/>
                  <a:ea typeface="微软雅黑" panose="020B0503020204020204" pitchFamily="34" charset="-122"/>
                  <a:sym typeface="+mn-ea"/>
                </a:rPr>
                <a:t>Meeting Room Allocation-MON</a:t>
              </a:r>
              <a:endParaRPr lang="en-US" altLang="zh-CN" sz="2400" b="1" dirty="0">
                <a:solidFill>
                  <a:schemeClr val="tx1"/>
                </a:solidFill>
                <a:latin typeface="微软雅黑" panose="020B0503020204020204" pitchFamily="34" charset="-122"/>
                <a:ea typeface="微软雅黑" panose="020B0503020204020204" pitchFamily="34" charset="-122"/>
                <a:sym typeface="+mn-ea"/>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aphicFrame>
        <p:nvGraphicFramePr>
          <p:cNvPr id="4" name="表格 3"/>
          <p:cNvGraphicFramePr>
            <a:graphicFrameLocks noGrp="1"/>
          </p:cNvGraphicFramePr>
          <p:nvPr>
            <p:custDataLst>
              <p:tags r:id="rId1"/>
            </p:custDataLst>
          </p:nvPr>
        </p:nvGraphicFramePr>
        <p:xfrm>
          <a:off x="646169" y="1458013"/>
          <a:ext cx="10180320" cy="2120443"/>
        </p:xfrm>
        <a:graphic>
          <a:graphicData uri="http://schemas.openxmlformats.org/drawingml/2006/table">
            <a:tbl>
              <a:tblPr firstRow="1" firstCol="1" bandRow="1">
                <a:tableStyleId>{5C22544A-7EE6-4342-B048-85BDC9FD1C3A}</a:tableStyleId>
              </a:tblPr>
              <a:tblGrid>
                <a:gridCol w="1260475"/>
                <a:gridCol w="1939290"/>
                <a:gridCol w="2978150"/>
                <a:gridCol w="4002405"/>
              </a:tblGrid>
              <a:tr h="404495">
                <a:tc>
                  <a:txBody>
                    <a:bodyPr/>
                    <a:lstStyle/>
                    <a:p>
                      <a:pPr algn="ctr">
                        <a:lnSpc>
                          <a:spcPct val="100000"/>
                        </a:lnSpc>
                        <a:spcAft>
                          <a:spcPts val="0"/>
                        </a:spcAft>
                      </a:pPr>
                      <a:r>
                        <a:rPr lang="en-US" sz="1800" kern="0" dirty="0">
                          <a:effectLst/>
                        </a:rPr>
                        <a:t>Date</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Time</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Event</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Function room/C</a:t>
                      </a:r>
                      <a:r>
                        <a:rPr lang="en-US" altLang="zh-CN" sz="1800" kern="0" dirty="0">
                          <a:effectLst/>
                        </a:rPr>
                        <a:t>apacity</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80817">
                <a:tc rowSpan="3">
                  <a:txBody>
                    <a:bodyPr/>
                    <a:lstStyle/>
                    <a:p>
                      <a:pPr algn="ctr">
                        <a:lnSpc>
                          <a:spcPct val="100000"/>
                        </a:lnSpc>
                        <a:spcAft>
                          <a:spcPts val="0"/>
                        </a:spcAft>
                      </a:pPr>
                      <a:r>
                        <a:rPr lang="en-US" altLang="en-GB" sz="1800" kern="0" dirty="0">
                          <a:effectLst/>
                        </a:rPr>
                        <a:t>14</a:t>
                      </a:r>
                      <a:r>
                        <a:rPr lang="en-GB" sz="1800" kern="0" baseline="30000" dirty="0">
                          <a:effectLst/>
                        </a:rPr>
                        <a:t>th</a:t>
                      </a:r>
                      <a:r>
                        <a:rPr lang="en-GB" sz="1800" kern="0" dirty="0">
                          <a:effectLst/>
                        </a:rPr>
                        <a:t> </a:t>
                      </a:r>
                      <a:r>
                        <a:rPr lang="en-US" altLang="en-GB" sz="1800" kern="0" dirty="0">
                          <a:effectLst/>
                        </a:rPr>
                        <a:t>Oct</a:t>
                      </a:r>
                      <a:r>
                        <a:rPr lang="en-US" sz="1800" kern="0" dirty="0">
                          <a:effectLst/>
                        </a:rPr>
                        <a:t> </a:t>
                      </a:r>
                      <a:endParaRPr lang="en-US" sz="1800" kern="0" dirty="0">
                        <a:effectLst/>
                      </a:endParaRPr>
                    </a:p>
                    <a:p>
                      <a:pPr algn="ctr">
                        <a:lnSpc>
                          <a:spcPct val="100000"/>
                        </a:lnSpc>
                        <a:spcAft>
                          <a:spcPts val="0"/>
                        </a:spcAft>
                      </a:pPr>
                      <a:r>
                        <a:rPr lang="en-US" altLang="zh-CN" sz="1800" kern="0" dirty="0">
                          <a:effectLst/>
                          <a:latin typeface="Calibri" panose="020F0502020204030204"/>
                          <a:ea typeface="宋体" panose="02010600030101010101" pitchFamily="2" charset="-122"/>
                          <a:cs typeface="Times New Roman" panose="02020603050405020304"/>
                        </a:rPr>
                        <a:t>(MON)</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fontAlgn="ctr"/>
                      <a:r>
                        <a:rPr lang="en-US" sz="1800" b="0" i="0" kern="0" dirty="0">
                          <a:solidFill>
                            <a:schemeClr val="tx1"/>
                          </a:solidFill>
                          <a:effectLst/>
                        </a:rPr>
                        <a:t>9:00-20:00</a:t>
                      </a:r>
                      <a:endParaRPr lang="en-US" sz="1800" b="0" i="0" kern="0" dirty="0">
                        <a:solidFill>
                          <a:schemeClr val="tx1"/>
                        </a:solidFill>
                        <a:effectLst/>
                      </a:endParaRPr>
                    </a:p>
                  </a:txBody>
                  <a:tcPr marL="9842" marR="9842" marT="9842" anchor="ctr"/>
                </a:tc>
                <a:tc>
                  <a:txBody>
                    <a:bodyPr/>
                    <a:lstStyle/>
                    <a:p>
                      <a:pPr algn="ctr">
                        <a:spcAft>
                          <a:spcPts val="0"/>
                        </a:spcAft>
                        <a:buClrTx/>
                        <a:buSzTx/>
                        <a:buFontTx/>
                      </a:pPr>
                      <a:r>
                        <a:rPr lang="en-US" sz="1800" b="0" i="0" kern="0" dirty="0">
                          <a:solidFill>
                            <a:schemeClr val="tx1"/>
                          </a:solidFill>
                          <a:effectLst/>
                        </a:rPr>
                        <a:t>RAN3-1</a:t>
                      </a:r>
                      <a:endParaRPr lang="en-US" sz="1800" b="0" i="0" kern="0" dirty="0">
                        <a:solidFill>
                          <a:schemeClr val="tx1"/>
                        </a:solidFill>
                        <a:effectLst/>
                      </a:endParaRPr>
                    </a:p>
                  </a:txBody>
                  <a:tcPr marL="9842" marR="9842" marT="9842" anchor="ctr"/>
                </a:tc>
                <a:tc>
                  <a:txBody>
                    <a:bodyPr/>
                    <a:lstStyle/>
                    <a:p>
                      <a:pPr algn="ctr">
                        <a:lnSpc>
                          <a:spcPct val="100000"/>
                        </a:lnSpc>
                        <a:spcAft>
                          <a:spcPts val="0"/>
                        </a:spcAft>
                      </a:pPr>
                      <a:r>
                        <a:rPr lang="en-US" sz="1800" kern="0" dirty="0">
                          <a:solidFill>
                            <a:schemeClr val="tx1"/>
                          </a:solidFill>
                          <a:effectLst/>
                        </a:rPr>
                        <a:t>Huangshan Hall (25F)</a:t>
                      </a:r>
                      <a:r>
                        <a:rPr lang="en-US" sz="1800" kern="0" baseline="0" dirty="0">
                          <a:solidFill>
                            <a:schemeClr val="tx1"/>
                          </a:solidFill>
                          <a:effectLst/>
                        </a:rPr>
                        <a:t>/120</a:t>
                      </a:r>
                      <a:endParaRPr lang="zh-CN" sz="1800" kern="100" dirty="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tr>
              <a:tr h="404576">
                <a:tc vMerge="1">
                  <a:tcPr/>
                </a:tc>
                <a:tc>
                  <a:txBody>
                    <a:bodyPr/>
                    <a:lstStyle/>
                    <a:p>
                      <a:pPr algn="ctr" fontAlgn="ctr"/>
                      <a:r>
                        <a:rPr lang="en-US" sz="1800" b="0" i="0" kern="0" dirty="0">
                          <a:solidFill>
                            <a:schemeClr val="tx1"/>
                          </a:solidFill>
                          <a:effectLst/>
                        </a:rPr>
                        <a:t>9:00-20:00</a:t>
                      </a:r>
                      <a:endParaRPr lang="en-US" sz="1800" b="0" i="0" kern="0" dirty="0">
                        <a:solidFill>
                          <a:schemeClr val="tx1"/>
                        </a:solidFill>
                        <a:effectLst/>
                      </a:endParaRPr>
                    </a:p>
                  </a:txBody>
                  <a:tcPr marL="9842" marR="9842" marT="9842" anchor="ctr"/>
                </a:tc>
                <a:tc>
                  <a:txBody>
                    <a:bodyPr/>
                    <a:lstStyle/>
                    <a:p>
                      <a:pPr algn="ctr">
                        <a:spcAft>
                          <a:spcPts val="0"/>
                        </a:spcAft>
                        <a:buClrTx/>
                        <a:buSzTx/>
                        <a:buFontTx/>
                      </a:pPr>
                      <a:r>
                        <a:rPr lang="en-US" sz="1800" b="0" i="0" kern="0" dirty="0">
                          <a:solidFill>
                            <a:schemeClr val="tx1"/>
                          </a:solidFill>
                          <a:effectLst/>
                        </a:rPr>
                        <a:t>RAN3-2</a:t>
                      </a:r>
                      <a:endParaRPr lang="en-US" sz="1800" b="0" i="0" kern="0" dirty="0">
                        <a:solidFill>
                          <a:schemeClr val="tx1"/>
                        </a:solidFill>
                        <a:effectLst/>
                      </a:endParaRPr>
                    </a:p>
                  </a:txBody>
                  <a:tcPr marL="9842" marR="9842" marT="9842" anchor="ctr"/>
                </a:tc>
                <a:tc>
                  <a:txBody>
                    <a:bodyPr/>
                    <a:lstStyle/>
                    <a:p>
                      <a:pPr algn="ctr">
                        <a:lnSpc>
                          <a:spcPct val="100000"/>
                        </a:lnSpc>
                        <a:spcAft>
                          <a:spcPts val="0"/>
                        </a:spcAft>
                      </a:pPr>
                      <a:r>
                        <a:rPr lang="en-US" altLang="zh-CN" sz="1800" kern="1200" dirty="0">
                          <a:solidFill>
                            <a:schemeClr val="tx1"/>
                          </a:solidFill>
                          <a:effectLst/>
                          <a:latin typeface="+mn-lt"/>
                          <a:ea typeface="+mn-ea"/>
                          <a:cs typeface="+mn-cs"/>
                        </a:rPr>
                        <a:t>Huasong Hall (25F)/30</a:t>
                      </a:r>
                      <a:endParaRPr lang="zh-CN" sz="1800" kern="100" dirty="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tr>
              <a:tr h="830555">
                <a:tc vMerge="1">
                  <a:tcPr/>
                </a:tc>
                <a:tc>
                  <a:txBody>
                    <a:bodyPr/>
                    <a:lstStyle/>
                    <a:p>
                      <a:pPr algn="ctr">
                        <a:lnSpc>
                          <a:spcPct val="100000"/>
                        </a:lnSpc>
                        <a:spcAft>
                          <a:spcPts val="0"/>
                        </a:spcAft>
                      </a:pPr>
                      <a:r>
                        <a:rPr lang="en-US" sz="1800" kern="0" dirty="0">
                          <a:effectLst/>
                        </a:rPr>
                        <a:t>10:30-11:00/</a:t>
                      </a:r>
                      <a:endParaRPr lang="zh-CN" altLang="en-US" sz="1800" kern="100" dirty="0">
                        <a:effectLst/>
                      </a:endParaRPr>
                    </a:p>
                    <a:p>
                      <a:pPr algn="ctr">
                        <a:lnSpc>
                          <a:spcPct val="100000"/>
                        </a:lnSpc>
                        <a:spcAft>
                          <a:spcPts val="0"/>
                        </a:spcAft>
                      </a:pPr>
                      <a:r>
                        <a:rPr lang="en-US" sz="1800" kern="0" dirty="0">
                          <a:effectLst/>
                          <a:sym typeface="+mn-ea"/>
                        </a:rPr>
                        <a:t>16:30-17:00</a:t>
                      </a:r>
                      <a:endParaRPr lang="zh-CN" altLang="en-US" sz="1800" kern="100" dirty="0">
                        <a:solidFill>
                          <a:srgbClr val="FF0000"/>
                        </a:solidFill>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Coffee Break</a:t>
                      </a:r>
                      <a:endParaRPr lang="zh-CN" altLang="en-US"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kern="1200" dirty="0">
                          <a:solidFill>
                            <a:schemeClr val="dk1"/>
                          </a:solidFill>
                          <a:effectLst/>
                          <a:latin typeface="+mn-lt"/>
                          <a:ea typeface="+mn-ea"/>
                          <a:cs typeface="+mn-cs"/>
                        </a:rPr>
                        <a:t>Foyer</a:t>
                      </a:r>
                      <a:endParaRPr lang="zh-CN" altLang="en-US"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bl>
          </a:graphicData>
        </a:graphic>
      </p:graphicFrame>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dirty="0">
                  <a:solidFill>
                    <a:schemeClr val="tx1"/>
                  </a:solidFill>
                  <a:latin typeface="微软雅黑" panose="020B0503020204020204" pitchFamily="34" charset="-122"/>
                  <a:ea typeface="微软雅黑" panose="020B0503020204020204" pitchFamily="34" charset="-122"/>
                  <a:sym typeface="+mn-ea"/>
                </a:rPr>
                <a:t>Meeting Room Allocation-TUE</a:t>
              </a:r>
              <a:endParaRPr lang="en-US" altLang="zh-CN" sz="2400" b="1" dirty="0">
                <a:solidFill>
                  <a:schemeClr val="tx1"/>
                </a:solidFill>
                <a:latin typeface="微软雅黑" panose="020B0503020204020204" pitchFamily="34" charset="-122"/>
                <a:ea typeface="微软雅黑" panose="020B0503020204020204" pitchFamily="34" charset="-122"/>
                <a:sym typeface="+mn-ea"/>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aphicFrame>
        <p:nvGraphicFramePr>
          <p:cNvPr id="4" name="表格 3"/>
          <p:cNvGraphicFramePr>
            <a:graphicFrameLocks noGrp="1"/>
          </p:cNvGraphicFramePr>
          <p:nvPr>
            <p:custDataLst>
              <p:tags r:id="rId1"/>
            </p:custDataLst>
          </p:nvPr>
        </p:nvGraphicFramePr>
        <p:xfrm>
          <a:off x="698635" y="1096427"/>
          <a:ext cx="10180320" cy="2069214"/>
        </p:xfrm>
        <a:graphic>
          <a:graphicData uri="http://schemas.openxmlformats.org/drawingml/2006/table">
            <a:tbl>
              <a:tblPr firstRow="1" firstCol="1" bandRow="1">
                <a:tableStyleId>{5C22544A-7EE6-4342-B048-85BDC9FD1C3A}</a:tableStyleId>
              </a:tblPr>
              <a:tblGrid>
                <a:gridCol w="1260475"/>
                <a:gridCol w="1939290"/>
                <a:gridCol w="2978150"/>
                <a:gridCol w="4002405"/>
              </a:tblGrid>
              <a:tr h="461645">
                <a:tc>
                  <a:txBody>
                    <a:bodyPr/>
                    <a:lstStyle/>
                    <a:p>
                      <a:pPr algn="ctr">
                        <a:lnSpc>
                          <a:spcPct val="100000"/>
                        </a:lnSpc>
                        <a:spcAft>
                          <a:spcPts val="0"/>
                        </a:spcAft>
                      </a:pPr>
                      <a:r>
                        <a:rPr lang="en-US" sz="1800" kern="0" dirty="0">
                          <a:effectLst/>
                        </a:rPr>
                        <a:t>Date</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Time</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effectLst/>
                        </a:rPr>
                        <a:t>Event</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Function room/Capacity</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010">
                <a:tc rowSpan="3">
                  <a:txBody>
                    <a:bodyPr/>
                    <a:lstStyle/>
                    <a:p>
                      <a:pPr algn="ctr">
                        <a:lnSpc>
                          <a:spcPct val="100000"/>
                        </a:lnSpc>
                        <a:spcAft>
                          <a:spcPts val="0"/>
                        </a:spcAft>
                      </a:pPr>
                      <a:r>
                        <a:rPr lang="en-US" altLang="en-GB" sz="1800" kern="0" dirty="0">
                          <a:effectLst/>
                          <a:sym typeface="+mn-ea"/>
                        </a:rPr>
                        <a:t>15</a:t>
                      </a:r>
                      <a:r>
                        <a:rPr lang="en-GB" sz="1800" kern="0" baseline="30000" dirty="0">
                          <a:effectLst/>
                          <a:sym typeface="+mn-ea"/>
                        </a:rPr>
                        <a:t>th</a:t>
                      </a:r>
                      <a:r>
                        <a:rPr lang="en-GB" sz="1800" kern="0" dirty="0">
                          <a:effectLst/>
                          <a:sym typeface="+mn-ea"/>
                        </a:rPr>
                        <a:t> </a:t>
                      </a:r>
                      <a:r>
                        <a:rPr lang="en-US" altLang="en-GB" sz="1800" kern="0" dirty="0">
                          <a:effectLst/>
                          <a:sym typeface="+mn-ea"/>
                        </a:rPr>
                        <a:t>Oct</a:t>
                      </a:r>
                      <a:r>
                        <a:rPr lang="en-US" sz="1800" kern="0" dirty="0">
                          <a:effectLst/>
                        </a:rPr>
                        <a:t> </a:t>
                      </a:r>
                      <a:endParaRPr lang="en-US" sz="1800" kern="0" dirty="0">
                        <a:effectLst/>
                      </a:endParaRPr>
                    </a:p>
                    <a:p>
                      <a:pPr algn="ctr">
                        <a:lnSpc>
                          <a:spcPct val="100000"/>
                        </a:lnSpc>
                        <a:spcAft>
                          <a:spcPts val="0"/>
                        </a:spcAft>
                      </a:pPr>
                      <a:r>
                        <a:rPr lang="en-US" altLang="zh-CN" sz="1800" kern="0" dirty="0">
                          <a:effectLst/>
                          <a:latin typeface="Calibri" panose="020F0502020204030204"/>
                          <a:ea typeface="宋体" panose="02010600030101010101" pitchFamily="2" charset="-122"/>
                          <a:cs typeface="Times New Roman" panose="02020603050405020304"/>
                        </a:rPr>
                        <a:t>(TUE)</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spcAft>
                          <a:spcPts val="0"/>
                        </a:spcAft>
                        <a:buClrTx/>
                        <a:buSzTx/>
                        <a:buFontTx/>
                      </a:pPr>
                      <a:r>
                        <a:rPr lang="en-US" sz="1800" b="0" i="0" kern="0" dirty="0">
                          <a:solidFill>
                            <a:schemeClr val="tx1"/>
                          </a:solidFill>
                          <a:effectLst/>
                        </a:rPr>
                        <a:t>8:30-20:00</a:t>
                      </a:r>
                      <a:endParaRPr lang="en-US" sz="1800" b="0" i="0" kern="0" dirty="0">
                        <a:solidFill>
                          <a:schemeClr val="tx1"/>
                        </a:solidFill>
                        <a:effectLst/>
                      </a:endParaRPr>
                    </a:p>
                  </a:txBody>
                  <a:tcPr marL="9842" marR="9842" marT="9842" anchor="ctr"/>
                </a:tc>
                <a:tc>
                  <a:txBody>
                    <a:bodyPr/>
                    <a:lstStyle/>
                    <a:p>
                      <a:pPr algn="ctr">
                        <a:spcAft>
                          <a:spcPts val="0"/>
                        </a:spcAft>
                        <a:buClrTx/>
                        <a:buSzTx/>
                        <a:buFontTx/>
                      </a:pPr>
                      <a:r>
                        <a:rPr lang="en-US" sz="1800" b="0" i="0" kern="0" dirty="0">
                          <a:solidFill>
                            <a:schemeClr val="tx1"/>
                          </a:solidFill>
                          <a:effectLst/>
                        </a:rPr>
                        <a:t>RAN3-1</a:t>
                      </a:r>
                      <a:endParaRPr lang="en-US" sz="1800" b="0" i="0" kern="0" dirty="0">
                        <a:solidFill>
                          <a:schemeClr val="tx1"/>
                        </a:solidFill>
                        <a:effectLst/>
                      </a:endParaRPr>
                    </a:p>
                  </a:txBody>
                  <a:tcPr marL="9842" marR="9842" marT="9842" anchor="ctr"/>
                </a:tc>
                <a:tc>
                  <a:txBody>
                    <a:bodyPr/>
                    <a:lstStyle/>
                    <a:p>
                      <a:pPr algn="ctr">
                        <a:spcAft>
                          <a:spcPts val="0"/>
                        </a:spcAft>
                        <a:buClrTx/>
                        <a:buSzTx/>
                        <a:buFontTx/>
                      </a:pPr>
                      <a:r>
                        <a:rPr lang="en-US" sz="1800" b="0" i="0" kern="0" dirty="0">
                          <a:solidFill>
                            <a:schemeClr val="tx1"/>
                          </a:solidFill>
                          <a:effectLst/>
                        </a:rPr>
                        <a:t>Huangshan Hall（25F）/120</a:t>
                      </a:r>
                      <a:endParaRPr lang="en-US" sz="1800" b="0" i="0" kern="0" dirty="0">
                        <a:solidFill>
                          <a:schemeClr val="tx1"/>
                        </a:solidFill>
                        <a:effectLst/>
                      </a:endParaRPr>
                    </a:p>
                  </a:txBody>
                  <a:tcPr marL="9842" marR="9842" marT="9842" anchor="ctr"/>
                </a:tc>
              </a:tr>
              <a:tr h="424315">
                <a:tc vMerge="1">
                  <a:tcPr/>
                </a:tc>
                <a:tc>
                  <a:txBody>
                    <a:bodyPr/>
                    <a:lstStyle/>
                    <a:p>
                      <a:pPr algn="ctr">
                        <a:spcAft>
                          <a:spcPts val="0"/>
                        </a:spcAft>
                        <a:buClrTx/>
                        <a:buSzTx/>
                        <a:buFontTx/>
                      </a:pPr>
                      <a:r>
                        <a:rPr lang="en-US" sz="1800" b="0" i="0" kern="0" dirty="0">
                          <a:solidFill>
                            <a:schemeClr val="tx1"/>
                          </a:solidFill>
                          <a:effectLst/>
                        </a:rPr>
                        <a:t>8:30-20:00</a:t>
                      </a:r>
                      <a:endParaRPr lang="en-US" sz="1800" b="0" i="0" kern="0" dirty="0">
                        <a:solidFill>
                          <a:schemeClr val="tx1"/>
                        </a:solidFill>
                        <a:effectLst/>
                      </a:endParaRPr>
                    </a:p>
                  </a:txBody>
                  <a:tcPr marL="9842" marR="9842" marT="9842" anchor="ctr"/>
                </a:tc>
                <a:tc>
                  <a:txBody>
                    <a:bodyPr/>
                    <a:lstStyle/>
                    <a:p>
                      <a:pPr algn="ctr">
                        <a:spcAft>
                          <a:spcPts val="0"/>
                        </a:spcAft>
                        <a:buClrTx/>
                        <a:buSzTx/>
                        <a:buFontTx/>
                      </a:pPr>
                      <a:r>
                        <a:rPr lang="en-US" sz="1800" b="0" i="0" kern="0" dirty="0">
                          <a:solidFill>
                            <a:schemeClr val="tx1"/>
                          </a:solidFill>
                          <a:effectLst/>
                        </a:rPr>
                        <a:t>RAN3-2</a:t>
                      </a:r>
                      <a:endParaRPr lang="en-US" sz="1800" b="0" i="0" kern="0" dirty="0">
                        <a:solidFill>
                          <a:schemeClr val="tx1"/>
                        </a:solidFill>
                        <a:effectLst/>
                      </a:endParaRPr>
                    </a:p>
                  </a:txBody>
                  <a:tcPr marL="9842" marR="9842" marT="9842" anchor="ctr"/>
                </a:tc>
                <a:tc>
                  <a:txBody>
                    <a:bodyPr/>
                    <a:lstStyle/>
                    <a:p>
                      <a:pPr algn="ctr">
                        <a:spcAft>
                          <a:spcPts val="0"/>
                        </a:spcAft>
                        <a:buClrTx/>
                        <a:buSzTx/>
                        <a:buFontTx/>
                      </a:pPr>
                      <a:r>
                        <a:rPr lang="en-US" sz="1800" b="0" i="0" kern="0" dirty="0">
                          <a:solidFill>
                            <a:schemeClr val="tx1"/>
                          </a:solidFill>
                          <a:effectLst/>
                        </a:rPr>
                        <a:t>Huasong Hall（25F）/15</a:t>
                      </a:r>
                      <a:endParaRPr lang="en-US" sz="1800" b="0" i="0" kern="0" dirty="0">
                        <a:solidFill>
                          <a:schemeClr val="tx1"/>
                        </a:solidFill>
                        <a:effectLst/>
                      </a:endParaRPr>
                    </a:p>
                  </a:txBody>
                  <a:tcPr marL="9842" marR="9842" marT="9842" anchor="ctr"/>
                </a:tc>
              </a:tr>
              <a:tr h="722244">
                <a:tc vMerge="1">
                  <a:tcPr marL="22802" marR="22802" marT="0" marB="0" anchor="ctr"/>
                </a:tc>
                <a:tc>
                  <a:txBody>
                    <a:bodyPr/>
                    <a:lstStyle/>
                    <a:p>
                      <a:pPr algn="ctr">
                        <a:lnSpc>
                          <a:spcPct val="100000"/>
                        </a:lnSpc>
                        <a:spcAft>
                          <a:spcPts val="0"/>
                        </a:spcAft>
                      </a:pPr>
                      <a:r>
                        <a:rPr lang="en-US" sz="1800" kern="0" dirty="0">
                          <a:solidFill>
                            <a:schemeClr val="tx1"/>
                          </a:solidFill>
                          <a:effectLst/>
                        </a:rPr>
                        <a:t>10:30-11:00/</a:t>
                      </a:r>
                      <a:endParaRPr lang="zh-CN" altLang="en-US" sz="1800" kern="100" dirty="0">
                        <a:solidFill>
                          <a:schemeClr val="tx1"/>
                        </a:solidFill>
                        <a:effectLst/>
                      </a:endParaRPr>
                    </a:p>
                    <a:p>
                      <a:pPr algn="ctr">
                        <a:lnSpc>
                          <a:spcPct val="100000"/>
                        </a:lnSpc>
                        <a:spcAft>
                          <a:spcPts val="0"/>
                        </a:spcAft>
                      </a:pPr>
                      <a:r>
                        <a:rPr lang="en-US" sz="1800" kern="0" dirty="0">
                          <a:solidFill>
                            <a:schemeClr val="tx1"/>
                          </a:solidFill>
                          <a:effectLst/>
                          <a:sym typeface="+mn-ea"/>
                        </a:rPr>
                        <a:t>16:30-17:00</a:t>
                      </a:r>
                      <a:endParaRPr lang="zh-CN" altLang="en-US" sz="1800" kern="100" dirty="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solidFill>
                            <a:schemeClr val="tx1"/>
                          </a:solidFill>
                          <a:effectLst/>
                        </a:rPr>
                        <a:t>Coffee Break</a:t>
                      </a:r>
                      <a:endParaRPr lang="zh-CN" altLang="en-US" sz="1800" kern="100" dirty="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kern="1200" dirty="0">
                          <a:solidFill>
                            <a:schemeClr val="tx1"/>
                          </a:solidFill>
                          <a:effectLst/>
                          <a:latin typeface="+mn-lt"/>
                          <a:ea typeface="+mn-ea"/>
                          <a:cs typeface="+mn-cs"/>
                        </a:rPr>
                        <a:t>Foyer</a:t>
                      </a:r>
                      <a:endParaRPr lang="zh-CN" altLang="en-US" sz="1800" kern="100" dirty="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tr>
            </a:tbl>
          </a:graphicData>
        </a:graphic>
      </p:graphicFrame>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dirty="0">
                  <a:solidFill>
                    <a:schemeClr val="tx1"/>
                  </a:solidFill>
                  <a:latin typeface="微软雅黑" panose="020B0503020204020204" pitchFamily="34" charset="-122"/>
                  <a:ea typeface="微软雅黑" panose="020B0503020204020204" pitchFamily="34" charset="-122"/>
                  <a:sym typeface="+mn-ea"/>
                </a:rPr>
                <a:t>Meeting Room Allocation-WED</a:t>
              </a:r>
              <a:endParaRPr lang="en-US" altLang="zh-CN" sz="2400" b="1" dirty="0">
                <a:solidFill>
                  <a:schemeClr val="tx1"/>
                </a:solidFill>
                <a:latin typeface="微软雅黑" panose="020B0503020204020204" pitchFamily="34" charset="-122"/>
                <a:ea typeface="微软雅黑" panose="020B0503020204020204" pitchFamily="34" charset="-122"/>
                <a:sym typeface="+mn-ea"/>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aphicFrame>
        <p:nvGraphicFramePr>
          <p:cNvPr id="4" name="表格 3"/>
          <p:cNvGraphicFramePr>
            <a:graphicFrameLocks noGrp="1"/>
          </p:cNvGraphicFramePr>
          <p:nvPr>
            <p:custDataLst>
              <p:tags r:id="rId1"/>
            </p:custDataLst>
          </p:nvPr>
        </p:nvGraphicFramePr>
        <p:xfrm>
          <a:off x="668655" y="1214120"/>
          <a:ext cx="10180320" cy="2156117"/>
        </p:xfrm>
        <a:graphic>
          <a:graphicData uri="http://schemas.openxmlformats.org/drawingml/2006/table">
            <a:tbl>
              <a:tblPr firstRow="1" firstCol="1" bandRow="1">
                <a:tableStyleId>{5C22544A-7EE6-4342-B048-85BDC9FD1C3A}</a:tableStyleId>
              </a:tblPr>
              <a:tblGrid>
                <a:gridCol w="1260475"/>
                <a:gridCol w="1939290"/>
                <a:gridCol w="2978150"/>
                <a:gridCol w="4002405"/>
              </a:tblGrid>
              <a:tr h="461645">
                <a:tc>
                  <a:txBody>
                    <a:bodyPr/>
                    <a:lstStyle/>
                    <a:p>
                      <a:pPr algn="ctr">
                        <a:lnSpc>
                          <a:spcPct val="100000"/>
                        </a:lnSpc>
                        <a:spcAft>
                          <a:spcPts val="0"/>
                        </a:spcAft>
                      </a:pPr>
                      <a:r>
                        <a:rPr lang="en-US" sz="1800" kern="0" dirty="0">
                          <a:effectLst/>
                        </a:rPr>
                        <a:t>Date</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Time</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effectLst/>
                        </a:rPr>
                        <a:t>Event</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Function room/Capacity</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010">
                <a:tc rowSpan="3">
                  <a:txBody>
                    <a:bodyPr/>
                    <a:lstStyle/>
                    <a:p>
                      <a:pPr algn="ctr">
                        <a:lnSpc>
                          <a:spcPct val="100000"/>
                        </a:lnSpc>
                        <a:spcAft>
                          <a:spcPts val="0"/>
                        </a:spcAft>
                      </a:pPr>
                      <a:r>
                        <a:rPr lang="en-US" altLang="en-GB" sz="1800" kern="0" dirty="0">
                          <a:effectLst/>
                          <a:sym typeface="+mn-ea"/>
                        </a:rPr>
                        <a:t>16</a:t>
                      </a:r>
                      <a:r>
                        <a:rPr lang="en-GB" sz="1800" kern="0" baseline="30000" dirty="0">
                          <a:effectLst/>
                          <a:sym typeface="+mn-ea"/>
                        </a:rPr>
                        <a:t>th</a:t>
                      </a:r>
                      <a:r>
                        <a:rPr lang="en-GB" sz="1800" kern="0" dirty="0">
                          <a:effectLst/>
                          <a:sym typeface="+mn-ea"/>
                        </a:rPr>
                        <a:t> </a:t>
                      </a:r>
                      <a:r>
                        <a:rPr lang="en-US" altLang="en-GB" sz="1800" kern="0" dirty="0">
                          <a:effectLst/>
                          <a:sym typeface="+mn-ea"/>
                        </a:rPr>
                        <a:t>Oct</a:t>
                      </a:r>
                      <a:endParaRPr lang="en-US" sz="1800" kern="0" dirty="0">
                        <a:effectLst/>
                      </a:endParaRPr>
                    </a:p>
                    <a:p>
                      <a:pPr algn="ctr">
                        <a:lnSpc>
                          <a:spcPct val="100000"/>
                        </a:lnSpc>
                        <a:spcAft>
                          <a:spcPts val="0"/>
                        </a:spcAft>
                      </a:pPr>
                      <a:r>
                        <a:rPr lang="en-US" altLang="zh-CN" sz="1800" kern="0" dirty="0">
                          <a:effectLst/>
                          <a:latin typeface="Calibri" panose="020F0502020204030204"/>
                          <a:ea typeface="宋体" panose="02010600030101010101" pitchFamily="2" charset="-122"/>
                          <a:cs typeface="Times New Roman" panose="02020603050405020304"/>
                        </a:rPr>
                        <a:t>(WED)</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spcAft>
                          <a:spcPts val="0"/>
                        </a:spcAft>
                        <a:buClrTx/>
                        <a:buSzTx/>
                        <a:buFontTx/>
                      </a:pPr>
                      <a:r>
                        <a:rPr lang="en-US" sz="1800" b="0" i="0" kern="0" dirty="0">
                          <a:solidFill>
                            <a:schemeClr val="tx1"/>
                          </a:solidFill>
                          <a:effectLst/>
                        </a:rPr>
                        <a:t>8:30-20:00</a:t>
                      </a:r>
                      <a:endParaRPr lang="en-US" sz="1800" b="0" i="0" kern="0" dirty="0">
                        <a:solidFill>
                          <a:schemeClr val="tx1"/>
                        </a:solidFill>
                        <a:effectLst/>
                      </a:endParaRPr>
                    </a:p>
                  </a:txBody>
                  <a:tcPr marL="9842" marR="9842" marT="9842" anchor="ctr"/>
                </a:tc>
                <a:tc>
                  <a:txBody>
                    <a:bodyPr/>
                    <a:lstStyle/>
                    <a:p>
                      <a:pPr algn="ctr">
                        <a:spcAft>
                          <a:spcPts val="0"/>
                        </a:spcAft>
                        <a:buClrTx/>
                        <a:buSzTx/>
                        <a:buFontTx/>
                      </a:pPr>
                      <a:r>
                        <a:rPr lang="en-US" sz="1800" b="0" i="0" kern="0" dirty="0">
                          <a:solidFill>
                            <a:schemeClr val="tx1"/>
                          </a:solidFill>
                          <a:effectLst/>
                        </a:rPr>
                        <a:t>RAN3-1</a:t>
                      </a:r>
                      <a:endParaRPr lang="en-US" sz="1800" b="0" i="0" kern="0" dirty="0">
                        <a:solidFill>
                          <a:schemeClr val="tx1"/>
                        </a:solidFill>
                        <a:effectLst/>
                      </a:endParaRPr>
                    </a:p>
                  </a:txBody>
                  <a:tcPr marL="9842" marR="9842" marT="9842" anchor="ctr"/>
                </a:tc>
                <a:tc>
                  <a:txBody>
                    <a:bodyPr/>
                    <a:lstStyle/>
                    <a:p>
                      <a:pPr algn="ctr">
                        <a:spcAft>
                          <a:spcPts val="0"/>
                        </a:spcAft>
                        <a:buClrTx/>
                        <a:buSzTx/>
                        <a:buFontTx/>
                      </a:pPr>
                      <a:r>
                        <a:rPr lang="en-US" sz="1800" b="0" i="0" kern="0" dirty="0">
                          <a:solidFill>
                            <a:schemeClr val="tx1"/>
                          </a:solidFill>
                          <a:effectLst/>
                        </a:rPr>
                        <a:t>Huangshan Hall（25F）/120</a:t>
                      </a:r>
                      <a:endParaRPr lang="en-US" sz="1800" b="0" i="0" kern="0" dirty="0">
                        <a:solidFill>
                          <a:schemeClr val="tx1"/>
                        </a:solidFill>
                        <a:effectLst/>
                      </a:endParaRPr>
                    </a:p>
                  </a:txBody>
                  <a:tcPr marL="9842" marR="9842" marT="9842" anchor="ctr"/>
                </a:tc>
              </a:tr>
              <a:tr h="411553">
                <a:tc vMerge="1">
                  <a:tcPr/>
                </a:tc>
                <a:tc>
                  <a:txBody>
                    <a:bodyPr/>
                    <a:lstStyle/>
                    <a:p>
                      <a:pPr algn="ctr">
                        <a:spcAft>
                          <a:spcPts val="0"/>
                        </a:spcAft>
                        <a:buClrTx/>
                        <a:buSzTx/>
                        <a:buFontTx/>
                      </a:pPr>
                      <a:r>
                        <a:rPr lang="en-US" sz="1800" b="0" i="0" kern="0" dirty="0">
                          <a:solidFill>
                            <a:schemeClr val="tx1"/>
                          </a:solidFill>
                          <a:effectLst/>
                        </a:rPr>
                        <a:t>8:30-20:00</a:t>
                      </a:r>
                      <a:endParaRPr lang="en-US" sz="1800" b="0" i="0" kern="0" dirty="0">
                        <a:solidFill>
                          <a:schemeClr val="tx1"/>
                        </a:solidFill>
                        <a:effectLst/>
                      </a:endParaRPr>
                    </a:p>
                  </a:txBody>
                  <a:tcPr marL="9842" marR="9842" marT="9842" anchor="ctr"/>
                </a:tc>
                <a:tc>
                  <a:txBody>
                    <a:bodyPr/>
                    <a:lstStyle/>
                    <a:p>
                      <a:pPr algn="ctr">
                        <a:spcAft>
                          <a:spcPts val="0"/>
                        </a:spcAft>
                        <a:buClrTx/>
                        <a:buSzTx/>
                        <a:buFontTx/>
                      </a:pPr>
                      <a:r>
                        <a:rPr lang="en-US" sz="1800" b="0" i="0" kern="0" dirty="0">
                          <a:solidFill>
                            <a:schemeClr val="tx1"/>
                          </a:solidFill>
                          <a:effectLst/>
                        </a:rPr>
                        <a:t>RAN3-2</a:t>
                      </a:r>
                      <a:endParaRPr lang="en-US" sz="1800" b="0" i="0" kern="0" dirty="0">
                        <a:solidFill>
                          <a:schemeClr val="tx1"/>
                        </a:solidFill>
                        <a:effectLst/>
                      </a:endParaRPr>
                    </a:p>
                  </a:txBody>
                  <a:tcPr marL="9842" marR="9842" marT="9842" anchor="ctr"/>
                </a:tc>
                <a:tc>
                  <a:txBody>
                    <a:bodyPr/>
                    <a:lstStyle/>
                    <a:p>
                      <a:pPr algn="ctr">
                        <a:lnSpc>
                          <a:spcPct val="100000"/>
                        </a:lnSpc>
                        <a:spcAft>
                          <a:spcPts val="0"/>
                        </a:spcAft>
                      </a:pPr>
                      <a:r>
                        <a:rPr lang="en-US" altLang="zh-CN" sz="1800" kern="1200" dirty="0" err="1">
                          <a:solidFill>
                            <a:schemeClr val="tx1"/>
                          </a:solidFill>
                          <a:effectLst/>
                          <a:latin typeface="+mn-lt"/>
                          <a:ea typeface="+mn-ea"/>
                          <a:cs typeface="+mn-cs"/>
                        </a:rPr>
                        <a:t>Huasong</a:t>
                      </a:r>
                      <a:r>
                        <a:rPr lang="en-US" altLang="zh-CN" sz="1800" kern="1200" dirty="0">
                          <a:solidFill>
                            <a:schemeClr val="tx1"/>
                          </a:solidFill>
                          <a:effectLst/>
                          <a:latin typeface="+mn-lt"/>
                          <a:ea typeface="+mn-ea"/>
                          <a:cs typeface="+mn-cs"/>
                        </a:rPr>
                        <a:t> Hall (25F)/15</a:t>
                      </a:r>
                      <a:endParaRPr lang="zh-CN" altLang="zh-CN" sz="1800" kern="100" dirty="0">
                        <a:solidFill>
                          <a:schemeClr val="tx1"/>
                        </a:solidFill>
                        <a:effectLst/>
                        <a:latin typeface="Calibri" panose="020F0502020204030204"/>
                        <a:ea typeface="宋体" panose="02010600030101010101" pitchFamily="2" charset="-122"/>
                        <a:cs typeface="Times New Roman" panose="02020603050405020304"/>
                      </a:endParaRPr>
                    </a:p>
                  </a:txBody>
                  <a:tcPr marL="9842" marR="9842" marT="9842" anchor="ctr"/>
                </a:tc>
              </a:tr>
              <a:tr h="821909">
                <a:tc vMerge="1">
                  <a:tcPr marL="22802" marR="22802" marT="0" marB="0" anchor="ctr"/>
                </a:tc>
                <a:tc>
                  <a:txBody>
                    <a:bodyPr/>
                    <a:lstStyle/>
                    <a:p>
                      <a:pPr algn="ctr">
                        <a:lnSpc>
                          <a:spcPct val="100000"/>
                        </a:lnSpc>
                        <a:spcAft>
                          <a:spcPts val="0"/>
                        </a:spcAft>
                      </a:pPr>
                      <a:r>
                        <a:rPr lang="en-US" sz="1800" kern="0" dirty="0">
                          <a:effectLst/>
                        </a:rPr>
                        <a:t>10:30-11:00/</a:t>
                      </a:r>
                      <a:endParaRPr lang="zh-CN" altLang="en-US" sz="1800" kern="100" dirty="0">
                        <a:effectLst/>
                      </a:endParaRPr>
                    </a:p>
                    <a:p>
                      <a:pPr algn="ctr">
                        <a:lnSpc>
                          <a:spcPct val="100000"/>
                        </a:lnSpc>
                        <a:spcAft>
                          <a:spcPts val="0"/>
                        </a:spcAft>
                      </a:pPr>
                      <a:r>
                        <a:rPr lang="en-US" sz="1800" kern="0" dirty="0">
                          <a:effectLst/>
                          <a:sym typeface="+mn-ea"/>
                        </a:rPr>
                        <a:t>16:30-17:00</a:t>
                      </a:r>
                      <a:endParaRPr lang="zh-CN" altLang="en-US" sz="1800" kern="100" dirty="0">
                        <a:solidFill>
                          <a:srgbClr val="FF0000"/>
                        </a:solidFill>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Coffee Break</a:t>
                      </a:r>
                      <a:endParaRPr lang="zh-CN" altLang="en-US"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kern="1200" dirty="0">
                          <a:solidFill>
                            <a:schemeClr val="dk1"/>
                          </a:solidFill>
                          <a:effectLst/>
                          <a:latin typeface="+mn-lt"/>
                          <a:ea typeface="+mn-ea"/>
                          <a:cs typeface="+mn-cs"/>
                        </a:rPr>
                        <a:t>Foyer</a:t>
                      </a:r>
                      <a:endParaRPr lang="zh-CN" altLang="en-US"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bl>
          </a:graphicData>
        </a:graphic>
      </p:graphicFrame>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dirty="0">
                  <a:solidFill>
                    <a:schemeClr val="tx1"/>
                  </a:solidFill>
                  <a:latin typeface="微软雅黑" panose="020B0503020204020204" pitchFamily="34" charset="-122"/>
                  <a:ea typeface="微软雅黑" panose="020B0503020204020204" pitchFamily="34" charset="-122"/>
                  <a:sym typeface="+mn-ea"/>
                </a:rPr>
                <a:t>Meeting Room Allocation-THU</a:t>
              </a:r>
              <a:endParaRPr lang="en-US" altLang="zh-CN" sz="2400" b="1" dirty="0">
                <a:solidFill>
                  <a:schemeClr val="tx1"/>
                </a:solidFill>
                <a:latin typeface="微软雅黑" panose="020B0503020204020204" pitchFamily="34" charset="-122"/>
                <a:ea typeface="微软雅黑" panose="020B0503020204020204" pitchFamily="34" charset="-122"/>
                <a:sym typeface="+mn-ea"/>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aphicFrame>
        <p:nvGraphicFramePr>
          <p:cNvPr id="4" name="表格 3"/>
          <p:cNvGraphicFramePr>
            <a:graphicFrameLocks noGrp="1"/>
          </p:cNvGraphicFramePr>
          <p:nvPr>
            <p:custDataLst>
              <p:tags r:id="rId1"/>
            </p:custDataLst>
          </p:nvPr>
        </p:nvGraphicFramePr>
        <p:xfrm>
          <a:off x="668655" y="1309370"/>
          <a:ext cx="10180320" cy="2123013"/>
        </p:xfrm>
        <a:graphic>
          <a:graphicData uri="http://schemas.openxmlformats.org/drawingml/2006/table">
            <a:tbl>
              <a:tblPr firstRow="1" firstCol="1" bandRow="1">
                <a:tableStyleId>{5C22544A-7EE6-4342-B048-85BDC9FD1C3A}</a:tableStyleId>
              </a:tblPr>
              <a:tblGrid>
                <a:gridCol w="1260475"/>
                <a:gridCol w="1939290"/>
                <a:gridCol w="2978150"/>
                <a:gridCol w="4002405"/>
              </a:tblGrid>
              <a:tr h="461645">
                <a:tc>
                  <a:txBody>
                    <a:bodyPr/>
                    <a:lstStyle/>
                    <a:p>
                      <a:pPr algn="ctr">
                        <a:lnSpc>
                          <a:spcPct val="100000"/>
                        </a:lnSpc>
                        <a:spcAft>
                          <a:spcPts val="0"/>
                        </a:spcAft>
                      </a:pPr>
                      <a:r>
                        <a:rPr lang="en-US" sz="1800" kern="0" dirty="0">
                          <a:effectLst/>
                        </a:rPr>
                        <a:t>Date</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Time</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effectLst/>
                        </a:rPr>
                        <a:t>Event</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Function room/Capacity</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010">
                <a:tc rowSpan="3">
                  <a:txBody>
                    <a:bodyPr/>
                    <a:lstStyle/>
                    <a:p>
                      <a:pPr algn="ctr">
                        <a:lnSpc>
                          <a:spcPct val="100000"/>
                        </a:lnSpc>
                        <a:spcAft>
                          <a:spcPts val="0"/>
                        </a:spcAft>
                      </a:pPr>
                      <a:r>
                        <a:rPr lang="en-US" altLang="en-GB" sz="1800" kern="0" dirty="0">
                          <a:effectLst/>
                          <a:sym typeface="+mn-ea"/>
                        </a:rPr>
                        <a:t>17</a:t>
                      </a:r>
                      <a:r>
                        <a:rPr lang="en-GB" sz="1800" kern="0" baseline="30000" dirty="0">
                          <a:effectLst/>
                          <a:sym typeface="+mn-ea"/>
                        </a:rPr>
                        <a:t>th</a:t>
                      </a:r>
                      <a:r>
                        <a:rPr lang="en-GB" sz="1800" kern="0" dirty="0">
                          <a:effectLst/>
                          <a:sym typeface="+mn-ea"/>
                        </a:rPr>
                        <a:t> </a:t>
                      </a:r>
                      <a:r>
                        <a:rPr lang="en-US" altLang="en-GB" sz="1800" kern="0" dirty="0">
                          <a:effectLst/>
                          <a:sym typeface="+mn-ea"/>
                        </a:rPr>
                        <a:t>Oct</a:t>
                      </a:r>
                      <a:r>
                        <a:rPr lang="en-US" sz="1800" kern="0" dirty="0">
                          <a:effectLst/>
                        </a:rPr>
                        <a:t> </a:t>
                      </a:r>
                      <a:endParaRPr lang="en-US" sz="1800" kern="0" dirty="0">
                        <a:effectLst/>
                      </a:endParaRPr>
                    </a:p>
                    <a:p>
                      <a:pPr algn="ctr">
                        <a:lnSpc>
                          <a:spcPct val="100000"/>
                        </a:lnSpc>
                        <a:spcAft>
                          <a:spcPts val="0"/>
                        </a:spcAft>
                      </a:pPr>
                      <a:r>
                        <a:rPr lang="en-US" altLang="zh-CN" sz="1800" kern="0" dirty="0">
                          <a:effectLst/>
                          <a:latin typeface="Calibri" panose="020F0502020204030204"/>
                          <a:ea typeface="宋体" panose="02010600030101010101" pitchFamily="2" charset="-122"/>
                          <a:cs typeface="Times New Roman" panose="02020603050405020304"/>
                        </a:rPr>
                        <a:t>(THU)</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spcAft>
                          <a:spcPts val="0"/>
                        </a:spcAft>
                        <a:buClrTx/>
                        <a:buSzTx/>
                        <a:buFontTx/>
                      </a:pPr>
                      <a:r>
                        <a:rPr lang="en-US" sz="1800" b="0" i="0" kern="0" dirty="0">
                          <a:solidFill>
                            <a:schemeClr val="tx1"/>
                          </a:solidFill>
                          <a:effectLst/>
                        </a:rPr>
                        <a:t>8:30-20:00</a:t>
                      </a:r>
                      <a:endParaRPr lang="en-US" sz="1800" b="0" i="0" kern="0" dirty="0">
                        <a:solidFill>
                          <a:schemeClr val="tx1"/>
                        </a:solidFill>
                        <a:effectLst/>
                      </a:endParaRPr>
                    </a:p>
                  </a:txBody>
                  <a:tcPr marL="9842" marR="9842" marT="9842" anchor="ctr"/>
                </a:tc>
                <a:tc>
                  <a:txBody>
                    <a:bodyPr/>
                    <a:lstStyle/>
                    <a:p>
                      <a:pPr algn="ctr">
                        <a:spcAft>
                          <a:spcPts val="0"/>
                        </a:spcAft>
                        <a:buClrTx/>
                        <a:buSzTx/>
                        <a:buFontTx/>
                      </a:pPr>
                      <a:r>
                        <a:rPr lang="en-US" sz="1800" b="0" i="0" kern="0" dirty="0">
                          <a:solidFill>
                            <a:schemeClr val="tx1"/>
                          </a:solidFill>
                          <a:effectLst/>
                        </a:rPr>
                        <a:t>RAN3-1</a:t>
                      </a:r>
                      <a:endParaRPr lang="en-US" sz="1800" b="0" i="0" kern="0" dirty="0">
                        <a:solidFill>
                          <a:schemeClr val="tx1"/>
                        </a:solidFill>
                        <a:effectLst/>
                      </a:endParaRPr>
                    </a:p>
                  </a:txBody>
                  <a:tcPr marL="9842" marR="9842" marT="9842" anchor="ctr"/>
                </a:tc>
                <a:tc>
                  <a:txBody>
                    <a:bodyPr/>
                    <a:lstStyle/>
                    <a:p>
                      <a:pPr algn="ctr">
                        <a:spcAft>
                          <a:spcPts val="0"/>
                        </a:spcAft>
                        <a:buClrTx/>
                        <a:buSzTx/>
                        <a:buFontTx/>
                      </a:pPr>
                      <a:r>
                        <a:rPr lang="en-US" sz="1800" b="0" i="0" kern="0" dirty="0">
                          <a:solidFill>
                            <a:schemeClr val="tx1"/>
                          </a:solidFill>
                          <a:effectLst/>
                        </a:rPr>
                        <a:t>Huangshan Hall（25F）/120</a:t>
                      </a:r>
                      <a:endParaRPr lang="en-US" sz="1800" b="0" i="0" kern="0" dirty="0">
                        <a:solidFill>
                          <a:schemeClr val="tx1"/>
                        </a:solidFill>
                        <a:effectLst/>
                      </a:endParaRPr>
                    </a:p>
                  </a:txBody>
                  <a:tcPr marL="9842" marR="9842" marT="9842" anchor="ctr"/>
                </a:tc>
              </a:tr>
              <a:tr h="421234">
                <a:tc vMerge="1">
                  <a:tcPr/>
                </a:tc>
                <a:tc>
                  <a:txBody>
                    <a:bodyPr/>
                    <a:lstStyle/>
                    <a:p>
                      <a:pPr algn="ctr">
                        <a:spcAft>
                          <a:spcPts val="0"/>
                        </a:spcAft>
                        <a:buClrTx/>
                        <a:buSzTx/>
                        <a:buFontTx/>
                      </a:pPr>
                      <a:r>
                        <a:rPr lang="en-US" sz="1800" b="0" i="0" kern="0" dirty="0">
                          <a:solidFill>
                            <a:schemeClr val="tx1"/>
                          </a:solidFill>
                          <a:effectLst/>
                        </a:rPr>
                        <a:t>8:30-20:00</a:t>
                      </a:r>
                      <a:endParaRPr lang="en-US" sz="1800" b="0" i="0" kern="0" dirty="0">
                        <a:solidFill>
                          <a:schemeClr val="tx1"/>
                        </a:solidFill>
                        <a:effectLst/>
                      </a:endParaRPr>
                    </a:p>
                  </a:txBody>
                  <a:tcPr marL="9842" marR="9842" marT="9842" anchor="ctr"/>
                </a:tc>
                <a:tc>
                  <a:txBody>
                    <a:bodyPr/>
                    <a:lstStyle/>
                    <a:p>
                      <a:pPr algn="ctr">
                        <a:spcAft>
                          <a:spcPts val="0"/>
                        </a:spcAft>
                        <a:buClrTx/>
                        <a:buSzTx/>
                        <a:buFontTx/>
                      </a:pPr>
                      <a:r>
                        <a:rPr lang="en-US" sz="1800" b="0" i="0" kern="0" dirty="0">
                          <a:solidFill>
                            <a:schemeClr val="tx1"/>
                          </a:solidFill>
                          <a:effectLst/>
                        </a:rPr>
                        <a:t>RAN3-2</a:t>
                      </a:r>
                      <a:endParaRPr lang="en-US" sz="1800" b="0" i="0" kern="0" dirty="0">
                        <a:solidFill>
                          <a:schemeClr val="tx1"/>
                        </a:solidFill>
                        <a:effectLst/>
                      </a:endParaRPr>
                    </a:p>
                  </a:txBody>
                  <a:tcPr marL="9842" marR="9842" marT="9842" anchor="ctr"/>
                </a:tc>
                <a:tc>
                  <a:txBody>
                    <a:bodyPr/>
                    <a:lstStyle/>
                    <a:p>
                      <a:pPr algn="ctr">
                        <a:lnSpc>
                          <a:spcPct val="100000"/>
                        </a:lnSpc>
                        <a:spcAft>
                          <a:spcPts val="0"/>
                        </a:spcAft>
                      </a:pPr>
                      <a:r>
                        <a:rPr lang="en-US" altLang="zh-CN" sz="1800" kern="1200" dirty="0" err="1">
                          <a:solidFill>
                            <a:schemeClr val="tx1"/>
                          </a:solidFill>
                          <a:effectLst/>
                          <a:latin typeface="+mn-lt"/>
                          <a:ea typeface="+mn-ea"/>
                          <a:cs typeface="+mn-cs"/>
                        </a:rPr>
                        <a:t>Huasong</a:t>
                      </a:r>
                      <a:r>
                        <a:rPr lang="en-US" altLang="zh-CN" sz="1800" kern="1200" dirty="0">
                          <a:solidFill>
                            <a:schemeClr val="tx1"/>
                          </a:solidFill>
                          <a:effectLst/>
                          <a:latin typeface="+mn-lt"/>
                          <a:ea typeface="+mn-ea"/>
                          <a:cs typeface="+mn-cs"/>
                        </a:rPr>
                        <a:t> Hall (25F)/15</a:t>
                      </a:r>
                      <a:endParaRPr lang="zh-CN" altLang="zh-CN" sz="1800" kern="100" dirty="0">
                        <a:solidFill>
                          <a:schemeClr val="tx1"/>
                        </a:solidFill>
                        <a:effectLst/>
                        <a:latin typeface="Calibri" panose="020F0502020204030204"/>
                        <a:ea typeface="宋体" panose="02010600030101010101" pitchFamily="2" charset="-122"/>
                        <a:cs typeface="Times New Roman" panose="02020603050405020304"/>
                      </a:endParaRPr>
                    </a:p>
                  </a:txBody>
                  <a:tcPr marL="9842" marR="9842" marT="9842" anchor="ctr"/>
                </a:tc>
              </a:tr>
              <a:tr h="779124">
                <a:tc vMerge="1">
                  <a:tcPr marL="22802" marR="22802" marT="0" marB="0" anchor="ctr"/>
                </a:tc>
                <a:tc>
                  <a:txBody>
                    <a:bodyPr/>
                    <a:lstStyle/>
                    <a:p>
                      <a:pPr algn="ctr">
                        <a:lnSpc>
                          <a:spcPct val="100000"/>
                        </a:lnSpc>
                        <a:spcAft>
                          <a:spcPts val="0"/>
                        </a:spcAft>
                      </a:pPr>
                      <a:r>
                        <a:rPr lang="en-US" sz="1800" kern="0" dirty="0">
                          <a:effectLst/>
                        </a:rPr>
                        <a:t>10:30-11:00/</a:t>
                      </a:r>
                      <a:endParaRPr lang="zh-CN" altLang="en-US" sz="1800" kern="100" dirty="0">
                        <a:effectLst/>
                      </a:endParaRPr>
                    </a:p>
                    <a:p>
                      <a:pPr algn="ctr">
                        <a:lnSpc>
                          <a:spcPct val="100000"/>
                        </a:lnSpc>
                        <a:spcAft>
                          <a:spcPts val="0"/>
                        </a:spcAft>
                      </a:pPr>
                      <a:r>
                        <a:rPr lang="en-US" sz="1800" kern="0" dirty="0">
                          <a:effectLst/>
                          <a:sym typeface="+mn-ea"/>
                        </a:rPr>
                        <a:t>16:30-17:00</a:t>
                      </a:r>
                      <a:endParaRPr lang="zh-CN" altLang="en-US" sz="1800" kern="100" dirty="0">
                        <a:solidFill>
                          <a:srgbClr val="FF0000"/>
                        </a:solidFill>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Coffee Break</a:t>
                      </a:r>
                      <a:endParaRPr lang="zh-CN" altLang="en-US"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kern="1200" dirty="0">
                          <a:solidFill>
                            <a:schemeClr val="dk1"/>
                          </a:solidFill>
                          <a:effectLst/>
                          <a:latin typeface="+mn-lt"/>
                          <a:ea typeface="+mn-ea"/>
                          <a:cs typeface="+mn-cs"/>
                        </a:rPr>
                        <a:t>Foyer</a:t>
                      </a:r>
                      <a:endParaRPr lang="zh-CN" altLang="en-US"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bl>
          </a:graphicData>
        </a:graphic>
      </p:graphicFrame>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dirty="0">
                  <a:solidFill>
                    <a:schemeClr val="tx1"/>
                  </a:solidFill>
                  <a:latin typeface="微软雅黑" panose="020B0503020204020204" pitchFamily="34" charset="-122"/>
                  <a:ea typeface="微软雅黑" panose="020B0503020204020204" pitchFamily="34" charset="-122"/>
                  <a:sym typeface="+mn-ea"/>
                </a:rPr>
                <a:t>Meeting Room Allocation-FRI</a:t>
              </a:r>
              <a:endParaRPr lang="en-US" altLang="zh-CN" sz="2400" b="1" dirty="0">
                <a:solidFill>
                  <a:schemeClr val="tx1"/>
                </a:solidFill>
                <a:latin typeface="微软雅黑" panose="020B0503020204020204" pitchFamily="34" charset="-122"/>
                <a:ea typeface="微软雅黑" panose="020B0503020204020204" pitchFamily="34" charset="-122"/>
                <a:sym typeface="+mn-ea"/>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aphicFrame>
        <p:nvGraphicFramePr>
          <p:cNvPr id="4" name="表格 3"/>
          <p:cNvGraphicFramePr>
            <a:graphicFrameLocks noGrp="1"/>
          </p:cNvGraphicFramePr>
          <p:nvPr>
            <p:custDataLst>
              <p:tags r:id="rId1"/>
            </p:custDataLst>
          </p:nvPr>
        </p:nvGraphicFramePr>
        <p:xfrm>
          <a:off x="668655" y="1309370"/>
          <a:ext cx="10180320" cy="2138003"/>
        </p:xfrm>
        <a:graphic>
          <a:graphicData uri="http://schemas.openxmlformats.org/drawingml/2006/table">
            <a:tbl>
              <a:tblPr firstRow="1" firstCol="1" bandRow="1">
                <a:tableStyleId>{5C22544A-7EE6-4342-B048-85BDC9FD1C3A}</a:tableStyleId>
              </a:tblPr>
              <a:tblGrid>
                <a:gridCol w="1260475"/>
                <a:gridCol w="1939290"/>
                <a:gridCol w="2978150"/>
                <a:gridCol w="4002405"/>
              </a:tblGrid>
              <a:tr h="461645">
                <a:tc>
                  <a:txBody>
                    <a:bodyPr/>
                    <a:lstStyle/>
                    <a:p>
                      <a:pPr algn="ctr">
                        <a:lnSpc>
                          <a:spcPct val="100000"/>
                        </a:lnSpc>
                        <a:spcAft>
                          <a:spcPts val="0"/>
                        </a:spcAft>
                      </a:pPr>
                      <a:r>
                        <a:rPr lang="en-US" sz="1800" kern="0" dirty="0">
                          <a:effectLst/>
                        </a:rPr>
                        <a:t>Date</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Time</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effectLst/>
                        </a:rPr>
                        <a:t>Event</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Function room/Capacity</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010">
                <a:tc rowSpan="3">
                  <a:txBody>
                    <a:bodyPr/>
                    <a:lstStyle/>
                    <a:p>
                      <a:pPr algn="ctr">
                        <a:lnSpc>
                          <a:spcPct val="100000"/>
                        </a:lnSpc>
                        <a:spcAft>
                          <a:spcPts val="0"/>
                        </a:spcAft>
                      </a:pPr>
                      <a:r>
                        <a:rPr lang="en-US" altLang="en-GB" sz="1800" kern="0" dirty="0">
                          <a:effectLst/>
                          <a:sym typeface="+mn-ea"/>
                        </a:rPr>
                        <a:t>18</a:t>
                      </a:r>
                      <a:r>
                        <a:rPr lang="en-GB" sz="1800" kern="0" baseline="30000" dirty="0" err="1">
                          <a:effectLst/>
                          <a:sym typeface="+mn-ea"/>
                        </a:rPr>
                        <a:t>th</a:t>
                      </a:r>
                      <a:r>
                        <a:rPr lang="en-GB" sz="1800" kern="0" dirty="0">
                          <a:effectLst/>
                          <a:sym typeface="+mn-ea"/>
                        </a:rPr>
                        <a:t> </a:t>
                      </a:r>
                      <a:r>
                        <a:rPr lang="en-US" altLang="en-GB" sz="1800" kern="0" dirty="0">
                          <a:effectLst/>
                          <a:sym typeface="+mn-ea"/>
                        </a:rPr>
                        <a:t>Oct</a:t>
                      </a:r>
                      <a:r>
                        <a:rPr lang="en-US" sz="1800" kern="0" dirty="0">
                          <a:effectLst/>
                        </a:rPr>
                        <a:t> </a:t>
                      </a:r>
                      <a:endParaRPr lang="en-US" sz="1800" kern="0" dirty="0">
                        <a:effectLst/>
                      </a:endParaRPr>
                    </a:p>
                    <a:p>
                      <a:pPr algn="ctr">
                        <a:lnSpc>
                          <a:spcPct val="100000"/>
                        </a:lnSpc>
                        <a:spcAft>
                          <a:spcPts val="0"/>
                        </a:spcAft>
                      </a:pPr>
                      <a:r>
                        <a:rPr lang="en-US" altLang="zh-CN" sz="1800" kern="0" dirty="0">
                          <a:effectLst/>
                          <a:latin typeface="Calibri" panose="020F0502020204030204"/>
                          <a:ea typeface="宋体" panose="02010600030101010101" pitchFamily="2" charset="-122"/>
                          <a:cs typeface="Times New Roman" panose="02020603050405020304"/>
                        </a:rPr>
                        <a:t>(FRI)</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spcAft>
                          <a:spcPts val="0"/>
                        </a:spcAft>
                        <a:buClrTx/>
                        <a:buSzTx/>
                        <a:buFontTx/>
                      </a:pPr>
                      <a:r>
                        <a:rPr lang="en-US" sz="1800" b="0" i="0" kern="0" dirty="0">
                          <a:solidFill>
                            <a:schemeClr val="tx1"/>
                          </a:solidFill>
                          <a:effectLst/>
                        </a:rPr>
                        <a:t>8:30-17:00</a:t>
                      </a:r>
                      <a:endParaRPr lang="en-US" sz="1800" b="0" i="0" kern="0" dirty="0">
                        <a:solidFill>
                          <a:schemeClr val="tx1"/>
                        </a:solidFill>
                        <a:effectLst/>
                      </a:endParaRPr>
                    </a:p>
                  </a:txBody>
                  <a:tcPr marL="9842" marR="9842" marT="9842" anchor="ctr"/>
                </a:tc>
                <a:tc>
                  <a:txBody>
                    <a:bodyPr/>
                    <a:lstStyle/>
                    <a:p>
                      <a:pPr algn="ctr">
                        <a:spcAft>
                          <a:spcPts val="0"/>
                        </a:spcAft>
                        <a:buClrTx/>
                        <a:buSzTx/>
                        <a:buFontTx/>
                      </a:pPr>
                      <a:r>
                        <a:rPr lang="en-US" sz="1800" b="0" i="0" kern="0" dirty="0">
                          <a:solidFill>
                            <a:schemeClr val="tx1"/>
                          </a:solidFill>
                          <a:effectLst/>
                        </a:rPr>
                        <a:t>RAN3-1</a:t>
                      </a:r>
                      <a:endParaRPr lang="en-US" sz="1800" b="0" i="0" kern="0" dirty="0">
                        <a:solidFill>
                          <a:schemeClr val="tx1"/>
                        </a:solidFill>
                        <a:effectLst/>
                      </a:endParaRPr>
                    </a:p>
                  </a:txBody>
                  <a:tcPr marL="9842" marR="9842" marT="9842" anchor="ctr"/>
                </a:tc>
                <a:tc>
                  <a:txBody>
                    <a:bodyPr/>
                    <a:lstStyle/>
                    <a:p>
                      <a:pPr algn="ctr">
                        <a:spcAft>
                          <a:spcPts val="0"/>
                        </a:spcAft>
                        <a:buClrTx/>
                        <a:buSzTx/>
                        <a:buFontTx/>
                      </a:pPr>
                      <a:r>
                        <a:rPr lang="en-US" sz="1800" b="0" i="0" kern="0" dirty="0">
                          <a:solidFill>
                            <a:schemeClr val="tx1"/>
                          </a:solidFill>
                          <a:effectLst/>
                        </a:rPr>
                        <a:t>Huangshan Hall（25F）/120</a:t>
                      </a:r>
                      <a:endParaRPr lang="en-US" sz="1800" b="0" i="0" kern="0" dirty="0">
                        <a:solidFill>
                          <a:schemeClr val="tx1"/>
                        </a:solidFill>
                        <a:effectLst/>
                      </a:endParaRPr>
                    </a:p>
                  </a:txBody>
                  <a:tcPr marL="9842" marR="9842" marT="9842" anchor="ctr"/>
                </a:tc>
              </a:tr>
              <a:tr h="436224">
                <a:tc vMerge="1">
                  <a:tcPr/>
                </a:tc>
                <a:tc>
                  <a:txBody>
                    <a:bodyPr/>
                    <a:lstStyle/>
                    <a:p>
                      <a:pPr algn="ctr">
                        <a:spcAft>
                          <a:spcPts val="0"/>
                        </a:spcAft>
                        <a:buClrTx/>
                        <a:buSzTx/>
                        <a:buFontTx/>
                      </a:pPr>
                      <a:r>
                        <a:rPr lang="en-US" sz="1800" b="0" i="0" kern="0" dirty="0">
                          <a:solidFill>
                            <a:schemeClr val="tx1"/>
                          </a:solidFill>
                          <a:effectLst/>
                        </a:rPr>
                        <a:t>8:30-17:00</a:t>
                      </a:r>
                      <a:endParaRPr lang="en-US" sz="1800" b="0" i="0" kern="0" dirty="0">
                        <a:solidFill>
                          <a:schemeClr val="tx1"/>
                        </a:solidFill>
                        <a:effectLst/>
                      </a:endParaRPr>
                    </a:p>
                  </a:txBody>
                  <a:tcPr marL="9842" marR="9842" marT="9842" anchor="ctr"/>
                </a:tc>
                <a:tc>
                  <a:txBody>
                    <a:bodyPr/>
                    <a:lstStyle/>
                    <a:p>
                      <a:pPr algn="ctr">
                        <a:spcAft>
                          <a:spcPts val="0"/>
                        </a:spcAft>
                        <a:buClrTx/>
                        <a:buSzTx/>
                        <a:buFontTx/>
                      </a:pPr>
                      <a:r>
                        <a:rPr lang="en-US" sz="1800" b="0" i="0" kern="0" dirty="0">
                          <a:solidFill>
                            <a:schemeClr val="tx1"/>
                          </a:solidFill>
                          <a:effectLst/>
                        </a:rPr>
                        <a:t>RAN3-2</a:t>
                      </a:r>
                      <a:endParaRPr lang="en-US" sz="1800" b="0" i="0" kern="0" dirty="0">
                        <a:solidFill>
                          <a:schemeClr val="tx1"/>
                        </a:solidFill>
                        <a:effectLst/>
                      </a:endParaRPr>
                    </a:p>
                  </a:txBody>
                  <a:tcPr marL="9842" marR="9842" marT="9842" anchor="ctr"/>
                </a:tc>
                <a:tc>
                  <a:txBody>
                    <a:bodyPr/>
                    <a:lstStyle/>
                    <a:p>
                      <a:pPr algn="ctr">
                        <a:lnSpc>
                          <a:spcPct val="100000"/>
                        </a:lnSpc>
                        <a:spcAft>
                          <a:spcPts val="0"/>
                        </a:spcAft>
                      </a:pPr>
                      <a:r>
                        <a:rPr lang="en-US" altLang="zh-CN" sz="1800" kern="1200" dirty="0" err="1">
                          <a:solidFill>
                            <a:schemeClr val="tx1"/>
                          </a:solidFill>
                          <a:effectLst/>
                          <a:latin typeface="+mn-lt"/>
                          <a:ea typeface="+mn-ea"/>
                          <a:cs typeface="+mn-cs"/>
                        </a:rPr>
                        <a:t>Huasong</a:t>
                      </a:r>
                      <a:r>
                        <a:rPr lang="en-US" altLang="zh-CN" sz="1800" kern="1200" dirty="0">
                          <a:solidFill>
                            <a:schemeClr val="tx1"/>
                          </a:solidFill>
                          <a:effectLst/>
                          <a:latin typeface="+mn-lt"/>
                          <a:ea typeface="+mn-ea"/>
                          <a:cs typeface="+mn-cs"/>
                        </a:rPr>
                        <a:t> Hall (25F)/15</a:t>
                      </a:r>
                      <a:endParaRPr lang="zh-CN" altLang="zh-CN" sz="1800" kern="100" dirty="0">
                        <a:solidFill>
                          <a:schemeClr val="tx1"/>
                        </a:solidFill>
                        <a:effectLst/>
                        <a:latin typeface="Calibri" panose="020F0502020204030204"/>
                        <a:ea typeface="宋体" panose="02010600030101010101" pitchFamily="2" charset="-122"/>
                        <a:cs typeface="Times New Roman" panose="02020603050405020304"/>
                      </a:endParaRPr>
                    </a:p>
                  </a:txBody>
                  <a:tcPr marL="9842" marR="9842" marT="9842" anchor="ctr"/>
                </a:tc>
              </a:tr>
              <a:tr h="779124">
                <a:tc vMerge="1">
                  <a:tcPr marL="22802" marR="22802" marT="0" marB="0" anchor="ctr"/>
                </a:tc>
                <a:tc>
                  <a:txBody>
                    <a:bodyPr/>
                    <a:lstStyle/>
                    <a:p>
                      <a:pPr algn="ctr">
                        <a:lnSpc>
                          <a:spcPct val="100000"/>
                        </a:lnSpc>
                        <a:spcAft>
                          <a:spcPts val="0"/>
                        </a:spcAft>
                      </a:pPr>
                      <a:r>
                        <a:rPr lang="en-US" sz="1800" kern="0" dirty="0">
                          <a:effectLst/>
                        </a:rPr>
                        <a:t>10:30-11:00</a:t>
                      </a:r>
                      <a:endParaRPr lang="zh-CN" altLang="en-US" sz="1800" kern="100" dirty="0">
                        <a:effectLst/>
                      </a:endParaRPr>
                    </a:p>
                  </a:txBody>
                  <a:tcPr marL="22802" marR="22802" marT="0" marB="0" anchor="ctr"/>
                </a:tc>
                <a:tc>
                  <a:txBody>
                    <a:bodyPr/>
                    <a:lstStyle/>
                    <a:p>
                      <a:pPr algn="ctr">
                        <a:lnSpc>
                          <a:spcPct val="100000"/>
                        </a:lnSpc>
                        <a:spcAft>
                          <a:spcPts val="0"/>
                        </a:spcAft>
                      </a:pPr>
                      <a:r>
                        <a:rPr lang="en-US" sz="1800" kern="0" dirty="0">
                          <a:effectLst/>
                        </a:rPr>
                        <a:t>Coffee Break</a:t>
                      </a:r>
                      <a:endParaRPr lang="zh-CN" altLang="en-US"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kern="1200" dirty="0">
                          <a:solidFill>
                            <a:schemeClr val="dk1"/>
                          </a:solidFill>
                          <a:effectLst/>
                          <a:latin typeface="+mn-lt"/>
                          <a:ea typeface="+mn-ea"/>
                          <a:cs typeface="+mn-cs"/>
                        </a:rPr>
                        <a:t>Foyer</a:t>
                      </a:r>
                      <a:endParaRPr lang="zh-CN" altLang="en-US"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bl>
          </a:graphicData>
        </a:graphic>
      </p:graphicFrame>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a:xfrm>
            <a:off x="1198800" y="914400"/>
            <a:ext cx="9799200" cy="3684234"/>
          </a:xfrm>
        </p:spPr>
        <p:txBody>
          <a:bodyPr>
            <a:normAutofit/>
          </a:bodyPr>
          <a:lstStyle/>
          <a:p>
            <a:pPr algn="l"/>
            <a:r>
              <a:rPr lang="en-US" altLang="en-GB" sz="2400" spc="0" dirty="0">
                <a:solidFill>
                  <a:schemeClr val="tx1"/>
                </a:solidFill>
                <a:latin typeface="+mn-ea"/>
                <a:ea typeface="+mn-ea"/>
                <a:cs typeface="Times New Roman" panose="02020603050405020304" pitchFamily="18" charset="0"/>
              </a:rPr>
              <a:t>Time: 19:10 - 20:30    </a:t>
            </a:r>
            <a:br>
              <a:rPr lang="en-US" altLang="en-GB" sz="2400" spc="0" dirty="0">
                <a:solidFill>
                  <a:schemeClr val="tx1"/>
                </a:solidFill>
                <a:latin typeface="+mn-ea"/>
                <a:ea typeface="+mn-ea"/>
                <a:cs typeface="Times New Roman" panose="02020603050405020304" pitchFamily="18" charset="0"/>
              </a:rPr>
            </a:br>
            <a:br>
              <a:rPr lang="en-US" altLang="en-GB" sz="2400" spc="0" dirty="0">
                <a:solidFill>
                  <a:schemeClr val="tx1"/>
                </a:solidFill>
                <a:latin typeface="+mn-ea"/>
                <a:ea typeface="+mn-ea"/>
                <a:cs typeface="Times New Roman" panose="02020603050405020304" pitchFamily="18" charset="0"/>
              </a:rPr>
            </a:br>
            <a:r>
              <a:rPr lang="en-US" altLang="en-GB" sz="2400" spc="0" dirty="0">
                <a:solidFill>
                  <a:schemeClr val="tx1"/>
                </a:solidFill>
                <a:latin typeface="+mn-ea"/>
                <a:ea typeface="+mn-ea"/>
                <a:cs typeface="Times New Roman" panose="02020603050405020304" pitchFamily="18" charset="0"/>
              </a:rPr>
              <a:t>Date: 15 October, 2024 (Tuesday</a:t>
            </a:r>
            <a:r>
              <a:rPr lang="zh-CN" altLang="en-US" sz="2400" spc="0" dirty="0">
                <a:solidFill>
                  <a:schemeClr val="tx1"/>
                </a:solidFill>
                <a:latin typeface="+mn-ea"/>
                <a:ea typeface="+mn-ea"/>
                <a:cs typeface="Times New Roman" panose="02020603050405020304" pitchFamily="18" charset="0"/>
              </a:rPr>
              <a:t>）</a:t>
            </a:r>
            <a:br>
              <a:rPr lang="en-US" altLang="en-GB" sz="2400" spc="0" dirty="0">
                <a:solidFill>
                  <a:schemeClr val="tx1"/>
                </a:solidFill>
                <a:latin typeface="+mn-ea"/>
                <a:ea typeface="+mn-ea"/>
                <a:cs typeface="Times New Roman" panose="02020603050405020304" pitchFamily="18" charset="0"/>
              </a:rPr>
            </a:br>
            <a:br>
              <a:rPr lang="en-US" altLang="en-GB" sz="2400" spc="0" dirty="0">
                <a:solidFill>
                  <a:schemeClr val="tx1"/>
                </a:solidFill>
                <a:latin typeface="+mn-ea"/>
                <a:ea typeface="+mn-ea"/>
                <a:cs typeface="Times New Roman" panose="02020603050405020304" pitchFamily="18" charset="0"/>
              </a:rPr>
            </a:br>
            <a:r>
              <a:rPr lang="en-US" altLang="en-GB" sz="2400" spc="0" dirty="0" err="1">
                <a:solidFill>
                  <a:schemeClr val="tx1"/>
                </a:solidFill>
                <a:latin typeface="+mn-ea"/>
                <a:ea typeface="+mn-ea"/>
                <a:cs typeface="Times New Roman" panose="02020603050405020304" pitchFamily="18" charset="0"/>
              </a:rPr>
              <a:t>Venue：</a:t>
            </a:r>
            <a:r>
              <a:rPr lang="en-US" altLang="zh-CN" sz="2400" spc="0" dirty="0" err="1">
                <a:solidFill>
                  <a:schemeClr val="tx1"/>
                </a:solidFill>
                <a:latin typeface="+mn-ea"/>
                <a:ea typeface="+mn-ea"/>
                <a:cs typeface="Times New Roman" panose="02020603050405020304" pitchFamily="18" charset="0"/>
              </a:rPr>
              <a:t>Fiesta</a:t>
            </a:r>
            <a:r>
              <a:rPr lang="en-US" altLang="zh-CN" sz="2400" spc="0" dirty="0">
                <a:solidFill>
                  <a:schemeClr val="tx1"/>
                </a:solidFill>
                <a:latin typeface="+mn-ea"/>
                <a:ea typeface="+mn-ea"/>
                <a:cs typeface="Times New Roman" panose="02020603050405020304" pitchFamily="18" charset="0"/>
              </a:rPr>
              <a:t> Café</a:t>
            </a:r>
            <a:r>
              <a:rPr lang="zh-CN" altLang="en-US" sz="2400" spc="0" dirty="0">
                <a:solidFill>
                  <a:schemeClr val="tx1"/>
                </a:solidFill>
                <a:latin typeface="+mn-ea"/>
                <a:ea typeface="+mn-ea"/>
                <a:cs typeface="Times New Roman" panose="02020603050405020304" pitchFamily="18" charset="0"/>
              </a:rPr>
              <a:t>（菲亚斯特咖啡厅）</a:t>
            </a:r>
            <a:r>
              <a:rPr lang="en-US" altLang="zh-CN" sz="2400" spc="0" dirty="0">
                <a:solidFill>
                  <a:schemeClr val="tx1"/>
                </a:solidFill>
                <a:latin typeface="+mn-ea"/>
                <a:ea typeface="+mn-ea"/>
                <a:cs typeface="Times New Roman" panose="02020603050405020304" pitchFamily="18" charset="0"/>
              </a:rPr>
              <a:t>,</a:t>
            </a:r>
            <a:r>
              <a:rPr lang="zh-CN" altLang="en-US" sz="2400" spc="0" dirty="0">
                <a:solidFill>
                  <a:schemeClr val="tx1"/>
                </a:solidFill>
                <a:latin typeface="+mn-ea"/>
                <a:ea typeface="+mn-ea"/>
                <a:cs typeface="Times New Roman" panose="02020603050405020304" pitchFamily="18" charset="0"/>
              </a:rPr>
              <a:t> </a:t>
            </a:r>
            <a:r>
              <a:rPr lang="en-US" altLang="zh-CN" sz="2400" spc="0" dirty="0">
                <a:solidFill>
                  <a:schemeClr val="tx1"/>
                </a:solidFill>
                <a:latin typeface="+mn-ea"/>
                <a:ea typeface="+mn-ea"/>
                <a:cs typeface="Times New Roman" panose="02020603050405020304" pitchFamily="18" charset="0"/>
              </a:rPr>
              <a:t>2F,</a:t>
            </a:r>
            <a:r>
              <a:rPr lang="en-US" altLang="zh-CN" sz="2400" b="1" dirty="0">
                <a:latin typeface="Times New Roman" panose="02020603050405020304" pitchFamily="18" charset="0"/>
                <a:cs typeface="Times New Roman" panose="02020603050405020304" pitchFamily="18" charset="0"/>
              </a:rPr>
              <a:t> </a:t>
            </a:r>
            <a:r>
              <a:rPr lang="en-US" altLang="zh-CN" sz="2400" spc="0" dirty="0">
                <a:solidFill>
                  <a:schemeClr val="tx1"/>
                </a:solidFill>
                <a:latin typeface="+mn-ea"/>
                <a:ea typeface="+mn-ea"/>
                <a:cs typeface="Times New Roman" panose="02020603050405020304" pitchFamily="18" charset="0"/>
              </a:rPr>
              <a:t>Crowne Plaza </a:t>
            </a:r>
            <a:br>
              <a:rPr lang="en-US" altLang="zh-CN" sz="2400" spc="0" dirty="0">
                <a:solidFill>
                  <a:schemeClr val="tx1"/>
                </a:solidFill>
                <a:latin typeface="+mn-ea"/>
                <a:ea typeface="+mn-ea"/>
                <a:cs typeface="Times New Roman" panose="02020603050405020304" pitchFamily="18" charset="0"/>
              </a:rPr>
            </a:br>
            <a:br>
              <a:rPr lang="en-US" altLang="zh-CN" sz="2400" spc="0" dirty="0">
                <a:solidFill>
                  <a:schemeClr val="tx1"/>
                </a:solidFill>
                <a:latin typeface="+mn-ea"/>
                <a:ea typeface="+mn-ea"/>
                <a:cs typeface="Times New Roman" panose="02020603050405020304" pitchFamily="18" charset="0"/>
              </a:rPr>
            </a:br>
            <a:r>
              <a:rPr lang="en-US" altLang="zh-CN" sz="2400" spc="0" dirty="0">
                <a:solidFill>
                  <a:schemeClr val="tx1"/>
                </a:solidFill>
                <a:latin typeface="+mn-ea"/>
                <a:ea typeface="+mn-ea"/>
                <a:cs typeface="Times New Roman" panose="02020603050405020304" pitchFamily="18" charset="0"/>
              </a:rPr>
              <a:t>Sponsored by:</a:t>
            </a:r>
            <a:br>
              <a:rPr lang="en-US" altLang="zh-CN" sz="2400" spc="0" dirty="0">
                <a:solidFill>
                  <a:schemeClr val="tx1"/>
                </a:solidFill>
                <a:latin typeface="+mn-ea"/>
                <a:ea typeface="+mn-ea"/>
                <a:cs typeface="Times New Roman" panose="02020603050405020304" pitchFamily="18" charset="0"/>
              </a:rPr>
            </a:br>
            <a:br>
              <a:rPr lang="en-US" altLang="en-GB" sz="2400" spc="0" dirty="0">
                <a:solidFill>
                  <a:schemeClr val="tx1"/>
                </a:solidFill>
                <a:latin typeface="+mn-ea"/>
                <a:ea typeface="+mn-ea"/>
                <a:cs typeface="Times New Roman" panose="02020603050405020304" pitchFamily="18" charset="0"/>
              </a:rPr>
            </a:br>
            <a:endParaRPr lang="en-US" altLang="en-GB" sz="2400" spc="0" dirty="0">
              <a:solidFill>
                <a:schemeClr val="tx1"/>
              </a:solidFill>
              <a:latin typeface="+mn-ea"/>
              <a:ea typeface="+mn-ea"/>
              <a:cs typeface="Times New Roman" panose="02020603050405020304" pitchFamily="18" charset="0"/>
            </a:endParaRPr>
          </a:p>
        </p:txBody>
      </p:sp>
      <p:grpSp>
        <p:nvGrpSpPr>
          <p:cNvPr id="9" name="组合 8"/>
          <p:cNvGrpSpPr/>
          <p:nvPr/>
        </p:nvGrpSpPr>
        <p:grpSpPr>
          <a:xfrm>
            <a:off x="0" y="217805"/>
            <a:ext cx="8290560" cy="831215"/>
            <a:chOff x="0" y="343"/>
            <a:chExt cx="13056" cy="1309"/>
          </a:xfrm>
        </p:grpSpPr>
        <p:sp>
          <p:nvSpPr>
            <p:cNvPr id="5" name="文本框 4"/>
            <p:cNvSpPr txBox="1"/>
            <p:nvPr/>
          </p:nvSpPr>
          <p:spPr>
            <a:xfrm>
              <a:off x="338" y="343"/>
              <a:ext cx="10288" cy="1309"/>
            </a:xfrm>
            <a:prstGeom prst="rect">
              <a:avLst/>
            </a:prstGeom>
            <a:noFill/>
          </p:spPr>
          <p:txBody>
            <a:bodyPr wrap="square" rtlCol="0">
              <a:spAutoFit/>
            </a:bodyPr>
            <a:lstStyle/>
            <a:p>
              <a:r>
                <a:rPr lang="en-US" altLang="en-GB" sz="2400" b="1" dirty="0">
                  <a:solidFill>
                    <a:schemeClr val="tx1"/>
                  </a:solidFill>
                  <a:latin typeface="+mn-ea"/>
                  <a:cs typeface="Times New Roman" panose="02020603050405020304" pitchFamily="18" charset="0"/>
                  <a:sym typeface="+mn-ea"/>
                </a:rPr>
                <a:t>Welcome </a:t>
              </a:r>
              <a:r>
                <a:rPr lang="en-US" altLang="zh-CN" sz="2400" b="1" dirty="0">
                  <a:latin typeface="+mn-ea"/>
                  <a:cs typeface="Times New Roman" panose="02020603050405020304" pitchFamily="18" charset="0"/>
                </a:rPr>
                <a:t>Social Event</a:t>
              </a:r>
              <a:endParaRPr lang="en-US" altLang="en-GB" sz="2400" b="1" dirty="0">
                <a:latin typeface="+mn-ea"/>
                <a:cs typeface="Times New Roman" panose="02020603050405020304" pitchFamily="18" charset="0"/>
                <a:sym typeface="+mn-ea"/>
              </a:endParaRPr>
            </a:p>
            <a:p>
              <a:endParaRPr lang="en-US" altLang="en-GB" sz="2400" b="1" dirty="0">
                <a:solidFill>
                  <a:schemeClr val="tx1"/>
                </a:solidFill>
                <a:latin typeface="+mn-ea"/>
                <a:cs typeface="Times New Roman" panose="02020603050405020304" pitchFamily="18" charset="0"/>
                <a:sym typeface="+mn-ea"/>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pic>
        <p:nvPicPr>
          <p:cNvPr id="7" name="图片 6" descr="卡通画&#10;&#10;中度可信度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599896" y="3157491"/>
            <a:ext cx="2738761" cy="1369381"/>
          </a:xfrm>
          <a:prstGeom prst="rect">
            <a:avLst/>
          </a:prstGeom>
        </p:spPr>
      </p:pic>
      <p:pic>
        <p:nvPicPr>
          <p:cNvPr id="10" name="图片 9" descr="卡通画&#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0650" y="3103487"/>
            <a:ext cx="2607075" cy="1303538"/>
          </a:xfrm>
          <a:prstGeom prst="rect">
            <a:avLst/>
          </a:prstGeom>
        </p:spPr>
      </p:pic>
    </p:spTree>
    <p:custDataLst>
      <p:tags r:id="rId3"/>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sym typeface="+mn-ea"/>
                </a:rPr>
                <a:t>Meeting Room Map</a:t>
              </a:r>
              <a:endParaRPr lang="en-US" altLang="zh-CN" sz="2400" b="1">
                <a:latin typeface="微软雅黑" panose="020B0503020204020204" pitchFamily="34" charset="-122"/>
                <a:ea typeface="微软雅黑" panose="020B0503020204020204" pitchFamily="34" charset="-122"/>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sp>
        <p:nvSpPr>
          <p:cNvPr id="2" name="文本框 1"/>
          <p:cNvSpPr txBox="1"/>
          <p:nvPr>
            <p:custDataLst>
              <p:tags r:id="rId1"/>
            </p:custDataLst>
          </p:nvPr>
        </p:nvSpPr>
        <p:spPr>
          <a:xfrm>
            <a:off x="5338445" y="6300470"/>
            <a:ext cx="1515110" cy="398780"/>
          </a:xfrm>
          <a:prstGeom prst="rect">
            <a:avLst/>
          </a:prstGeom>
          <a:noFill/>
        </p:spPr>
        <p:txBody>
          <a:bodyPr wrap="square" rtlCol="0">
            <a:spAutoFit/>
          </a:bodyPr>
          <a:lstStyle/>
          <a:p>
            <a:r>
              <a:rPr lang="en-US" altLang="zh-CN" sz="2000" b="1"/>
              <a:t>23th floor</a:t>
            </a:r>
            <a:endParaRPr lang="en-US" altLang="zh-CN" sz="2000" b="1"/>
          </a:p>
        </p:txBody>
      </p:sp>
      <p:pic>
        <p:nvPicPr>
          <p:cNvPr id="7" name="图片 6" descr="图示&#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3160" y="794728"/>
            <a:ext cx="7579089" cy="6063271"/>
          </a:xfrm>
          <a:prstGeom prst="rect">
            <a:avLst/>
          </a:prstGeom>
        </p:spPr>
      </p:pic>
    </p:spTree>
    <p:custDataLst>
      <p:tags r:id="rId3"/>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a:off x="0" y="755650"/>
            <a:ext cx="8290560" cy="0"/>
          </a:xfrm>
          <a:prstGeom prst="line">
            <a:avLst/>
          </a:prstGeom>
        </p:spPr>
        <p:style>
          <a:lnRef idx="2">
            <a:schemeClr val="accent1"/>
          </a:lnRef>
          <a:fillRef idx="0">
            <a:srgbClr val="FFFFFF"/>
          </a:fillRef>
          <a:effectRef idx="0">
            <a:srgbClr val="FFFFFF"/>
          </a:effectRef>
          <a:fontRef idx="minor">
            <a:schemeClr val="tx1"/>
          </a:fontRef>
        </p:style>
      </p:cxnSp>
      <p:sp>
        <p:nvSpPr>
          <p:cNvPr id="3" name="文本框 2"/>
          <p:cNvSpPr txBox="1"/>
          <p:nvPr/>
        </p:nvSpPr>
        <p:spPr>
          <a:xfrm>
            <a:off x="499745" y="312420"/>
            <a:ext cx="5596255" cy="741680"/>
          </a:xfrm>
          <a:prstGeom prst="rect">
            <a:avLst/>
          </a:prstGeom>
          <a:noFill/>
        </p:spPr>
        <p:txBody>
          <a:bodyPr wrap="square" rtlCol="0">
            <a:noAutofit/>
            <a:scene3d>
              <a:camera prst="orthographicFront"/>
              <a:lightRig rig="threePt" dir="t"/>
            </a:scene3d>
          </a:bodyPr>
          <a:lstStyle/>
          <a:p>
            <a:r>
              <a:rPr lang="zh-CN" altLang="en-US" sz="2400" b="1">
                <a:solidFill>
                  <a:schemeClr val="tx1"/>
                </a:solidFill>
                <a:effectLst>
                  <a:outerShdw blurRad="38100" dist="19050" dir="2700000" algn="tl" rotWithShape="0">
                    <a:schemeClr val="dk1">
                      <a:alpha val="40000"/>
                    </a:schemeClr>
                  </a:outerShdw>
                </a:effectLst>
              </a:rPr>
              <a:t>Chinese restaurant room menu</a:t>
            </a:r>
            <a:endParaRPr lang="zh-CN" altLang="en-US" sz="2400" b="1">
              <a:solidFill>
                <a:schemeClr val="tx1"/>
              </a:solidFill>
              <a:effectLst>
                <a:outerShdw blurRad="38100" dist="19050" dir="2700000" algn="tl" rotWithShape="0">
                  <a:schemeClr val="dk1">
                    <a:alpha val="40000"/>
                  </a:schemeClr>
                </a:outerShdw>
              </a:effectLst>
            </a:endParaRPr>
          </a:p>
        </p:txBody>
      </p:sp>
      <p:graphicFrame>
        <p:nvGraphicFramePr>
          <p:cNvPr id="8" name="表格 7"/>
          <p:cNvGraphicFramePr>
            <a:graphicFrameLocks noGrp="1"/>
          </p:cNvGraphicFramePr>
          <p:nvPr>
            <p:custDataLst>
              <p:tags r:id="rId1"/>
            </p:custDataLst>
          </p:nvPr>
        </p:nvGraphicFramePr>
        <p:xfrm>
          <a:off x="1151539" y="1109244"/>
          <a:ext cx="9916795" cy="4539615"/>
        </p:xfrm>
        <a:graphic>
          <a:graphicData uri="http://schemas.openxmlformats.org/drawingml/2006/table">
            <a:tbl>
              <a:tblPr firstRow="1" firstCol="1" bandRow="1">
                <a:tableStyleId>{5C22544A-7EE6-4342-B048-85BDC9FD1C3A}</a:tableStyleId>
              </a:tblPr>
              <a:tblGrid>
                <a:gridCol w="5673725"/>
                <a:gridCol w="4243070"/>
              </a:tblGrid>
              <a:tr h="405130">
                <a:tc>
                  <a:txBody>
                    <a:bodyPr/>
                    <a:lstStyle/>
                    <a:p>
                      <a:pPr algn="ctr">
                        <a:lnSpc>
                          <a:spcPct val="100000"/>
                        </a:lnSpc>
                        <a:spcAft>
                          <a:spcPts val="0"/>
                        </a:spcAft>
                      </a:pPr>
                      <a:r>
                        <a:rPr lang="en-US" sz="1800" kern="0" dirty="0">
                          <a:effectLst/>
                        </a:rPr>
                        <a:t>Menu</a:t>
                      </a:r>
                      <a:endParaRPr lang="en-US" sz="1800" kern="0" dirty="0">
                        <a:effectLst/>
                      </a:endParaRPr>
                    </a:p>
                  </a:txBody>
                  <a:tcPr marL="22802" marR="22802" marT="0" marB="0" anchor="ctr"/>
                </a:tc>
                <a:tc>
                  <a:txBody>
                    <a:bodyPr/>
                    <a:lstStyle/>
                    <a:p>
                      <a:pPr algn="ctr">
                        <a:lnSpc>
                          <a:spcPct val="100000"/>
                        </a:lnSpc>
                        <a:spcAft>
                          <a:spcPts val="0"/>
                        </a:spcAft>
                      </a:pPr>
                      <a:r>
                        <a:rPr lang="en-US" sz="1800" kern="0" dirty="0">
                          <a:effectLst/>
                        </a:rPr>
                        <a:t>unit price</a:t>
                      </a:r>
                      <a:endParaRPr lang="en-US" sz="1800" kern="0" dirty="0">
                        <a:effectLst/>
                      </a:endParaRPr>
                    </a:p>
                  </a:txBody>
                  <a:tcPr marL="22802" marR="22802" marT="0" marB="0" anchor="ctr"/>
                </a:tc>
              </a:tr>
              <a:tr h="558800">
                <a:tc>
                  <a:txBody>
                    <a:bodyPr/>
                    <a:lstStyle/>
                    <a:p>
                      <a:pPr algn="ctr" fontAlgn="ctr"/>
                      <a:r>
                        <a:rPr lang="en-US" sz="1800" b="0" i="0" kern="0" dirty="0">
                          <a:solidFill>
                            <a:schemeClr val="tx1"/>
                          </a:solidFill>
                          <a:effectLst/>
                        </a:rPr>
                        <a:t>Tomato and egg noodles</a:t>
                      </a:r>
                      <a:endParaRPr lang="en-US" sz="1800" b="0" i="0" kern="0" dirty="0">
                        <a:solidFill>
                          <a:schemeClr val="tx1"/>
                        </a:solidFill>
                        <a:effectLst/>
                      </a:endParaRPr>
                    </a:p>
                  </a:txBody>
                  <a:tcPr marL="9842" marR="9842" marT="9842" anchor="ctr"/>
                </a:tc>
                <a:tc>
                  <a:txBody>
                    <a:bodyPr/>
                    <a:lstStyle/>
                    <a:p>
                      <a:pPr algn="ctr">
                        <a:spcAft>
                          <a:spcPts val="0"/>
                        </a:spcAft>
                        <a:buClrTx/>
                        <a:buSzTx/>
                        <a:buFontTx/>
                      </a:pPr>
                      <a:r>
                        <a:rPr lang="en-US" sz="1800" b="0" i="0" kern="0" dirty="0">
                          <a:solidFill>
                            <a:schemeClr val="tx1"/>
                          </a:solidFill>
                          <a:effectLst/>
                        </a:rPr>
                        <a:t> twenty-eight yuan</a:t>
                      </a:r>
                      <a:endParaRPr lang="en-US" sz="1800" b="0" i="0" kern="0" dirty="0">
                        <a:solidFill>
                          <a:schemeClr val="tx1"/>
                        </a:solidFill>
                        <a:effectLst/>
                      </a:endParaRPr>
                    </a:p>
                  </a:txBody>
                  <a:tcPr marL="9842" marR="9842" marT="9842" anchor="ctr"/>
                </a:tc>
              </a:tr>
              <a:tr h="636270">
                <a:tc>
                  <a:txBody>
                    <a:bodyPr/>
                    <a:lstStyle/>
                    <a:p>
                      <a:pPr algn="ctr" fontAlgn="ctr">
                        <a:buNone/>
                      </a:pPr>
                      <a:r>
                        <a:rPr lang="en-US" altLang="en-US" sz="1800" b="0" i="0" kern="0" dirty="0">
                          <a:solidFill>
                            <a:schemeClr val="tx1"/>
                          </a:solidFill>
                          <a:effectLst/>
                        </a:rPr>
                        <a:t>Noodles with Shredded Pork and pickled Chinese cabbage</a:t>
                      </a:r>
                      <a:endParaRPr lang="en-US" altLang="en-US" sz="1800" b="0" i="0" kern="0" dirty="0">
                        <a:solidFill>
                          <a:schemeClr val="tx1"/>
                        </a:solidFill>
                        <a:effectLst/>
                      </a:endParaRPr>
                    </a:p>
                  </a:txBody>
                  <a:tcPr marL="9842" marR="9842" marT="9842" anchor="ctr"/>
                </a:tc>
                <a:tc>
                  <a:txBody>
                    <a:bodyPr/>
                    <a:lstStyle/>
                    <a:p>
                      <a:pPr algn="ctr">
                        <a:spcAft>
                          <a:spcPts val="0"/>
                        </a:spcAft>
                        <a:buClrTx/>
                        <a:buSzTx/>
                        <a:buFontTx/>
                        <a:buNone/>
                      </a:pPr>
                      <a:r>
                        <a:rPr lang="en-US" altLang="en-US" sz="1800" b="0" i="0" kern="0" dirty="0">
                          <a:solidFill>
                            <a:schemeClr val="tx1"/>
                          </a:solidFill>
                          <a:effectLst/>
                        </a:rPr>
                        <a:t>Thirty-eight yuan</a:t>
                      </a:r>
                      <a:endParaRPr lang="en-US" altLang="en-US" sz="1800" b="0" i="0" kern="0" dirty="0">
                        <a:solidFill>
                          <a:schemeClr val="tx1"/>
                        </a:solidFill>
                        <a:effectLst/>
                      </a:endParaRPr>
                    </a:p>
                  </a:txBody>
                  <a:tcPr marL="9842" marR="9842" marT="9842" anchor="ctr"/>
                </a:tc>
              </a:tr>
              <a:tr h="439420">
                <a:tc>
                  <a:txBody>
                    <a:bodyPr/>
                    <a:lstStyle/>
                    <a:p>
                      <a:pPr algn="ctr" fontAlgn="ctr">
                        <a:buNone/>
                      </a:pPr>
                      <a:r>
                        <a:rPr lang="en-US" altLang="en-US" sz="1800" b="0" i="0" kern="0" dirty="0">
                          <a:solidFill>
                            <a:schemeClr val="tx1"/>
                          </a:solidFill>
                          <a:effectLst/>
                        </a:rPr>
                        <a:t> Braised beef noodle</a:t>
                      </a:r>
                      <a:endParaRPr lang="en-US" altLang="en-US" sz="1800" b="0" i="0" kern="0" dirty="0">
                        <a:solidFill>
                          <a:schemeClr val="tx1"/>
                        </a:solidFill>
                        <a:effectLst/>
                      </a:endParaRPr>
                    </a:p>
                  </a:txBody>
                  <a:tcPr marL="9842" marR="9842" marT="9842" anchor="ctr"/>
                </a:tc>
                <a:tc>
                  <a:txBody>
                    <a:bodyPr/>
                    <a:lstStyle/>
                    <a:p>
                      <a:pPr algn="ctr">
                        <a:spcAft>
                          <a:spcPts val="0"/>
                        </a:spcAft>
                        <a:buClrTx/>
                        <a:buSzTx/>
                        <a:buFontTx/>
                        <a:buNone/>
                      </a:pPr>
                      <a:r>
                        <a:rPr lang="en-US" altLang="en-US" sz="1800" b="0" i="0" kern="0" dirty="0">
                          <a:solidFill>
                            <a:schemeClr val="tx1"/>
                          </a:solidFill>
                          <a:effectLst/>
                        </a:rPr>
                        <a:t>forty-eight yuan</a:t>
                      </a:r>
                      <a:endParaRPr lang="en-US" altLang="en-US" sz="1800" b="0" i="0" kern="0" dirty="0">
                        <a:solidFill>
                          <a:schemeClr val="tx1"/>
                        </a:solidFill>
                        <a:effectLst/>
                      </a:endParaRPr>
                    </a:p>
                  </a:txBody>
                  <a:tcPr marL="9842" marR="9842" marT="9842" anchor="ctr"/>
                </a:tc>
              </a:tr>
              <a:tr h="517525">
                <a:tc>
                  <a:txBody>
                    <a:bodyPr/>
                    <a:lstStyle/>
                    <a:p>
                      <a:pPr algn="ctr" fontAlgn="ctr">
                        <a:buNone/>
                      </a:pPr>
                      <a:r>
                        <a:rPr lang="en-US" altLang="en-US" sz="1800" b="0" i="0" kern="0" dirty="0">
                          <a:solidFill>
                            <a:schemeClr val="tx1"/>
                          </a:solidFill>
                          <a:effectLst/>
                        </a:rPr>
                        <a:t>Pork Intestine noodles </a:t>
                      </a:r>
                      <a:endParaRPr lang="en-US" altLang="en-US" sz="1800" b="0" i="0" kern="0" dirty="0">
                        <a:solidFill>
                          <a:schemeClr val="tx1"/>
                        </a:solidFill>
                        <a:effectLst/>
                      </a:endParaRPr>
                    </a:p>
                  </a:txBody>
                  <a:tcPr marL="9842" marR="9842" marT="9842" anchor="ctr"/>
                </a:tc>
                <a:tc>
                  <a:txBody>
                    <a:bodyPr/>
                    <a:lstStyle/>
                    <a:p>
                      <a:pPr algn="ctr">
                        <a:spcAft>
                          <a:spcPts val="0"/>
                        </a:spcAft>
                        <a:buClrTx/>
                        <a:buSzTx/>
                        <a:buFontTx/>
                        <a:buNone/>
                      </a:pPr>
                      <a:r>
                        <a:rPr lang="en-US" altLang="en-US" sz="1800" b="0" i="0" kern="0" dirty="0">
                          <a:solidFill>
                            <a:schemeClr val="tx1"/>
                          </a:solidFill>
                          <a:effectLst/>
                        </a:rPr>
                        <a:t>forty-eight yuan</a:t>
                      </a:r>
                      <a:endParaRPr lang="en-US" altLang="en-US" sz="1800" b="0" i="0" kern="0" dirty="0">
                        <a:solidFill>
                          <a:schemeClr val="tx1"/>
                        </a:solidFill>
                        <a:effectLst/>
                      </a:endParaRPr>
                    </a:p>
                  </a:txBody>
                  <a:tcPr marL="9842" marR="9842" marT="9842" anchor="ctr"/>
                </a:tc>
              </a:tr>
              <a:tr h="447675">
                <a:tc>
                  <a:txBody>
                    <a:bodyPr/>
                    <a:lstStyle/>
                    <a:p>
                      <a:pPr algn="ctr" fontAlgn="ctr"/>
                      <a:r>
                        <a:rPr lang="en-US" sz="1800" b="0" i="0" kern="0" dirty="0">
                          <a:solidFill>
                            <a:schemeClr val="tx1"/>
                          </a:solidFill>
                          <a:effectLst/>
                        </a:rPr>
                        <a:t>Beef rice</a:t>
                      </a:r>
                      <a:endParaRPr lang="en-US" sz="1800" b="0" i="0" kern="0" dirty="0">
                        <a:solidFill>
                          <a:schemeClr val="tx1"/>
                        </a:solidFill>
                        <a:effectLst/>
                      </a:endParaRPr>
                    </a:p>
                  </a:txBody>
                  <a:tcPr marL="9842" marR="9842" marT="9842" anchor="ctr"/>
                </a:tc>
                <a:tc>
                  <a:txBody>
                    <a:bodyPr/>
                    <a:lstStyle/>
                    <a:p>
                      <a:pPr algn="ctr">
                        <a:spcAft>
                          <a:spcPts val="0"/>
                        </a:spcAft>
                        <a:buClrTx/>
                        <a:buSzTx/>
                        <a:buFontTx/>
                      </a:pPr>
                      <a:r>
                        <a:rPr lang="en-US" sz="1800" b="0" i="0" kern="0" dirty="0">
                          <a:solidFill>
                            <a:schemeClr val="tx1"/>
                          </a:solidFill>
                          <a:effectLst/>
                        </a:rPr>
                        <a:t>forty-eight yuan</a:t>
                      </a:r>
                      <a:endParaRPr lang="en-US" sz="1800" b="0" i="0" kern="0" dirty="0">
                        <a:solidFill>
                          <a:schemeClr val="tx1"/>
                        </a:solidFill>
                        <a:effectLst/>
                      </a:endParaRPr>
                    </a:p>
                  </a:txBody>
                  <a:tcPr marL="9842" marR="9842" marT="9842" anchor="ctr"/>
                </a:tc>
              </a:tr>
              <a:tr h="578485">
                <a:tc>
                  <a:txBody>
                    <a:bodyPr/>
                    <a:lstStyle/>
                    <a:p>
                      <a:pPr algn="ctr">
                        <a:lnSpc>
                          <a:spcPct val="100000"/>
                        </a:lnSpc>
                        <a:spcAft>
                          <a:spcPts val="0"/>
                        </a:spcAft>
                        <a:buNone/>
                      </a:pPr>
                      <a:r>
                        <a:rPr lang="en-US" altLang="en-US" sz="1800" b="0" kern="0" dirty="0">
                          <a:solidFill>
                            <a:schemeClr val="tx1"/>
                          </a:solidFill>
                          <a:effectLst/>
                        </a:rPr>
                        <a:t>Sautéed Shredded Pork with Green Pepper </a:t>
                      </a:r>
                      <a:r>
                        <a:rPr lang="en-US" altLang="en-US" sz="1800" b="0" kern="0" dirty="0">
                          <a:solidFill>
                            <a:schemeClr val="tx1"/>
                          </a:solidFill>
                          <a:effectLst/>
                          <a:sym typeface="+mn-ea"/>
                        </a:rPr>
                        <a:t>rice</a:t>
                      </a:r>
                      <a:endParaRPr lang="en-US" altLang="en-US" sz="1800" b="0" i="0" kern="0" dirty="0">
                        <a:solidFill>
                          <a:schemeClr val="tx1"/>
                        </a:solidFill>
                        <a:effectLst/>
                      </a:endParaRPr>
                    </a:p>
                    <a:p>
                      <a:pPr algn="ctr">
                        <a:lnSpc>
                          <a:spcPct val="100000"/>
                        </a:lnSpc>
                        <a:spcAft>
                          <a:spcPts val="0"/>
                        </a:spcAft>
                        <a:buNone/>
                      </a:pPr>
                      <a:endParaRPr lang="en-US" altLang="zh-CN" sz="1800" b="0" i="0" kern="0" dirty="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buNone/>
                      </a:pPr>
                      <a:r>
                        <a:rPr lang="en-US" altLang="en-US" sz="1800" kern="0" dirty="0">
                          <a:solidFill>
                            <a:schemeClr val="tx1"/>
                          </a:solidFill>
                          <a:effectLst/>
                          <a:sym typeface="+mn-ea"/>
                        </a:rPr>
                        <a:t>Thirty-eight yuan</a:t>
                      </a:r>
                      <a:endParaRPr lang="en-US" altLang="en-US" sz="1800" b="0" i="0" kern="0" dirty="0">
                        <a:solidFill>
                          <a:schemeClr val="tx1"/>
                        </a:solidFill>
                        <a:effectLst/>
                      </a:endParaRPr>
                    </a:p>
                    <a:p>
                      <a:pPr algn="ctr">
                        <a:lnSpc>
                          <a:spcPct val="100000"/>
                        </a:lnSpc>
                        <a:spcAft>
                          <a:spcPts val="0"/>
                        </a:spcAft>
                        <a:buNone/>
                      </a:pPr>
                      <a:endParaRPr lang="zh-CN" altLang="en-US"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34340">
                <a:tc>
                  <a:txBody>
                    <a:bodyPr/>
                    <a:lstStyle/>
                    <a:p>
                      <a:pPr algn="ctr">
                        <a:lnSpc>
                          <a:spcPct val="100000"/>
                        </a:lnSpc>
                        <a:spcAft>
                          <a:spcPts val="0"/>
                        </a:spcAft>
                        <a:buNone/>
                      </a:pPr>
                      <a:r>
                        <a:rPr lang="en-US" altLang="en-US" sz="1800" b="0" kern="0" dirty="0">
                          <a:solidFill>
                            <a:schemeClr val="tx1"/>
                          </a:solidFill>
                          <a:effectLst/>
                        </a:rPr>
                        <a:t>Tomato egg rice</a:t>
                      </a:r>
                      <a:endParaRPr lang="en-US" altLang="en-US" sz="1800" b="0" kern="0" dirty="0">
                        <a:solidFill>
                          <a:schemeClr val="tx1"/>
                        </a:solidFill>
                        <a:effectLst/>
                      </a:endParaRPr>
                    </a:p>
                  </a:txBody>
                  <a:tcPr marL="22802" marR="22802" marT="0" marB="0" anchor="ctr"/>
                </a:tc>
                <a:tc>
                  <a:txBody>
                    <a:bodyPr/>
                    <a:lstStyle/>
                    <a:p>
                      <a:pPr algn="ctr">
                        <a:lnSpc>
                          <a:spcPct val="100000"/>
                        </a:lnSpc>
                        <a:spcAft>
                          <a:spcPts val="0"/>
                        </a:spcAft>
                        <a:buNone/>
                      </a:pPr>
                      <a:r>
                        <a:rPr lang="en-US" sz="1800" kern="0" dirty="0">
                          <a:solidFill>
                            <a:schemeClr val="tx1"/>
                          </a:solidFill>
                          <a:effectLst/>
                          <a:sym typeface="+mn-ea"/>
                        </a:rPr>
                        <a:t>twenty-eight yuan</a:t>
                      </a:r>
                      <a:endParaRPr lang="zh-CN" altLang="en-US"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521970">
                <a:tc>
                  <a:txBody>
                    <a:bodyPr/>
                    <a:lstStyle/>
                    <a:p>
                      <a:pPr algn="ctr">
                        <a:lnSpc>
                          <a:spcPct val="100000"/>
                        </a:lnSpc>
                        <a:spcAft>
                          <a:spcPts val="0"/>
                        </a:spcAft>
                      </a:pPr>
                      <a:r>
                        <a:rPr lang="en-US" altLang="en-US" sz="1800" b="0" kern="0" dirty="0">
                          <a:solidFill>
                            <a:schemeClr val="tx1"/>
                          </a:solidFill>
                          <a:effectLst/>
                        </a:rPr>
                        <a:t>Green pepper, potato, shredded pork rice</a:t>
                      </a:r>
                      <a:endParaRPr lang="zh-CN" altLang="en-US" sz="1800" kern="100" dirty="0">
                        <a:solidFill>
                          <a:srgbClr val="FF0000"/>
                        </a:solidFill>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solidFill>
                            <a:schemeClr val="tx1"/>
                          </a:solidFill>
                          <a:effectLst/>
                          <a:sym typeface="+mn-ea"/>
                        </a:rPr>
                        <a:t>twenty-eight yuan</a:t>
                      </a:r>
                      <a:endParaRPr lang="zh-CN" altLang="en-US"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bl>
          </a:graphicData>
        </a:graphic>
      </p:graphicFrame>
      <p:sp>
        <p:nvSpPr>
          <p:cNvPr id="10" name="文本框 9"/>
          <p:cNvSpPr txBox="1"/>
          <p:nvPr/>
        </p:nvSpPr>
        <p:spPr>
          <a:xfrm>
            <a:off x="1062762" y="5844355"/>
            <a:ext cx="5654675" cy="391160"/>
          </a:xfrm>
          <a:prstGeom prst="rect">
            <a:avLst/>
          </a:prstGeom>
          <a:noFill/>
        </p:spPr>
        <p:txBody>
          <a:bodyPr wrap="square" rtlCol="0">
            <a:noAutofit/>
          </a:bodyPr>
          <a:lstStyle/>
          <a:p>
            <a:r>
              <a:rPr lang="zh-CN" altLang="en-US" sz="1400" dirty="0"/>
              <a:t>Note: Delivery requires an additional 15% service fee</a:t>
            </a:r>
            <a:endParaRPr lang="zh-CN" altLang="en-US" sz="1400" dirty="0"/>
          </a:p>
        </p:txBody>
      </p:sp>
      <p:sp>
        <p:nvSpPr>
          <p:cNvPr id="11" name="文本框 10"/>
          <p:cNvSpPr txBox="1"/>
          <p:nvPr/>
        </p:nvSpPr>
        <p:spPr>
          <a:xfrm>
            <a:off x="1062762" y="6235515"/>
            <a:ext cx="4678680" cy="196850"/>
          </a:xfrm>
          <a:prstGeom prst="rect">
            <a:avLst/>
          </a:prstGeom>
          <a:noFill/>
        </p:spPr>
        <p:txBody>
          <a:bodyPr wrap="square" rtlCol="0">
            <a:noAutofit/>
          </a:bodyPr>
          <a:lstStyle/>
          <a:p>
            <a:r>
              <a:rPr lang="zh-CN" altLang="en-US" sz="1400" dirty="0"/>
              <a:t>Ordering hotline: 0551-62971777 ext. 1077</a:t>
            </a:r>
            <a:endParaRPr lang="zh-CN" altLang="en-US" sz="1400" dirty="0"/>
          </a:p>
        </p:txBody>
      </p:sp>
      <p:sp>
        <p:nvSpPr>
          <p:cNvPr id="12" name="文本框 11"/>
          <p:cNvSpPr txBox="1"/>
          <p:nvPr/>
        </p:nvSpPr>
        <p:spPr>
          <a:xfrm>
            <a:off x="1062762" y="6631120"/>
            <a:ext cx="4445635" cy="323215"/>
          </a:xfrm>
          <a:prstGeom prst="rect">
            <a:avLst/>
          </a:prstGeom>
          <a:noFill/>
        </p:spPr>
        <p:txBody>
          <a:bodyPr wrap="square" rtlCol="0">
            <a:noAutofit/>
          </a:bodyPr>
          <a:lstStyle/>
          <a:p>
            <a:r>
              <a:rPr lang="zh-CN" altLang="en-US" sz="1400" dirty="0"/>
              <a:t>Business hours: 11:00-14:00 17:00-21:00</a:t>
            </a:r>
            <a:endParaRPr lang="zh-CN" altLang="en-US" sz="1400" dirty="0"/>
          </a:p>
        </p:txBody>
      </p:sp>
    </p:spTree>
    <p:custDataLst>
      <p:tags r:id="rId2"/>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a:off x="0" y="755650"/>
            <a:ext cx="8290560" cy="0"/>
          </a:xfrm>
          <a:prstGeom prst="line">
            <a:avLst/>
          </a:prstGeom>
        </p:spPr>
        <p:style>
          <a:lnRef idx="2">
            <a:schemeClr val="accent1"/>
          </a:lnRef>
          <a:fillRef idx="0">
            <a:srgbClr val="FFFFFF"/>
          </a:fillRef>
          <a:effectRef idx="0">
            <a:srgbClr val="FFFFFF"/>
          </a:effectRef>
          <a:fontRef idx="minor">
            <a:schemeClr val="tx1"/>
          </a:fontRef>
        </p:style>
      </p:cxnSp>
      <p:sp>
        <p:nvSpPr>
          <p:cNvPr id="3" name="文本框 2"/>
          <p:cNvSpPr txBox="1"/>
          <p:nvPr/>
        </p:nvSpPr>
        <p:spPr>
          <a:xfrm>
            <a:off x="499745" y="312420"/>
            <a:ext cx="5596255" cy="741680"/>
          </a:xfrm>
          <a:prstGeom prst="rect">
            <a:avLst/>
          </a:prstGeom>
          <a:noFill/>
        </p:spPr>
        <p:txBody>
          <a:bodyPr wrap="square" rtlCol="0">
            <a:noAutofit/>
            <a:scene3d>
              <a:camera prst="orthographicFront"/>
              <a:lightRig rig="threePt" dir="t"/>
            </a:scene3d>
          </a:bodyPr>
          <a:lstStyle/>
          <a:p>
            <a:r>
              <a:rPr lang="en-US" altLang="zh-CN" sz="2400" b="1">
                <a:solidFill>
                  <a:schemeClr val="tx1"/>
                </a:solidFill>
                <a:effectLst>
                  <a:outerShdw blurRad="38100" dist="19050" dir="2700000" algn="tl" rotWithShape="0">
                    <a:schemeClr val="dk1">
                      <a:alpha val="40000"/>
                    </a:schemeClr>
                  </a:outerShdw>
                </a:effectLst>
              </a:rPr>
              <a:t>Dreamland Cafe</a:t>
            </a:r>
            <a:r>
              <a:rPr lang="zh-CN" altLang="en-US" sz="2400" b="1">
                <a:solidFill>
                  <a:schemeClr val="tx1"/>
                </a:solidFill>
                <a:effectLst>
                  <a:outerShdw blurRad="38100" dist="19050" dir="2700000" algn="tl" rotWithShape="0">
                    <a:schemeClr val="dk1">
                      <a:alpha val="40000"/>
                    </a:schemeClr>
                  </a:outerShdw>
                </a:effectLst>
              </a:rPr>
              <a:t> menu</a:t>
            </a:r>
            <a:endParaRPr lang="zh-CN" altLang="en-US" sz="2400" b="1">
              <a:solidFill>
                <a:schemeClr val="tx1"/>
              </a:solidFill>
              <a:effectLst>
                <a:outerShdw blurRad="38100" dist="19050" dir="2700000" algn="tl" rotWithShape="0">
                  <a:schemeClr val="dk1">
                    <a:alpha val="40000"/>
                  </a:schemeClr>
                </a:outerShdw>
              </a:effectLst>
            </a:endParaRPr>
          </a:p>
        </p:txBody>
      </p:sp>
      <p:graphicFrame>
        <p:nvGraphicFramePr>
          <p:cNvPr id="8" name="表格 7"/>
          <p:cNvGraphicFramePr>
            <a:graphicFrameLocks noGrp="1"/>
          </p:cNvGraphicFramePr>
          <p:nvPr>
            <p:custDataLst>
              <p:tags r:id="rId1"/>
            </p:custDataLst>
          </p:nvPr>
        </p:nvGraphicFramePr>
        <p:xfrm>
          <a:off x="1373480" y="1054100"/>
          <a:ext cx="9149080" cy="4540250"/>
        </p:xfrm>
        <a:graphic>
          <a:graphicData uri="http://schemas.openxmlformats.org/drawingml/2006/table">
            <a:tbl>
              <a:tblPr firstRow="1" firstCol="1" bandRow="1">
                <a:tableStyleId>{5C22544A-7EE6-4342-B048-85BDC9FD1C3A}</a:tableStyleId>
              </a:tblPr>
              <a:tblGrid>
                <a:gridCol w="5234305"/>
                <a:gridCol w="3914775"/>
              </a:tblGrid>
              <a:tr h="405130">
                <a:tc>
                  <a:txBody>
                    <a:bodyPr/>
                    <a:lstStyle/>
                    <a:p>
                      <a:pPr algn="ctr">
                        <a:lnSpc>
                          <a:spcPct val="100000"/>
                        </a:lnSpc>
                        <a:spcAft>
                          <a:spcPts val="0"/>
                        </a:spcAft>
                      </a:pPr>
                      <a:r>
                        <a:rPr lang="en-US" sz="1800" kern="0" dirty="0">
                          <a:effectLst/>
                        </a:rPr>
                        <a:t>Menu</a:t>
                      </a:r>
                      <a:endParaRPr lang="en-US" sz="1800" kern="0" dirty="0">
                        <a:effectLst/>
                      </a:endParaRPr>
                    </a:p>
                  </a:txBody>
                  <a:tcPr marL="22802" marR="22802" marT="0" marB="0" anchor="ctr"/>
                </a:tc>
                <a:tc>
                  <a:txBody>
                    <a:bodyPr/>
                    <a:lstStyle/>
                    <a:p>
                      <a:pPr algn="ctr">
                        <a:lnSpc>
                          <a:spcPct val="100000"/>
                        </a:lnSpc>
                        <a:spcAft>
                          <a:spcPts val="0"/>
                        </a:spcAft>
                      </a:pPr>
                      <a:r>
                        <a:rPr lang="en-US" sz="1800" kern="0" dirty="0">
                          <a:effectLst/>
                        </a:rPr>
                        <a:t>unit price</a:t>
                      </a:r>
                      <a:endParaRPr lang="en-US" sz="1800" kern="0" dirty="0">
                        <a:effectLst/>
                      </a:endParaRPr>
                    </a:p>
                  </a:txBody>
                  <a:tcPr marL="22802" marR="22802" marT="0" marB="0" anchor="ctr"/>
                </a:tc>
              </a:tr>
              <a:tr h="559435">
                <a:tc>
                  <a:txBody>
                    <a:bodyPr/>
                    <a:lstStyle/>
                    <a:p>
                      <a:pPr algn="ctr" fontAlgn="ctr"/>
                      <a:r>
                        <a:rPr lang="en-US" altLang="zh-CN" sz="1800" b="0" i="0" kern="0" dirty="0">
                          <a:solidFill>
                            <a:schemeClr val="tx1"/>
                          </a:solidFill>
                          <a:effectLst/>
                        </a:rPr>
                        <a:t>Tuna Sandwich</a:t>
                      </a:r>
                      <a:endParaRPr lang="en-US" altLang="zh-CN" sz="1800" b="0" i="0" kern="0" dirty="0">
                        <a:solidFill>
                          <a:schemeClr val="tx1"/>
                        </a:solidFill>
                        <a:effectLst/>
                      </a:endParaRPr>
                    </a:p>
                  </a:txBody>
                  <a:tcPr marL="9842" marR="9842" marT="9842" anchor="ctr"/>
                </a:tc>
                <a:tc>
                  <a:txBody>
                    <a:bodyPr/>
                    <a:lstStyle/>
                    <a:p>
                      <a:pPr algn="ctr">
                        <a:spcAft>
                          <a:spcPts val="0"/>
                        </a:spcAft>
                        <a:buClrTx/>
                        <a:buSzTx/>
                        <a:buFontTx/>
                      </a:pPr>
                      <a:r>
                        <a:rPr lang="en-US" sz="1800" b="0" i="0" kern="0" dirty="0">
                          <a:solidFill>
                            <a:schemeClr val="tx1"/>
                          </a:solidFill>
                          <a:effectLst/>
                        </a:rPr>
                        <a:t> fifty-eight yuan</a:t>
                      </a:r>
                      <a:endParaRPr lang="en-US" sz="1800" b="0" i="0" kern="0" dirty="0">
                        <a:solidFill>
                          <a:schemeClr val="tx1"/>
                        </a:solidFill>
                        <a:effectLst/>
                      </a:endParaRPr>
                    </a:p>
                  </a:txBody>
                  <a:tcPr marL="9842" marR="9842" marT="9842" anchor="ctr"/>
                </a:tc>
              </a:tr>
              <a:tr h="636270">
                <a:tc>
                  <a:txBody>
                    <a:bodyPr/>
                    <a:lstStyle/>
                    <a:p>
                      <a:pPr algn="ctr" fontAlgn="ctr">
                        <a:buNone/>
                      </a:pPr>
                      <a:r>
                        <a:rPr lang="en-US" altLang="en-US" sz="1800" b="0" i="0" kern="0" dirty="0">
                          <a:solidFill>
                            <a:schemeClr val="tx1"/>
                          </a:solidFill>
                          <a:effectLst/>
                        </a:rPr>
                        <a:t>Bacon </a:t>
                      </a:r>
                      <a:r>
                        <a:rPr lang="en-US" altLang="zh-CN" sz="1800" b="0" kern="0" dirty="0">
                          <a:solidFill>
                            <a:schemeClr val="tx1"/>
                          </a:solidFill>
                          <a:effectLst/>
                          <a:sym typeface="+mn-ea"/>
                        </a:rPr>
                        <a:t>Sandwich</a:t>
                      </a:r>
                      <a:endParaRPr lang="en-US" altLang="zh-CN" sz="1800" b="0" i="0" kern="0" dirty="0">
                        <a:solidFill>
                          <a:schemeClr val="tx1"/>
                        </a:solidFill>
                        <a:effectLst/>
                      </a:endParaRPr>
                    </a:p>
                    <a:p>
                      <a:pPr algn="ctr" fontAlgn="ctr">
                        <a:buNone/>
                      </a:pPr>
                      <a:endParaRPr lang="en-US" altLang="en-US" sz="1800" b="0" i="0" kern="0" dirty="0">
                        <a:solidFill>
                          <a:schemeClr val="tx1"/>
                        </a:solidFill>
                        <a:effectLst/>
                      </a:endParaRPr>
                    </a:p>
                  </a:txBody>
                  <a:tcPr marL="9842" marR="9842" marT="9842" anchor="ctr"/>
                </a:tc>
                <a:tc>
                  <a:txBody>
                    <a:bodyPr/>
                    <a:lstStyle/>
                    <a:p>
                      <a:pPr algn="ctr">
                        <a:spcAft>
                          <a:spcPts val="0"/>
                        </a:spcAft>
                        <a:buClrTx/>
                        <a:buSzTx/>
                        <a:buFontTx/>
                      </a:pPr>
                      <a:r>
                        <a:rPr lang="en-US" sz="1800" kern="0" dirty="0">
                          <a:solidFill>
                            <a:schemeClr val="tx1"/>
                          </a:solidFill>
                          <a:effectLst/>
                          <a:sym typeface="+mn-ea"/>
                        </a:rPr>
                        <a:t> fifty-eight yuan</a:t>
                      </a:r>
                      <a:endParaRPr lang="en-US" altLang="en-US" sz="1800" b="0" i="0" kern="0" dirty="0">
                        <a:solidFill>
                          <a:schemeClr val="tx1"/>
                        </a:solidFill>
                        <a:effectLst/>
                      </a:endParaRPr>
                    </a:p>
                  </a:txBody>
                  <a:tcPr marL="9842" marR="9842" marT="9842" anchor="ctr"/>
                </a:tc>
              </a:tr>
              <a:tr h="438785">
                <a:tc>
                  <a:txBody>
                    <a:bodyPr/>
                    <a:lstStyle/>
                    <a:p>
                      <a:pPr algn="ctr" fontAlgn="ctr">
                        <a:buNone/>
                      </a:pPr>
                      <a:r>
                        <a:rPr lang="en-US" altLang="en-US" sz="1800" b="0" i="0" kern="0" dirty="0">
                          <a:solidFill>
                            <a:schemeClr val="tx1"/>
                          </a:solidFill>
                          <a:effectLst/>
                        </a:rPr>
                        <a:t> </a:t>
                      </a:r>
                      <a:r>
                        <a:rPr lang="en-US" altLang="en-US" sz="1800" b="0" kern="0" dirty="0">
                          <a:solidFill>
                            <a:schemeClr val="tx1"/>
                          </a:solidFill>
                          <a:effectLst/>
                          <a:sym typeface="+mn-ea"/>
                        </a:rPr>
                        <a:t>Bacon Cheese Beef Burger </a:t>
                      </a:r>
                      <a:endParaRPr lang="en-US" altLang="en-US" sz="1800" b="0" kern="0" dirty="0">
                        <a:solidFill>
                          <a:schemeClr val="tx1"/>
                        </a:solidFill>
                        <a:effectLst/>
                        <a:sym typeface="+mn-ea"/>
                      </a:endParaRPr>
                    </a:p>
                  </a:txBody>
                  <a:tcPr marL="9842" marR="9842" marT="9842" anchor="ctr"/>
                </a:tc>
                <a:tc>
                  <a:txBody>
                    <a:bodyPr/>
                    <a:lstStyle/>
                    <a:p>
                      <a:pPr algn="ctr">
                        <a:spcAft>
                          <a:spcPts val="0"/>
                        </a:spcAft>
                        <a:buClrTx/>
                        <a:buSzTx/>
                        <a:buFontTx/>
                        <a:buNone/>
                      </a:pPr>
                      <a:r>
                        <a:rPr lang="en-US" altLang="en-US" sz="1800" b="0" i="0" kern="0" dirty="0">
                          <a:solidFill>
                            <a:schemeClr val="tx1"/>
                          </a:solidFill>
                          <a:effectLst/>
                        </a:rPr>
                        <a:t>seventy-eight yuan</a:t>
                      </a:r>
                      <a:endParaRPr lang="en-US" altLang="en-US" sz="1800" b="0" i="0" kern="0" dirty="0">
                        <a:solidFill>
                          <a:schemeClr val="tx1"/>
                        </a:solidFill>
                        <a:effectLst/>
                      </a:endParaRPr>
                    </a:p>
                  </a:txBody>
                  <a:tcPr marL="9842" marR="9842" marT="9842" anchor="ctr"/>
                </a:tc>
              </a:tr>
              <a:tr h="518160">
                <a:tc>
                  <a:txBody>
                    <a:bodyPr/>
                    <a:lstStyle/>
                    <a:p>
                      <a:pPr algn="ctr" fontAlgn="ctr">
                        <a:buNone/>
                      </a:pPr>
                      <a:r>
                        <a:rPr lang="en-US" altLang="en-US" sz="1800" b="0" i="0" kern="0" dirty="0">
                          <a:solidFill>
                            <a:schemeClr val="tx1"/>
                          </a:solidFill>
                          <a:effectLst/>
                        </a:rPr>
                        <a:t>Sirloin Steak</a:t>
                      </a:r>
                      <a:endParaRPr lang="en-US" altLang="en-US" sz="1800" b="0" i="0" kern="0" dirty="0">
                        <a:solidFill>
                          <a:schemeClr val="tx1"/>
                        </a:solidFill>
                        <a:effectLst/>
                      </a:endParaRPr>
                    </a:p>
                  </a:txBody>
                  <a:tcPr marL="9842" marR="9842" marT="9842" anchor="ctr"/>
                </a:tc>
                <a:tc>
                  <a:txBody>
                    <a:bodyPr/>
                    <a:lstStyle/>
                    <a:p>
                      <a:pPr algn="ctr">
                        <a:spcAft>
                          <a:spcPts val="0"/>
                        </a:spcAft>
                        <a:buClrTx/>
                        <a:buSzTx/>
                        <a:buFontTx/>
                        <a:buNone/>
                      </a:pPr>
                      <a:r>
                        <a:rPr lang="en-US" altLang="en-US" sz="1800" b="0" i="0" kern="0" dirty="0">
                          <a:solidFill>
                            <a:schemeClr val="tx1"/>
                          </a:solidFill>
                          <a:effectLst/>
                        </a:rPr>
                        <a:t>one hundred and sixty-eight yuan</a:t>
                      </a:r>
                      <a:endParaRPr lang="en-US" altLang="en-US" sz="1800" b="0" i="0" kern="0" dirty="0">
                        <a:solidFill>
                          <a:schemeClr val="tx1"/>
                        </a:solidFill>
                        <a:effectLst/>
                      </a:endParaRPr>
                    </a:p>
                  </a:txBody>
                  <a:tcPr marL="9842" marR="9842" marT="9842" anchor="ctr"/>
                </a:tc>
              </a:tr>
              <a:tr h="447040">
                <a:tc>
                  <a:txBody>
                    <a:bodyPr/>
                    <a:lstStyle/>
                    <a:p>
                      <a:pPr algn="ctr" fontAlgn="ctr"/>
                      <a:r>
                        <a:rPr lang="en-US" sz="1800" b="0" i="0" kern="0" dirty="0">
                          <a:solidFill>
                            <a:schemeClr val="tx1"/>
                          </a:solidFill>
                          <a:effectLst/>
                        </a:rPr>
                        <a:t>Roasted Lamb Chop </a:t>
                      </a:r>
                      <a:endParaRPr lang="en-US" sz="1800" b="0" i="0" kern="0" dirty="0">
                        <a:solidFill>
                          <a:schemeClr val="tx1"/>
                        </a:solidFill>
                        <a:effectLst/>
                      </a:endParaRPr>
                    </a:p>
                  </a:txBody>
                  <a:tcPr marL="9842" marR="9842" marT="9842" anchor="ctr"/>
                </a:tc>
                <a:tc>
                  <a:txBody>
                    <a:bodyPr/>
                    <a:lstStyle/>
                    <a:p>
                      <a:pPr algn="ctr">
                        <a:spcAft>
                          <a:spcPts val="0"/>
                        </a:spcAft>
                        <a:buClrTx/>
                        <a:buSzTx/>
                        <a:buFontTx/>
                        <a:buNone/>
                      </a:pPr>
                      <a:r>
                        <a:rPr lang="en-US" altLang="en-US" sz="1800" kern="0" dirty="0">
                          <a:solidFill>
                            <a:schemeClr val="tx1"/>
                          </a:solidFill>
                          <a:effectLst/>
                          <a:sym typeface="+mn-ea"/>
                        </a:rPr>
                        <a:t>one hundred and sixty-eight yuan</a:t>
                      </a:r>
                      <a:endParaRPr lang="en-US" sz="1800" b="0" i="0" kern="0" dirty="0">
                        <a:solidFill>
                          <a:schemeClr val="tx1"/>
                        </a:solidFill>
                        <a:effectLst/>
                      </a:endParaRPr>
                    </a:p>
                  </a:txBody>
                  <a:tcPr marL="9842" marR="9842" marT="9842" anchor="ctr"/>
                </a:tc>
              </a:tr>
              <a:tr h="579120">
                <a:tc>
                  <a:txBody>
                    <a:bodyPr/>
                    <a:lstStyle/>
                    <a:p>
                      <a:pPr algn="ctr">
                        <a:lnSpc>
                          <a:spcPct val="100000"/>
                        </a:lnSpc>
                        <a:spcAft>
                          <a:spcPts val="0"/>
                        </a:spcAft>
                        <a:buNone/>
                      </a:pPr>
                      <a:r>
                        <a:rPr lang="en-US" altLang="en-US" sz="1800" b="0" kern="0" dirty="0">
                          <a:solidFill>
                            <a:schemeClr val="tx1"/>
                          </a:solidFill>
                          <a:effectLst/>
                        </a:rPr>
                        <a:t>Fruit Salad  </a:t>
                      </a:r>
                      <a:endParaRPr lang="en-US" altLang="en-US" sz="1800" b="0" kern="0" dirty="0">
                        <a:solidFill>
                          <a:schemeClr val="tx1"/>
                        </a:solidFill>
                        <a:effectLst/>
                      </a:endParaRPr>
                    </a:p>
                  </a:txBody>
                  <a:tcPr marL="22802" marR="22802" marT="0" marB="0" anchor="ctr"/>
                </a:tc>
                <a:tc>
                  <a:txBody>
                    <a:bodyPr/>
                    <a:lstStyle/>
                    <a:p>
                      <a:pPr algn="ctr">
                        <a:lnSpc>
                          <a:spcPct val="100000"/>
                        </a:lnSpc>
                        <a:spcAft>
                          <a:spcPts val="0"/>
                        </a:spcAft>
                        <a:buNone/>
                      </a:pPr>
                      <a:r>
                        <a:rPr lang="en-US" altLang="en-US" sz="1800" kern="0" dirty="0">
                          <a:solidFill>
                            <a:schemeClr val="tx1"/>
                          </a:solidFill>
                          <a:effectLst/>
                          <a:sym typeface="+mn-ea"/>
                        </a:rPr>
                        <a:t>forty-eight yuan</a:t>
                      </a:r>
                      <a:endParaRPr lang="en-US" altLang="en-US" sz="1800" b="0" i="0" kern="0" dirty="0">
                        <a:solidFill>
                          <a:schemeClr val="tx1"/>
                        </a:solidFill>
                        <a:effectLst/>
                      </a:endParaRPr>
                    </a:p>
                    <a:p>
                      <a:pPr algn="ctr">
                        <a:lnSpc>
                          <a:spcPct val="100000"/>
                        </a:lnSpc>
                        <a:spcAft>
                          <a:spcPts val="0"/>
                        </a:spcAft>
                        <a:buNone/>
                      </a:pPr>
                      <a:endParaRPr lang="zh-CN" altLang="en-US"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33705">
                <a:tc>
                  <a:txBody>
                    <a:bodyPr/>
                    <a:lstStyle/>
                    <a:p>
                      <a:pPr algn="ctr">
                        <a:lnSpc>
                          <a:spcPct val="100000"/>
                        </a:lnSpc>
                        <a:spcAft>
                          <a:spcPts val="0"/>
                        </a:spcAft>
                        <a:buNone/>
                      </a:pPr>
                      <a:r>
                        <a:rPr lang="en-US" altLang="en-US" sz="1800" b="0" kern="0" dirty="0">
                          <a:solidFill>
                            <a:schemeClr val="tx1"/>
                          </a:solidFill>
                          <a:effectLst/>
                          <a:sym typeface="+mn-ea"/>
                        </a:rPr>
                        <a:t> Vegetable  Salad </a:t>
                      </a:r>
                      <a:endParaRPr lang="en-US" altLang="en-US" sz="1800" b="0" kern="0" dirty="0">
                        <a:solidFill>
                          <a:schemeClr val="tx1"/>
                        </a:solidFill>
                        <a:effectLst/>
                      </a:endParaRPr>
                    </a:p>
                  </a:txBody>
                  <a:tcPr marL="22802" marR="22802" marT="0" marB="0" anchor="ctr"/>
                </a:tc>
                <a:tc>
                  <a:txBody>
                    <a:bodyPr/>
                    <a:lstStyle/>
                    <a:p>
                      <a:pPr algn="ctr">
                        <a:lnSpc>
                          <a:spcPct val="100000"/>
                        </a:lnSpc>
                        <a:spcAft>
                          <a:spcPts val="0"/>
                        </a:spcAft>
                        <a:buNone/>
                      </a:pPr>
                      <a:r>
                        <a:rPr lang="en-US" altLang="en-US" sz="1800" kern="0" dirty="0">
                          <a:solidFill>
                            <a:schemeClr val="tx1"/>
                          </a:solidFill>
                          <a:effectLst/>
                          <a:sym typeface="+mn-ea"/>
                        </a:rPr>
                        <a:t>forty-five  yuan</a:t>
                      </a:r>
                      <a:endParaRPr lang="zh-CN" altLang="en-US"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522605">
                <a:tc>
                  <a:txBody>
                    <a:bodyPr/>
                    <a:lstStyle/>
                    <a:p>
                      <a:pPr algn="ctr">
                        <a:lnSpc>
                          <a:spcPct val="100000"/>
                        </a:lnSpc>
                        <a:spcAft>
                          <a:spcPts val="0"/>
                        </a:spcAft>
                      </a:pPr>
                      <a:r>
                        <a:rPr lang="en-US" altLang="en-US" sz="1800" b="0" kern="0" dirty="0">
                          <a:solidFill>
                            <a:schemeClr val="tx1"/>
                          </a:solidFill>
                          <a:effectLst/>
                        </a:rPr>
                        <a:t>Cream Spaghetti</a:t>
                      </a:r>
                      <a:endParaRPr lang="zh-CN" altLang="en-US" sz="1800" kern="100" dirty="0">
                        <a:solidFill>
                          <a:srgbClr val="FF0000"/>
                        </a:solidFill>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spcAft>
                          <a:spcPts val="0"/>
                        </a:spcAft>
                        <a:buClrTx/>
                        <a:buSzTx/>
                        <a:buFontTx/>
                      </a:pPr>
                      <a:r>
                        <a:rPr lang="en-US" sz="1800" kern="0" dirty="0">
                          <a:solidFill>
                            <a:schemeClr val="tx1"/>
                          </a:solidFill>
                          <a:effectLst/>
                          <a:sym typeface="+mn-ea"/>
                        </a:rPr>
                        <a:t>fifty-eight yuan</a:t>
                      </a:r>
                      <a:endParaRPr lang="zh-CN" altLang="en-US"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bl>
          </a:graphicData>
        </a:graphic>
      </p:graphicFrame>
      <p:sp>
        <p:nvSpPr>
          <p:cNvPr id="10" name="文本框 9"/>
          <p:cNvSpPr txBox="1"/>
          <p:nvPr/>
        </p:nvSpPr>
        <p:spPr>
          <a:xfrm>
            <a:off x="1373480" y="5695315"/>
            <a:ext cx="5654675" cy="450850"/>
          </a:xfrm>
          <a:prstGeom prst="rect">
            <a:avLst/>
          </a:prstGeom>
          <a:noFill/>
        </p:spPr>
        <p:txBody>
          <a:bodyPr wrap="square" rtlCol="0">
            <a:noAutofit/>
          </a:bodyPr>
          <a:lstStyle/>
          <a:p>
            <a:r>
              <a:rPr lang="zh-CN" altLang="en-US" sz="1400"/>
              <a:t>Note: Delivery requires an additional 15% service fee</a:t>
            </a:r>
            <a:endParaRPr lang="zh-CN" altLang="en-US" sz="1400"/>
          </a:p>
        </p:txBody>
      </p:sp>
      <p:sp>
        <p:nvSpPr>
          <p:cNvPr id="11" name="文本框 10"/>
          <p:cNvSpPr txBox="1"/>
          <p:nvPr/>
        </p:nvSpPr>
        <p:spPr>
          <a:xfrm>
            <a:off x="1373480" y="6021070"/>
            <a:ext cx="4678680" cy="412115"/>
          </a:xfrm>
          <a:prstGeom prst="rect">
            <a:avLst/>
          </a:prstGeom>
          <a:noFill/>
        </p:spPr>
        <p:txBody>
          <a:bodyPr wrap="square" rtlCol="0">
            <a:noAutofit/>
          </a:bodyPr>
          <a:lstStyle/>
          <a:p>
            <a:r>
              <a:rPr lang="zh-CN" altLang="en-US" sz="1400"/>
              <a:t>Ordering hotline: 0551-62971777 ext. </a:t>
            </a:r>
            <a:r>
              <a:rPr lang="en-US" altLang="zh-CN" sz="1400"/>
              <a:t>2658</a:t>
            </a:r>
            <a:endParaRPr lang="en-US" altLang="zh-CN" sz="1400"/>
          </a:p>
        </p:txBody>
      </p:sp>
      <p:sp>
        <p:nvSpPr>
          <p:cNvPr id="12" name="文本框 11"/>
          <p:cNvSpPr txBox="1"/>
          <p:nvPr/>
        </p:nvSpPr>
        <p:spPr>
          <a:xfrm>
            <a:off x="1373480" y="6433185"/>
            <a:ext cx="4445635" cy="462915"/>
          </a:xfrm>
          <a:prstGeom prst="rect">
            <a:avLst/>
          </a:prstGeom>
          <a:noFill/>
        </p:spPr>
        <p:txBody>
          <a:bodyPr wrap="square" rtlCol="0">
            <a:noAutofit/>
          </a:bodyPr>
          <a:lstStyle/>
          <a:p>
            <a:r>
              <a:rPr lang="zh-CN" altLang="en-US" sz="1400"/>
              <a:t>Business hours: </a:t>
            </a:r>
            <a:r>
              <a:rPr lang="en-US" altLang="zh-CN" sz="1400"/>
              <a:t>07</a:t>
            </a:r>
            <a:r>
              <a:rPr lang="zh-CN" altLang="en-US" sz="1400"/>
              <a:t>:00-14:00 </a:t>
            </a:r>
            <a:endParaRPr lang="zh-CN" altLang="en-US" sz="1400"/>
          </a:p>
        </p:txBody>
      </p:sp>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Users/limeixiang/Desktop/WechatIMG227.jpegWechatIMG227"/>
          <p:cNvPicPr>
            <a:picLocks noChangeAspect="1"/>
          </p:cNvPicPr>
          <p:nvPr/>
        </p:nvPicPr>
        <p:blipFill>
          <a:blip r:embed="rId1"/>
          <a:srcRect t="488" b="488"/>
          <a:stretch>
            <a:fillRect/>
          </a:stretch>
        </p:blipFill>
        <p:spPr>
          <a:xfrm>
            <a:off x="6673215" y="3535045"/>
            <a:ext cx="3046730" cy="3051810"/>
          </a:xfrm>
          <a:prstGeom prst="rect">
            <a:avLst/>
          </a:prstGeom>
          <a:ln>
            <a:solidFill>
              <a:schemeClr val="bg1">
                <a:lumMod val="50000"/>
              </a:schemeClr>
            </a:solidFill>
          </a:ln>
        </p:spPr>
      </p:pic>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Hefei’s  Location in China Map</a:t>
              </a:r>
              <a:endParaRPr lang="en-US" altLang="zh-CN" sz="2400" b="1">
                <a:latin typeface="微软雅黑" panose="020B0503020204020204" pitchFamily="34" charset="-122"/>
                <a:ea typeface="微软雅黑" panose="020B0503020204020204" pitchFamily="34" charset="-122"/>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pSp>
        <p:nvGrpSpPr>
          <p:cNvPr id="12" name="组合 11"/>
          <p:cNvGrpSpPr/>
          <p:nvPr/>
        </p:nvGrpSpPr>
        <p:grpSpPr>
          <a:xfrm>
            <a:off x="1249045" y="956945"/>
            <a:ext cx="7157085" cy="5699125"/>
            <a:chOff x="1967" y="1507"/>
            <a:chExt cx="11271" cy="8975"/>
          </a:xfrm>
        </p:grpSpPr>
        <p:pic>
          <p:nvPicPr>
            <p:cNvPr id="3" name="图片 2"/>
            <p:cNvPicPr>
              <a:picLocks noChangeAspect="1"/>
            </p:cNvPicPr>
            <p:nvPr>
              <p:custDataLst>
                <p:tags r:id="rId2"/>
              </p:custDataLst>
            </p:nvPr>
          </p:nvPicPr>
          <p:blipFill>
            <a:blip r:embed="rId3"/>
            <a:stretch>
              <a:fillRect/>
            </a:stretch>
          </p:blipFill>
          <p:spPr>
            <a:xfrm>
              <a:off x="1967" y="1507"/>
              <a:ext cx="7156" cy="8975"/>
            </a:xfrm>
            <a:prstGeom prst="rect">
              <a:avLst/>
            </a:prstGeom>
            <a:ln>
              <a:solidFill>
                <a:schemeClr val="bg1">
                  <a:lumMod val="75000"/>
                </a:schemeClr>
              </a:solidFill>
            </a:ln>
            <a:effectLst>
              <a:outerShdw blurRad="50800" dist="38100" dir="2700000" algn="tl" rotWithShape="0">
                <a:prstClr val="black">
                  <a:alpha val="40000"/>
                </a:prstClr>
              </a:outerShdw>
            </a:effectLst>
          </p:spPr>
        </p:pic>
        <p:cxnSp>
          <p:nvCxnSpPr>
            <p:cNvPr id="4" name="直接箭头连接符 3"/>
            <p:cNvCxnSpPr/>
            <p:nvPr>
              <p:custDataLst>
                <p:tags r:id="rId4"/>
              </p:custDataLst>
            </p:nvPr>
          </p:nvCxnSpPr>
          <p:spPr>
            <a:xfrm>
              <a:off x="7533" y="5659"/>
              <a:ext cx="5343" cy="2588"/>
            </a:xfrm>
            <a:prstGeom prst="straightConnector1">
              <a:avLst/>
            </a:prstGeom>
            <a:ln w="28575">
              <a:solidFill>
                <a:srgbClr val="FF0000"/>
              </a:solidFill>
              <a:tailEnd type="arrow"/>
            </a:ln>
          </p:spPr>
          <p:style>
            <a:lnRef idx="2">
              <a:schemeClr val="accent1"/>
            </a:lnRef>
            <a:fillRef idx="0">
              <a:srgbClr val="FFFFFF"/>
            </a:fillRef>
            <a:effectRef idx="0">
              <a:srgbClr val="FFFFFF"/>
            </a:effectRef>
            <a:fontRef idx="minor">
              <a:schemeClr val="tx1"/>
            </a:fontRef>
          </p:style>
        </p:cxnSp>
        <p:pic>
          <p:nvPicPr>
            <p:cNvPr id="7" name="图片 6" descr="3b333634323633323bd7f8b1ea"/>
            <p:cNvPicPr>
              <a:picLocks noChangeAspect="1"/>
            </p:cNvPicPr>
            <p:nvPr>
              <p:custDataLst>
                <p:tags r:id="rId5"/>
              </p:custDataLst>
            </p:nvPr>
          </p:nvPicPr>
          <p:blipFill>
            <a:blip r:embed="rId6">
              <a:extLst>
                <a:ext uri="{96DAC541-7B7A-43D3-8B79-37D633B846F1}">
                  <asvg:svgBlip xmlns:asvg="http://schemas.microsoft.com/office/drawing/2016/SVG/main" r:embed="rId7"/>
                </a:ext>
              </a:extLst>
            </a:blip>
            <a:stretch>
              <a:fillRect/>
            </a:stretch>
          </p:blipFill>
          <p:spPr>
            <a:xfrm>
              <a:off x="12577" y="7586"/>
              <a:ext cx="661" cy="661"/>
            </a:xfrm>
            <a:prstGeom prst="rect">
              <a:avLst/>
            </a:prstGeom>
          </p:spPr>
        </p:pic>
      </p:grpSp>
    </p:spTree>
    <p:custDataLst>
      <p:tags r:id="rId8"/>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rPr>
                <a:t>How to Use Alipay and WeChat Pay</a:t>
              </a:r>
              <a:endParaRPr kumimoji="0" lang="en-US" altLang="zh-CN"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sp>
        <p:nvSpPr>
          <p:cNvPr id="3" name="文本框 2"/>
          <p:cNvSpPr txBox="1"/>
          <p:nvPr/>
        </p:nvSpPr>
        <p:spPr>
          <a:xfrm>
            <a:off x="214631" y="994300"/>
            <a:ext cx="117080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Alipay and WeChat Pay are two important payment methods in China. Learning how to use them will make your travel to China much easier. Click on the PDF link below to learn more.</a:t>
            </a: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pic>
        <p:nvPicPr>
          <p:cNvPr id="8" name="图片 7"/>
          <p:cNvPicPr>
            <a:picLocks noChangeAspect="1"/>
          </p:cNvPicPr>
          <p:nvPr/>
        </p:nvPicPr>
        <p:blipFill>
          <a:blip r:embed="rId1"/>
          <a:stretch>
            <a:fillRect/>
          </a:stretch>
        </p:blipFill>
        <p:spPr>
          <a:xfrm>
            <a:off x="3016468" y="2654423"/>
            <a:ext cx="1821862" cy="825531"/>
          </a:xfrm>
          <a:prstGeom prst="rect">
            <a:avLst/>
          </a:prstGeom>
        </p:spPr>
      </p:pic>
      <p:pic>
        <p:nvPicPr>
          <p:cNvPr id="11" name="图片 10"/>
          <p:cNvPicPr>
            <a:picLocks noChangeAspect="1"/>
          </p:cNvPicPr>
          <p:nvPr/>
        </p:nvPicPr>
        <p:blipFill>
          <a:blip r:embed="rId2"/>
          <a:stretch>
            <a:fillRect/>
          </a:stretch>
        </p:blipFill>
        <p:spPr>
          <a:xfrm>
            <a:off x="6747510" y="2761591"/>
            <a:ext cx="2110740" cy="753835"/>
          </a:xfrm>
          <a:prstGeom prst="rect">
            <a:avLst/>
          </a:prstGeom>
        </p:spPr>
      </p:pic>
      <p:graphicFrame>
        <p:nvGraphicFramePr>
          <p:cNvPr id="12" name="对象 11"/>
          <p:cNvGraphicFramePr>
            <a:graphicFrameLocks noChangeAspect="1"/>
          </p:cNvGraphicFramePr>
          <p:nvPr/>
        </p:nvGraphicFramePr>
        <p:xfrm>
          <a:off x="2318844" y="4041376"/>
          <a:ext cx="3236447" cy="904740"/>
        </p:xfrm>
        <a:graphic>
          <a:graphicData uri="http://schemas.openxmlformats.org/presentationml/2006/ole">
            <mc:AlternateContent xmlns:mc="http://schemas.openxmlformats.org/markup-compatibility/2006">
              <mc:Choice xmlns:v="urn:schemas-microsoft-com:vml" Requires="v">
                <p:oleObj spid="_x0000_s2" name="包装程序外壳对象" showAsIcon="1" r:id="rId3" imgW="1895475" imgH="523875" progId="Package">
                  <p:embed/>
                </p:oleObj>
              </mc:Choice>
              <mc:Fallback>
                <p:oleObj name="包装程序外壳对象" showAsIcon="1" r:id="rId3" imgW="1895475" imgH="523875" progId="Package">
                  <p:embed/>
                  <p:pic>
                    <p:nvPicPr>
                      <p:cNvPr id="0" name="对象 11"/>
                      <p:cNvPicPr/>
                      <p:nvPr/>
                    </p:nvPicPr>
                    <p:blipFill>
                      <a:blip r:embed="rId4"/>
                      <a:stretch>
                        <a:fillRect/>
                      </a:stretch>
                    </p:blipFill>
                    <p:spPr>
                      <a:xfrm>
                        <a:off x="2318844" y="4041376"/>
                        <a:ext cx="3236447" cy="904740"/>
                      </a:xfrm>
                      <a:prstGeom prst="rect">
                        <a:avLst/>
                      </a:prstGeom>
                    </p:spPr>
                  </p:pic>
                </p:oleObj>
              </mc:Fallback>
            </mc:AlternateContent>
          </a:graphicData>
        </a:graphic>
      </p:graphicFrame>
      <p:graphicFrame>
        <p:nvGraphicFramePr>
          <p:cNvPr id="4" name="对象 3"/>
          <p:cNvGraphicFramePr>
            <a:graphicFrameLocks noChangeAspect="1"/>
          </p:cNvGraphicFramePr>
          <p:nvPr/>
        </p:nvGraphicFramePr>
        <p:xfrm>
          <a:off x="6211194" y="4041376"/>
          <a:ext cx="3505415" cy="904740"/>
        </p:xfrm>
        <a:graphic>
          <a:graphicData uri="http://schemas.openxmlformats.org/presentationml/2006/ole">
            <mc:AlternateContent xmlns:mc="http://schemas.openxmlformats.org/markup-compatibility/2006">
              <mc:Choice xmlns:v="urn:schemas-microsoft-com:vml" Requires="v">
                <p:oleObj spid="_x0000_s7" name="包装程序外壳对象" showAsIcon="1" r:id="rId5" imgW="2295525" imgH="523875" progId="Package">
                  <p:embed/>
                </p:oleObj>
              </mc:Choice>
              <mc:Fallback>
                <p:oleObj name="包装程序外壳对象" showAsIcon="1" r:id="rId5" imgW="2295525" imgH="523875" progId="Package">
                  <p:embed/>
                  <p:pic>
                    <p:nvPicPr>
                      <p:cNvPr id="0" name="对象 1"/>
                      <p:cNvPicPr/>
                      <p:nvPr/>
                    </p:nvPicPr>
                    <p:blipFill>
                      <a:blip r:embed="rId6"/>
                      <a:stretch>
                        <a:fillRect/>
                      </a:stretch>
                    </p:blipFill>
                    <p:spPr>
                      <a:xfrm>
                        <a:off x="6211194" y="4041376"/>
                        <a:ext cx="3505415" cy="904740"/>
                      </a:xfrm>
                      <a:prstGeom prst="rect">
                        <a:avLst/>
                      </a:prstGeom>
                    </p:spPr>
                  </p:pic>
                </p:oleObj>
              </mc:Fallback>
            </mc:AlternateContent>
          </a:graphicData>
        </a:graphic>
      </p:graphicFrame>
    </p:spTree>
    <p:custDataLst>
      <p:tags r:id="rId7"/>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dirty="0">
                  <a:solidFill>
                    <a:schemeClr val="tx1"/>
                  </a:solidFill>
                  <a:latin typeface="微软雅黑" panose="020B0503020204020204" pitchFamily="34" charset="-122"/>
                  <a:ea typeface="微软雅黑" panose="020B0503020204020204" pitchFamily="34" charset="-122"/>
                  <a:sym typeface="+mn-ea"/>
                </a:rPr>
                <a:t>Meeting Staff</a:t>
              </a:r>
              <a:endParaRPr lang="en-US" altLang="zh-CN" sz="2400" b="1" dirty="0">
                <a:solidFill>
                  <a:schemeClr val="tx1"/>
                </a:solidFill>
                <a:latin typeface="微软雅黑" panose="020B0503020204020204" pitchFamily="34" charset="-122"/>
                <a:ea typeface="微软雅黑" panose="020B0503020204020204" pitchFamily="34" charset="-122"/>
                <a:sym typeface="+mn-ea"/>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sp>
        <p:nvSpPr>
          <p:cNvPr id="2" name="文本框 1"/>
          <p:cNvSpPr txBox="1"/>
          <p:nvPr/>
        </p:nvSpPr>
        <p:spPr>
          <a:xfrm>
            <a:off x="2137410" y="2237740"/>
            <a:ext cx="7473950" cy="2306955"/>
          </a:xfrm>
          <a:prstGeom prst="rect">
            <a:avLst/>
          </a:prstGeom>
          <a:noFill/>
          <a:ln w="19050">
            <a:solidFill>
              <a:schemeClr val="bg1">
                <a:lumMod val="75000"/>
              </a:schemeClr>
            </a:solidFill>
            <a:prstDash val="dash"/>
          </a:ln>
        </p:spPr>
        <p:txBody>
          <a:bodyPr wrap="square" rtlCol="0">
            <a:spAutoFit/>
          </a:bodyPr>
          <a:lstStyle/>
          <a:p>
            <a:pPr marL="0" indent="457200">
              <a:lnSpc>
                <a:spcPct val="150000"/>
              </a:lnSpc>
              <a:buNone/>
            </a:pPr>
            <a:r>
              <a:rPr lang="en-US" altLang="zh-CN" sz="2400" dirty="0">
                <a:latin typeface="Times New Roman" panose="02020603050405020304" pitchFamily="18" charset="0"/>
                <a:cs typeface="Times New Roman" panose="02020603050405020304" pitchFamily="18" charset="0"/>
                <a:sym typeface="+mn-ea"/>
              </a:rPr>
              <a:t>If you need any assistance during your stay, you may go to staff at the Information desk outside the meeting room.For any emergency please contact us at:</a:t>
            </a:r>
            <a:endParaRPr lang="en-US" altLang="zh-CN" sz="2400" dirty="0">
              <a:latin typeface="Times New Roman" panose="02020603050405020304" pitchFamily="18" charset="0"/>
              <a:cs typeface="Times New Roman" panose="02020603050405020304" pitchFamily="18" charset="0"/>
            </a:endParaRPr>
          </a:p>
          <a:p>
            <a:pPr algn="ctr">
              <a:lnSpc>
                <a:spcPct val="150000"/>
              </a:lnSpc>
            </a:pPr>
            <a:r>
              <a:rPr lang="en-US" altLang="zh-CN" sz="2400" b="1" dirty="0">
                <a:solidFill>
                  <a:srgbClr val="C00000"/>
                </a:solidFill>
                <a:latin typeface="Times New Roman" panose="02020603050405020304" pitchFamily="18" charset="0"/>
                <a:cs typeface="Times New Roman" panose="02020603050405020304" pitchFamily="18" charset="0"/>
                <a:sym typeface="+mn-ea"/>
              </a:rPr>
              <a:t>CCSA  Mr. Fu Jiang (+86-13488771245)</a:t>
            </a:r>
            <a:endParaRPr lang="en-US" altLang="zh-CN" sz="2400" b="1" dirty="0">
              <a:solidFill>
                <a:srgbClr val="C00000"/>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组合 44"/>
          <p:cNvGrpSpPr/>
          <p:nvPr/>
        </p:nvGrpSpPr>
        <p:grpSpPr>
          <a:xfrm>
            <a:off x="-2824480" y="1210945"/>
            <a:ext cx="6750000" cy="9043200"/>
            <a:chOff x="-6871" y="-1500"/>
            <a:chExt cx="15712" cy="21060"/>
          </a:xfrm>
        </p:grpSpPr>
        <p:sp>
          <p:nvSpPr>
            <p:cNvPr id="29" name="任意多边形 28"/>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任意多边形 22"/>
          <p:cNvSpPr/>
          <p:nvPr/>
        </p:nvSpPr>
        <p:spPr>
          <a:xfrm>
            <a:off x="-1377950" y="3720465"/>
            <a:ext cx="5645150" cy="5057775"/>
          </a:xfrm>
          <a:custGeom>
            <a:avLst/>
            <a:gdLst>
              <a:gd name="connisteX0" fmla="*/ 0 w 10524490"/>
              <a:gd name="connsiteY0" fmla="*/ 0 h 9428480"/>
              <a:gd name="connisteX1" fmla="*/ 2578100 w 10524490"/>
              <a:gd name="connsiteY1" fmla="*/ 635000 h 9428480"/>
              <a:gd name="connisteX2" fmla="*/ 3136265 w 10524490"/>
              <a:gd name="connsiteY2" fmla="*/ 3655695 h 9428480"/>
              <a:gd name="connisteX3" fmla="*/ 5848350 w 10524490"/>
              <a:gd name="connsiteY3" fmla="*/ 4387215 h 9428480"/>
              <a:gd name="connisteX4" fmla="*/ 6406515 w 10524490"/>
              <a:gd name="connsiteY4" fmla="*/ 7080885 h 9428480"/>
              <a:gd name="connisteX5" fmla="*/ 9581515 w 10524490"/>
              <a:gd name="connsiteY5" fmla="*/ 7312025 h 9428480"/>
              <a:gd name="connisteX6" fmla="*/ 10524490 w 10524490"/>
              <a:gd name="connsiteY6" fmla="*/ 9428480 h 942848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10524490" h="9428480">
                <a:moveTo>
                  <a:pt x="0" y="0"/>
                </a:moveTo>
                <a:cubicBezTo>
                  <a:pt x="504190" y="66675"/>
                  <a:pt x="1950720" y="-95885"/>
                  <a:pt x="2578100" y="635000"/>
                </a:cubicBezTo>
                <a:cubicBezTo>
                  <a:pt x="3205480" y="1365885"/>
                  <a:pt x="2482215" y="2905125"/>
                  <a:pt x="3136265" y="3655695"/>
                </a:cubicBezTo>
                <a:cubicBezTo>
                  <a:pt x="3790315" y="4406265"/>
                  <a:pt x="5194300" y="3702050"/>
                  <a:pt x="5848350" y="4387215"/>
                </a:cubicBezTo>
                <a:cubicBezTo>
                  <a:pt x="6502400" y="5072380"/>
                  <a:pt x="5659755" y="6496050"/>
                  <a:pt x="6406515" y="7080885"/>
                </a:cubicBezTo>
                <a:cubicBezTo>
                  <a:pt x="7153275" y="7665720"/>
                  <a:pt x="8757920" y="6842760"/>
                  <a:pt x="9581515" y="7312025"/>
                </a:cubicBezTo>
                <a:cubicBezTo>
                  <a:pt x="10405110" y="7781290"/>
                  <a:pt x="10399395" y="9010015"/>
                  <a:pt x="10524490" y="9428480"/>
                </a:cubicBezTo>
              </a:path>
            </a:pathLst>
          </a:custGeom>
          <a:noFill/>
          <a:ln w="5080">
            <a:solidFill>
              <a:schemeClr val="bg1">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p:nvGrpSpPr>
        <p:grpSpPr>
          <a:xfrm flipH="1" flipV="1">
            <a:off x="8304735" y="-3485515"/>
            <a:ext cx="6750430" cy="9043200"/>
            <a:chOff x="-6871" y="-1500"/>
            <a:chExt cx="15713" cy="21060"/>
          </a:xfrm>
        </p:grpSpPr>
        <p:sp>
          <p:nvSpPr>
            <p:cNvPr id="16" name="任意多边形 15"/>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p:nvSpPr>
          <p:spPr>
            <a:xfrm>
              <a:off x="1566" y="10126"/>
              <a:ext cx="541" cy="541"/>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任意多边形 20"/>
          <p:cNvSpPr/>
          <p:nvPr/>
        </p:nvSpPr>
        <p:spPr>
          <a:xfrm>
            <a:off x="9435465" y="-259715"/>
            <a:ext cx="8205470" cy="5611495"/>
          </a:xfrm>
          <a:custGeom>
            <a:avLst/>
            <a:gdLst>
              <a:gd name="connisteX0" fmla="*/ 0 w 8205450"/>
              <a:gd name="connsiteY0" fmla="*/ 0 h 5611609"/>
              <a:gd name="connisteX1" fmla="*/ 1650365 w 8205450"/>
              <a:gd name="connsiteY1" fmla="*/ 698500 h 5611609"/>
              <a:gd name="connisteX2" fmla="*/ 1840865 w 8205450"/>
              <a:gd name="connsiteY2" fmla="*/ 1917700 h 5611609"/>
              <a:gd name="connisteX3" fmla="*/ 3098165 w 8205450"/>
              <a:gd name="connsiteY3" fmla="*/ 2247900 h 5611609"/>
              <a:gd name="connisteX4" fmla="*/ 3123565 w 8205450"/>
              <a:gd name="connsiteY4" fmla="*/ 3606800 h 5611609"/>
              <a:gd name="connisteX5" fmla="*/ 4444365 w 8205450"/>
              <a:gd name="connsiteY5" fmla="*/ 3911600 h 5611609"/>
              <a:gd name="connisteX6" fmla="*/ 4634865 w 8205450"/>
              <a:gd name="connsiteY6" fmla="*/ 5384800 h 5611609"/>
              <a:gd name="connisteX7" fmla="*/ 6844665 w 8205450"/>
              <a:gd name="connsiteY7" fmla="*/ 5270500 h 5611609"/>
              <a:gd name="connisteX8" fmla="*/ 7898765 w 8205450"/>
              <a:gd name="connsiteY8" fmla="*/ 5486400 h 5611609"/>
              <a:gd name="connisteX9" fmla="*/ 2348865 w 8205450"/>
              <a:gd name="connsiteY9" fmla="*/ 5537200 h 5611609"/>
              <a:gd name="connisteX10" fmla="*/ -736600 w 8205450"/>
              <a:gd name="connsiteY10" fmla="*/ 4635500 h 561160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8205451" h="5611610">
                <a:moveTo>
                  <a:pt x="0" y="0"/>
                </a:moveTo>
                <a:cubicBezTo>
                  <a:pt x="326390" y="115570"/>
                  <a:pt x="1282065" y="314960"/>
                  <a:pt x="1650365" y="698500"/>
                </a:cubicBezTo>
                <a:cubicBezTo>
                  <a:pt x="2018665" y="1082040"/>
                  <a:pt x="1551305" y="1607820"/>
                  <a:pt x="1840865" y="1917700"/>
                </a:cubicBezTo>
                <a:cubicBezTo>
                  <a:pt x="2130425" y="2227580"/>
                  <a:pt x="2841625" y="1910080"/>
                  <a:pt x="3098165" y="2247900"/>
                </a:cubicBezTo>
                <a:cubicBezTo>
                  <a:pt x="3354705" y="2585720"/>
                  <a:pt x="2854325" y="3274060"/>
                  <a:pt x="3123565" y="3606800"/>
                </a:cubicBezTo>
                <a:cubicBezTo>
                  <a:pt x="3392805" y="3939540"/>
                  <a:pt x="4142105" y="3556000"/>
                  <a:pt x="4444365" y="3911600"/>
                </a:cubicBezTo>
                <a:cubicBezTo>
                  <a:pt x="4746625" y="4267200"/>
                  <a:pt x="4154805" y="5113020"/>
                  <a:pt x="4634865" y="5384800"/>
                </a:cubicBezTo>
                <a:cubicBezTo>
                  <a:pt x="5114925" y="5656580"/>
                  <a:pt x="6191885" y="5250180"/>
                  <a:pt x="6844665" y="5270500"/>
                </a:cubicBezTo>
                <a:cubicBezTo>
                  <a:pt x="7497445" y="5290820"/>
                  <a:pt x="8797925" y="5433060"/>
                  <a:pt x="7898765" y="5486400"/>
                </a:cubicBezTo>
                <a:cubicBezTo>
                  <a:pt x="6999605" y="5539740"/>
                  <a:pt x="4076065" y="5707380"/>
                  <a:pt x="2348865" y="5537200"/>
                </a:cubicBezTo>
              </a:path>
            </a:pathLst>
          </a:custGeom>
          <a:noFill/>
          <a:ln w="5080">
            <a:solidFill>
              <a:schemeClr val="bg1">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5" name="组合 84"/>
          <p:cNvGrpSpPr/>
          <p:nvPr/>
        </p:nvGrpSpPr>
        <p:grpSpPr>
          <a:xfrm>
            <a:off x="7739380" y="6358255"/>
            <a:ext cx="4124325" cy="143510"/>
            <a:chOff x="12188" y="10013"/>
            <a:chExt cx="6495" cy="226"/>
          </a:xfrm>
          <a:solidFill>
            <a:schemeClr val="bg1">
              <a:lumMod val="75000"/>
            </a:schemeClr>
          </a:solidFill>
        </p:grpSpPr>
        <p:sp>
          <p:nvSpPr>
            <p:cNvPr id="69" name="椭圆 68"/>
            <p:cNvSpPr/>
            <p:nvPr/>
          </p:nvSpPr>
          <p:spPr>
            <a:xfrm>
              <a:off x="12188" y="10115"/>
              <a:ext cx="23" cy="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12522" y="10109"/>
              <a:ext cx="34" cy="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12867" y="10104"/>
              <a:ext cx="45" cy="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p:cNvSpPr/>
            <p:nvPr/>
          </p:nvSpPr>
          <p:spPr>
            <a:xfrm>
              <a:off x="13223" y="10098"/>
              <a:ext cx="56" cy="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p:cNvSpPr/>
            <p:nvPr/>
          </p:nvSpPr>
          <p:spPr>
            <a:xfrm>
              <a:off x="13590" y="10092"/>
              <a:ext cx="68" cy="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p:cNvSpPr/>
            <p:nvPr/>
          </p:nvSpPr>
          <p:spPr>
            <a:xfrm>
              <a:off x="13969" y="10087"/>
              <a:ext cx="79" cy="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p:cNvSpPr/>
            <p:nvPr/>
          </p:nvSpPr>
          <p:spPr>
            <a:xfrm>
              <a:off x="14359" y="10081"/>
              <a:ext cx="90" cy="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p:cNvSpPr/>
            <p:nvPr/>
          </p:nvSpPr>
          <p:spPr>
            <a:xfrm>
              <a:off x="14760" y="1007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15173" y="10070"/>
              <a:ext cx="113" cy="1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p:cNvSpPr/>
            <p:nvPr/>
          </p:nvSpPr>
          <p:spPr>
            <a:xfrm>
              <a:off x="15597" y="10064"/>
              <a:ext cx="124" cy="1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p:cNvSpPr/>
            <p:nvPr/>
          </p:nvSpPr>
          <p:spPr>
            <a:xfrm>
              <a:off x="16032" y="10058"/>
              <a:ext cx="136" cy="1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椭圆 79"/>
            <p:cNvSpPr/>
            <p:nvPr/>
          </p:nvSpPr>
          <p:spPr>
            <a:xfrm>
              <a:off x="16479" y="10047"/>
              <a:ext cx="158" cy="1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椭圆 80"/>
            <p:cNvSpPr/>
            <p:nvPr/>
          </p:nvSpPr>
          <p:spPr>
            <a:xfrm>
              <a:off x="16948" y="10039"/>
              <a:ext cx="175"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p:cNvSpPr/>
            <p:nvPr/>
          </p:nvSpPr>
          <p:spPr>
            <a:xfrm>
              <a:off x="17434" y="10030"/>
              <a:ext cx="192" cy="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椭圆 82"/>
            <p:cNvSpPr/>
            <p:nvPr/>
          </p:nvSpPr>
          <p:spPr>
            <a:xfrm>
              <a:off x="17937" y="10022"/>
              <a:ext cx="209" cy="2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p:cNvSpPr/>
            <p:nvPr/>
          </p:nvSpPr>
          <p:spPr>
            <a:xfrm>
              <a:off x="18457" y="10013"/>
              <a:ext cx="226" cy="2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6" name="组合 85"/>
          <p:cNvGrpSpPr/>
          <p:nvPr/>
        </p:nvGrpSpPr>
        <p:grpSpPr>
          <a:xfrm flipH="1">
            <a:off x="325120" y="327660"/>
            <a:ext cx="4124325" cy="143510"/>
            <a:chOff x="12188" y="10013"/>
            <a:chExt cx="6495" cy="226"/>
          </a:xfrm>
          <a:solidFill>
            <a:schemeClr val="bg1">
              <a:lumMod val="75000"/>
            </a:schemeClr>
          </a:solidFill>
        </p:grpSpPr>
        <p:sp>
          <p:nvSpPr>
            <p:cNvPr id="87" name="椭圆 86"/>
            <p:cNvSpPr/>
            <p:nvPr/>
          </p:nvSpPr>
          <p:spPr>
            <a:xfrm>
              <a:off x="12188" y="10115"/>
              <a:ext cx="23" cy="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椭圆 87"/>
            <p:cNvSpPr/>
            <p:nvPr/>
          </p:nvSpPr>
          <p:spPr>
            <a:xfrm>
              <a:off x="12522" y="10109"/>
              <a:ext cx="34" cy="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椭圆 88"/>
            <p:cNvSpPr/>
            <p:nvPr/>
          </p:nvSpPr>
          <p:spPr>
            <a:xfrm>
              <a:off x="12867" y="10104"/>
              <a:ext cx="45" cy="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椭圆 89"/>
            <p:cNvSpPr/>
            <p:nvPr/>
          </p:nvSpPr>
          <p:spPr>
            <a:xfrm>
              <a:off x="13223" y="10098"/>
              <a:ext cx="56" cy="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椭圆 90"/>
            <p:cNvSpPr/>
            <p:nvPr/>
          </p:nvSpPr>
          <p:spPr>
            <a:xfrm>
              <a:off x="13590" y="10092"/>
              <a:ext cx="68" cy="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椭圆 92"/>
            <p:cNvSpPr/>
            <p:nvPr/>
          </p:nvSpPr>
          <p:spPr>
            <a:xfrm>
              <a:off x="13969" y="10087"/>
              <a:ext cx="79" cy="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椭圆 93"/>
            <p:cNvSpPr/>
            <p:nvPr/>
          </p:nvSpPr>
          <p:spPr>
            <a:xfrm>
              <a:off x="14359" y="10081"/>
              <a:ext cx="90" cy="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椭圆 94"/>
            <p:cNvSpPr/>
            <p:nvPr/>
          </p:nvSpPr>
          <p:spPr>
            <a:xfrm>
              <a:off x="14760" y="1007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p:cNvSpPr/>
            <p:nvPr/>
          </p:nvSpPr>
          <p:spPr>
            <a:xfrm>
              <a:off x="15173" y="10070"/>
              <a:ext cx="113" cy="1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椭圆 96"/>
            <p:cNvSpPr/>
            <p:nvPr/>
          </p:nvSpPr>
          <p:spPr>
            <a:xfrm>
              <a:off x="15597" y="10064"/>
              <a:ext cx="124" cy="1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椭圆 97"/>
            <p:cNvSpPr/>
            <p:nvPr/>
          </p:nvSpPr>
          <p:spPr>
            <a:xfrm>
              <a:off x="16032" y="10058"/>
              <a:ext cx="136" cy="1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椭圆 98"/>
            <p:cNvSpPr/>
            <p:nvPr/>
          </p:nvSpPr>
          <p:spPr>
            <a:xfrm>
              <a:off x="16479" y="10047"/>
              <a:ext cx="158" cy="1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椭圆 99"/>
            <p:cNvSpPr/>
            <p:nvPr/>
          </p:nvSpPr>
          <p:spPr>
            <a:xfrm>
              <a:off x="16948" y="10039"/>
              <a:ext cx="175"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椭圆 100"/>
            <p:cNvSpPr/>
            <p:nvPr/>
          </p:nvSpPr>
          <p:spPr>
            <a:xfrm>
              <a:off x="17434" y="10030"/>
              <a:ext cx="192" cy="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椭圆 101"/>
            <p:cNvSpPr/>
            <p:nvPr/>
          </p:nvSpPr>
          <p:spPr>
            <a:xfrm>
              <a:off x="17937" y="10022"/>
              <a:ext cx="209" cy="2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椭圆 102"/>
            <p:cNvSpPr/>
            <p:nvPr/>
          </p:nvSpPr>
          <p:spPr>
            <a:xfrm>
              <a:off x="18457" y="10013"/>
              <a:ext cx="226" cy="2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4" name="组合 103"/>
          <p:cNvGrpSpPr/>
          <p:nvPr/>
        </p:nvGrpSpPr>
        <p:grpSpPr>
          <a:xfrm>
            <a:off x="8726170" y="6062980"/>
            <a:ext cx="3133725" cy="111760"/>
            <a:chOff x="12188" y="10039"/>
            <a:chExt cx="4935" cy="176"/>
          </a:xfrm>
          <a:solidFill>
            <a:schemeClr val="bg1">
              <a:lumMod val="75000"/>
            </a:schemeClr>
          </a:solidFill>
        </p:grpSpPr>
        <p:sp>
          <p:nvSpPr>
            <p:cNvPr id="105" name="椭圆 104"/>
            <p:cNvSpPr/>
            <p:nvPr/>
          </p:nvSpPr>
          <p:spPr>
            <a:xfrm>
              <a:off x="12188" y="10115"/>
              <a:ext cx="23" cy="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椭圆 105"/>
            <p:cNvSpPr/>
            <p:nvPr/>
          </p:nvSpPr>
          <p:spPr>
            <a:xfrm>
              <a:off x="12522" y="10109"/>
              <a:ext cx="34" cy="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椭圆 106"/>
            <p:cNvSpPr/>
            <p:nvPr/>
          </p:nvSpPr>
          <p:spPr>
            <a:xfrm>
              <a:off x="12867" y="10104"/>
              <a:ext cx="45" cy="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椭圆 107"/>
            <p:cNvSpPr/>
            <p:nvPr/>
          </p:nvSpPr>
          <p:spPr>
            <a:xfrm>
              <a:off x="13223" y="10098"/>
              <a:ext cx="56" cy="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椭圆 108"/>
            <p:cNvSpPr/>
            <p:nvPr/>
          </p:nvSpPr>
          <p:spPr>
            <a:xfrm>
              <a:off x="13590" y="10092"/>
              <a:ext cx="68" cy="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椭圆 109"/>
            <p:cNvSpPr/>
            <p:nvPr/>
          </p:nvSpPr>
          <p:spPr>
            <a:xfrm>
              <a:off x="13969" y="10087"/>
              <a:ext cx="79" cy="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椭圆 110"/>
            <p:cNvSpPr/>
            <p:nvPr/>
          </p:nvSpPr>
          <p:spPr>
            <a:xfrm>
              <a:off x="14359" y="10081"/>
              <a:ext cx="90" cy="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椭圆 111"/>
            <p:cNvSpPr/>
            <p:nvPr/>
          </p:nvSpPr>
          <p:spPr>
            <a:xfrm>
              <a:off x="14760" y="1007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15173" y="10070"/>
              <a:ext cx="113" cy="1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椭圆 113"/>
            <p:cNvSpPr/>
            <p:nvPr/>
          </p:nvSpPr>
          <p:spPr>
            <a:xfrm>
              <a:off x="15597" y="10064"/>
              <a:ext cx="124" cy="1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16032" y="10058"/>
              <a:ext cx="136" cy="1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16479" y="10047"/>
              <a:ext cx="158" cy="1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椭圆 116"/>
            <p:cNvSpPr/>
            <p:nvPr/>
          </p:nvSpPr>
          <p:spPr>
            <a:xfrm>
              <a:off x="16948" y="10039"/>
              <a:ext cx="175"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1" name="组合 120"/>
          <p:cNvGrpSpPr/>
          <p:nvPr/>
        </p:nvGrpSpPr>
        <p:grpSpPr>
          <a:xfrm flipH="1">
            <a:off x="346710" y="671830"/>
            <a:ext cx="3133725" cy="111760"/>
            <a:chOff x="12188" y="10039"/>
            <a:chExt cx="4935" cy="176"/>
          </a:xfrm>
          <a:solidFill>
            <a:schemeClr val="bg1">
              <a:lumMod val="75000"/>
            </a:schemeClr>
          </a:solidFill>
        </p:grpSpPr>
        <p:sp>
          <p:nvSpPr>
            <p:cNvPr id="122" name="椭圆 121"/>
            <p:cNvSpPr/>
            <p:nvPr/>
          </p:nvSpPr>
          <p:spPr>
            <a:xfrm>
              <a:off x="12188" y="10115"/>
              <a:ext cx="23" cy="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椭圆 122"/>
            <p:cNvSpPr/>
            <p:nvPr/>
          </p:nvSpPr>
          <p:spPr>
            <a:xfrm>
              <a:off x="12522" y="10109"/>
              <a:ext cx="34" cy="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椭圆 123"/>
            <p:cNvSpPr/>
            <p:nvPr/>
          </p:nvSpPr>
          <p:spPr>
            <a:xfrm>
              <a:off x="12867" y="10104"/>
              <a:ext cx="45" cy="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椭圆 124"/>
            <p:cNvSpPr/>
            <p:nvPr/>
          </p:nvSpPr>
          <p:spPr>
            <a:xfrm>
              <a:off x="13223" y="10098"/>
              <a:ext cx="56" cy="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椭圆 125"/>
            <p:cNvSpPr/>
            <p:nvPr/>
          </p:nvSpPr>
          <p:spPr>
            <a:xfrm>
              <a:off x="13590" y="10092"/>
              <a:ext cx="68" cy="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椭圆 126"/>
            <p:cNvSpPr/>
            <p:nvPr/>
          </p:nvSpPr>
          <p:spPr>
            <a:xfrm>
              <a:off x="13969" y="10087"/>
              <a:ext cx="79" cy="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椭圆 127"/>
            <p:cNvSpPr/>
            <p:nvPr/>
          </p:nvSpPr>
          <p:spPr>
            <a:xfrm>
              <a:off x="14359" y="10081"/>
              <a:ext cx="90" cy="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椭圆 128"/>
            <p:cNvSpPr/>
            <p:nvPr/>
          </p:nvSpPr>
          <p:spPr>
            <a:xfrm>
              <a:off x="14760" y="1007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椭圆 129"/>
            <p:cNvSpPr/>
            <p:nvPr/>
          </p:nvSpPr>
          <p:spPr>
            <a:xfrm>
              <a:off x="15173" y="10070"/>
              <a:ext cx="113" cy="1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椭圆 130"/>
            <p:cNvSpPr/>
            <p:nvPr/>
          </p:nvSpPr>
          <p:spPr>
            <a:xfrm>
              <a:off x="15597" y="10064"/>
              <a:ext cx="124" cy="1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椭圆 131"/>
            <p:cNvSpPr/>
            <p:nvPr/>
          </p:nvSpPr>
          <p:spPr>
            <a:xfrm>
              <a:off x="16032" y="10058"/>
              <a:ext cx="136" cy="1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椭圆 132"/>
            <p:cNvSpPr/>
            <p:nvPr/>
          </p:nvSpPr>
          <p:spPr>
            <a:xfrm>
              <a:off x="16479" y="10047"/>
              <a:ext cx="158" cy="1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椭圆 133"/>
            <p:cNvSpPr/>
            <p:nvPr/>
          </p:nvSpPr>
          <p:spPr>
            <a:xfrm>
              <a:off x="16948" y="10039"/>
              <a:ext cx="175"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5" name="组合 134"/>
          <p:cNvGrpSpPr/>
          <p:nvPr/>
        </p:nvGrpSpPr>
        <p:grpSpPr>
          <a:xfrm>
            <a:off x="-3258820" y="-12631420"/>
            <a:ext cx="6750000" cy="9043200"/>
            <a:chOff x="-6871" y="-1500"/>
            <a:chExt cx="15712" cy="21060"/>
          </a:xfrm>
        </p:grpSpPr>
        <p:sp>
          <p:nvSpPr>
            <p:cNvPr id="136" name="任意多边形 135"/>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645FE8">
                    <a:alpha val="20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任意多边形 136"/>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45FE8"/>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任意多边形 137"/>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645F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任意多边形 138"/>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434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椭圆 139"/>
            <p:cNvSpPr/>
            <p:nvPr/>
          </p:nvSpPr>
          <p:spPr>
            <a:xfrm>
              <a:off x="2901" y="4012"/>
              <a:ext cx="332" cy="332"/>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1" name="椭圆 140"/>
            <p:cNvSpPr/>
            <p:nvPr/>
          </p:nvSpPr>
          <p:spPr>
            <a:xfrm>
              <a:off x="517" y="2608"/>
              <a:ext cx="332" cy="332"/>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2" name="椭圆 141"/>
            <p:cNvSpPr/>
            <p:nvPr/>
          </p:nvSpPr>
          <p:spPr>
            <a:xfrm>
              <a:off x="1188" y="4012"/>
              <a:ext cx="164" cy="164"/>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椭圆 142"/>
            <p:cNvSpPr/>
            <p:nvPr/>
          </p:nvSpPr>
          <p:spPr>
            <a:xfrm>
              <a:off x="3550" y="5404"/>
              <a:ext cx="219" cy="219"/>
            </a:xfrm>
            <a:prstGeom prst="ellipse">
              <a:avLst/>
            </a:prstGeom>
            <a:solidFill>
              <a:srgbClr val="8E8AE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椭圆 143"/>
            <p:cNvSpPr/>
            <p:nvPr/>
          </p:nvSpPr>
          <p:spPr>
            <a:xfrm>
              <a:off x="5201" y="8526"/>
              <a:ext cx="506" cy="506"/>
            </a:xfrm>
            <a:prstGeom prst="ellipse">
              <a:avLst/>
            </a:prstGeom>
            <a:solidFill>
              <a:srgbClr val="B3B1F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椭圆 144"/>
            <p:cNvSpPr/>
            <p:nvPr/>
          </p:nvSpPr>
          <p:spPr>
            <a:xfrm>
              <a:off x="7576" y="9754"/>
              <a:ext cx="332" cy="332"/>
            </a:xfrm>
            <a:prstGeom prst="ellipse">
              <a:avLst/>
            </a:prstGeom>
            <a:solidFill>
              <a:srgbClr val="9592E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椭圆 145"/>
            <p:cNvSpPr/>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椭圆 146"/>
            <p:cNvSpPr/>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椭圆 147"/>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9" name="椭圆 148"/>
            <p:cNvSpPr/>
            <p:nvPr/>
          </p:nvSpPr>
          <p:spPr>
            <a:xfrm>
              <a:off x="7357" y="8661"/>
              <a:ext cx="219" cy="219"/>
            </a:xfrm>
            <a:prstGeom prst="ellipse">
              <a:avLst/>
            </a:prstGeom>
            <a:solidFill>
              <a:srgbClr val="8E8AE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0" name="组合 149"/>
          <p:cNvGrpSpPr/>
          <p:nvPr/>
        </p:nvGrpSpPr>
        <p:grpSpPr>
          <a:xfrm flipH="1" flipV="1">
            <a:off x="7752921" y="-17668875"/>
            <a:ext cx="6748574" cy="9044940"/>
            <a:chOff x="-6871" y="-1500"/>
            <a:chExt cx="15713" cy="21060"/>
          </a:xfrm>
        </p:grpSpPr>
        <p:sp>
          <p:nvSpPr>
            <p:cNvPr id="151" name="任意多边形 150"/>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645FE8">
                    <a:alpha val="20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任意多边形 151"/>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45FE8"/>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任意多边形 152"/>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645F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任意多边形 153"/>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434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椭圆 154"/>
            <p:cNvSpPr/>
            <p:nvPr/>
          </p:nvSpPr>
          <p:spPr>
            <a:xfrm>
              <a:off x="2901" y="4012"/>
              <a:ext cx="332" cy="332"/>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椭圆 155"/>
            <p:cNvSpPr/>
            <p:nvPr/>
          </p:nvSpPr>
          <p:spPr>
            <a:xfrm>
              <a:off x="517" y="2608"/>
              <a:ext cx="332" cy="332"/>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椭圆 156"/>
            <p:cNvSpPr/>
            <p:nvPr/>
          </p:nvSpPr>
          <p:spPr>
            <a:xfrm>
              <a:off x="1188" y="4012"/>
              <a:ext cx="164" cy="164"/>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椭圆 157"/>
            <p:cNvSpPr/>
            <p:nvPr/>
          </p:nvSpPr>
          <p:spPr>
            <a:xfrm>
              <a:off x="3550" y="5404"/>
              <a:ext cx="219" cy="219"/>
            </a:xfrm>
            <a:prstGeom prst="ellipse">
              <a:avLst/>
            </a:prstGeom>
            <a:solidFill>
              <a:srgbClr val="8E8AE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椭圆 158"/>
            <p:cNvSpPr/>
            <p:nvPr/>
          </p:nvSpPr>
          <p:spPr>
            <a:xfrm>
              <a:off x="5201" y="8526"/>
              <a:ext cx="506" cy="506"/>
            </a:xfrm>
            <a:prstGeom prst="ellipse">
              <a:avLst/>
            </a:prstGeom>
            <a:solidFill>
              <a:srgbClr val="B3B1F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椭圆 159"/>
            <p:cNvSpPr/>
            <p:nvPr/>
          </p:nvSpPr>
          <p:spPr>
            <a:xfrm>
              <a:off x="7576" y="9754"/>
              <a:ext cx="332" cy="332"/>
            </a:xfrm>
            <a:prstGeom prst="ellipse">
              <a:avLst/>
            </a:prstGeom>
            <a:solidFill>
              <a:srgbClr val="9592E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椭圆 160"/>
            <p:cNvSpPr/>
            <p:nvPr/>
          </p:nvSpPr>
          <p:spPr>
            <a:xfrm>
              <a:off x="1973" y="10038"/>
              <a:ext cx="404" cy="404"/>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椭圆 161"/>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椭圆 162"/>
            <p:cNvSpPr/>
            <p:nvPr/>
          </p:nvSpPr>
          <p:spPr>
            <a:xfrm>
              <a:off x="7357" y="8661"/>
              <a:ext cx="219" cy="219"/>
            </a:xfrm>
            <a:prstGeom prst="ellipse">
              <a:avLst/>
            </a:prstGeom>
            <a:solidFill>
              <a:srgbClr val="8E8AE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2482850" y="2263775"/>
            <a:ext cx="7077075" cy="1568450"/>
            <a:chOff x="3908" y="3033"/>
            <a:chExt cx="11145" cy="2470"/>
          </a:xfrm>
        </p:grpSpPr>
        <p:sp>
          <p:nvSpPr>
            <p:cNvPr id="251" name="圆角矩形 250"/>
            <p:cNvSpPr/>
            <p:nvPr/>
          </p:nvSpPr>
          <p:spPr>
            <a:xfrm>
              <a:off x="3908" y="4554"/>
              <a:ext cx="9692" cy="949"/>
            </a:xfrm>
            <a:prstGeom prst="roundRect">
              <a:avLst>
                <a:gd name="adj" fmla="val 50000"/>
              </a:avLst>
            </a:prstGeom>
            <a:solidFill>
              <a:srgbClr val="238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sz="3200" b="1" dirty="0">
                  <a:solidFill>
                    <a:schemeClr val="bg1"/>
                  </a:solidFill>
                  <a:latin typeface="微软雅黑" panose="020B0503020204020204" pitchFamily="34" charset="-122"/>
                  <a:ea typeface="微软雅黑" panose="020B0503020204020204" pitchFamily="34" charset="-122"/>
                  <a:sym typeface="+mn-ea"/>
                </a:rPr>
                <a:t>enjoy your stay in </a:t>
              </a:r>
              <a:r>
                <a:rPr lang="en-US" altLang="en-GB" sz="3200" b="1" dirty="0">
                  <a:solidFill>
                    <a:schemeClr val="bg1"/>
                  </a:solidFill>
                  <a:latin typeface="微软雅黑" panose="020B0503020204020204" pitchFamily="34" charset="-122"/>
                  <a:ea typeface="微软雅黑" panose="020B0503020204020204" pitchFamily="34" charset="-122"/>
                  <a:sym typeface="+mn-ea"/>
                </a:rPr>
                <a:t>Hefei</a:t>
              </a:r>
              <a:r>
                <a:rPr lang="en-GB" altLang="zh-CN" sz="3200" b="1" dirty="0">
                  <a:solidFill>
                    <a:schemeClr val="bg1"/>
                  </a:solidFill>
                  <a:latin typeface="微软雅黑" panose="020B0503020204020204" pitchFamily="34" charset="-122"/>
                  <a:ea typeface="微软雅黑" panose="020B0503020204020204" pitchFamily="34" charset="-122"/>
                  <a:sym typeface="+mn-ea"/>
                </a:rPr>
                <a:t>!</a:t>
              </a:r>
              <a:endParaRPr lang="zh-CN" altLang="en-US" sz="3200"/>
            </a:p>
          </p:txBody>
        </p:sp>
        <p:sp>
          <p:nvSpPr>
            <p:cNvPr id="3" name="文本框 2"/>
            <p:cNvSpPr txBox="1"/>
            <p:nvPr/>
          </p:nvSpPr>
          <p:spPr>
            <a:xfrm>
              <a:off x="3909" y="3033"/>
              <a:ext cx="11144" cy="1307"/>
            </a:xfrm>
            <a:prstGeom prst="rect">
              <a:avLst/>
            </a:prstGeom>
            <a:noFill/>
          </p:spPr>
          <p:txBody>
            <a:bodyPr wrap="square" rtlCol="0">
              <a:spAutoFit/>
            </a:bodyPr>
            <a:lstStyle/>
            <a:p>
              <a:pPr>
                <a:lnSpc>
                  <a:spcPct val="150000"/>
                </a:lnSpc>
              </a:pPr>
              <a:r>
                <a:rPr lang="en-GB" altLang="zh-CN" sz="3200" b="1" dirty="0">
                  <a:solidFill>
                    <a:schemeClr val="tx1"/>
                  </a:solidFill>
                  <a:latin typeface="微软雅黑" panose="020B0503020204020204" pitchFamily="34" charset="-122"/>
                  <a:ea typeface="微软雅黑" panose="020B0503020204020204" pitchFamily="34" charset="-122"/>
                  <a:sym typeface="+mn-ea"/>
                </a:rPr>
                <a:t>Have a successful meeting and </a:t>
              </a:r>
              <a:endParaRPr lang="en-GB" altLang="zh-CN" sz="3200" b="1" dirty="0">
                <a:solidFill>
                  <a:schemeClr val="bg1"/>
                </a:solidFill>
                <a:latin typeface="微软雅黑" panose="020B0503020204020204" pitchFamily="34" charset="-122"/>
                <a:ea typeface="微软雅黑" panose="020B0503020204020204" pitchFamily="34" charset="-122"/>
                <a:sym typeface="+mn-ea"/>
              </a:endParaRPr>
            </a:p>
          </p:txBody>
        </p:sp>
      </p:gr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Brief Introduction of Hefei</a:t>
              </a:r>
              <a:endParaRPr lang="en-US" altLang="zh-CN" sz="2400" b="1">
                <a:latin typeface="微软雅黑" panose="020B0503020204020204" pitchFamily="34" charset="-122"/>
                <a:ea typeface="微软雅黑" panose="020B0503020204020204" pitchFamily="34" charset="-122"/>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sp>
        <p:nvSpPr>
          <p:cNvPr id="3" name="文本框 2"/>
          <p:cNvSpPr txBox="1"/>
          <p:nvPr/>
        </p:nvSpPr>
        <p:spPr>
          <a:xfrm>
            <a:off x="4648835" y="1195705"/>
            <a:ext cx="6962775" cy="1630045"/>
          </a:xfrm>
          <a:prstGeom prst="rect">
            <a:avLst/>
          </a:prstGeom>
          <a:noFill/>
          <a:ln w="19050">
            <a:solidFill>
              <a:schemeClr val="bg1">
                <a:lumMod val="75000"/>
              </a:schemeClr>
            </a:solidFill>
            <a:prstDash val="dash"/>
          </a:ln>
        </p:spPr>
        <p:txBody>
          <a:bodyPr wrap="square" rtlCol="0">
            <a:spAutoFit/>
          </a:bodyPr>
          <a:lstStyle/>
          <a:p>
            <a:r>
              <a:rPr lang="zh-CN" altLang="en-US" sz="2000" b="1">
                <a:latin typeface="Times New Roman" panose="02020603050405020304" pitchFamily="18" charset="0"/>
                <a:cs typeface="Times New Roman" panose="02020603050405020304" pitchFamily="18" charset="0"/>
              </a:rPr>
              <a:t>Hefei, referred to as "Lu" or "He" in ancient times, known as Luzhou, Luyang, Hefei, is a prefecture-level city in Anhui Province. It is located in the central part of Anhui Province, in the west wing of the Yangtze River delta, surrounded by Chaohu Lake. </a:t>
            </a:r>
            <a:endParaRPr lang="zh-CN" altLang="en-US" sz="2000" b="1">
              <a:latin typeface="Times New Roman" panose="02020603050405020304" pitchFamily="18" charset="0"/>
              <a:cs typeface="Times New Roman" panose="02020603050405020304" pitchFamily="18" charset="0"/>
            </a:endParaRPr>
          </a:p>
        </p:txBody>
      </p:sp>
      <p:sp>
        <p:nvSpPr>
          <p:cNvPr id="4" name="TextBox 1"/>
          <p:cNvSpPr txBox="1">
            <a:spLocks noChangeArrowheads="1"/>
          </p:cNvSpPr>
          <p:nvPr>
            <p:custDataLst>
              <p:tags r:id="rId1"/>
            </p:custDataLst>
          </p:nvPr>
        </p:nvSpPr>
        <p:spPr bwMode="auto">
          <a:xfrm>
            <a:off x="4648835" y="2972435"/>
            <a:ext cx="6962775"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r>
              <a:rPr lang="en-US" altLang="zh-CN" dirty="0"/>
              <a:t> Hefei is one of the important cradles of Chinese civilization. The East Fei River and the South Fei River both originate here, hence the name. It is an important administrative center, commercial port and military town in the Jianghuai region, known as "the right throat of the Huai River, Jiangnan Lip Tooth," "the first county of the Jianghuai River, Wu Chu Yaochong," "the hometown of the Three Kingdoms, the hometown of Bao Zheng, and the cradle of the Huai Army." It is also the central city of the G60 Science and Technology Innovation Corridor, the strategic dual-node cities of the Belt and Road Initiative and the Yangtze River Economic Belt, the comprehensive national scientific centre, the member cities of the World Alliance of Science and Technology Cities, and the national pilot cities of science and technology innovation. </a:t>
            </a:r>
            <a:endParaRPr lang="en-US" altLang="zh-CN" dirty="0"/>
          </a:p>
        </p:txBody>
      </p:sp>
      <p:pic>
        <p:nvPicPr>
          <p:cNvPr id="2" name="图片 1" descr="/Users/limeixiang/Desktop/WechatIMG222.jpegWechatIMG222"/>
          <p:cNvPicPr/>
          <p:nvPr/>
        </p:nvPicPr>
        <p:blipFill>
          <a:blip r:embed="rId2"/>
          <a:srcRect t="5095" b="5095"/>
          <a:stretch>
            <a:fillRect/>
          </a:stretch>
        </p:blipFill>
        <p:spPr>
          <a:xfrm>
            <a:off x="434340" y="1228090"/>
            <a:ext cx="3763645" cy="2532380"/>
          </a:xfrm>
          <a:prstGeom prst="rect">
            <a:avLst/>
          </a:prstGeom>
          <a:noFill/>
          <a:ln w="9525">
            <a:noFill/>
          </a:ln>
        </p:spPr>
      </p:pic>
      <p:pic>
        <p:nvPicPr>
          <p:cNvPr id="101" name="图片 100" descr="/Users/limeixiang/Desktop/WechatIMG223.jpegWechatIMG223"/>
          <p:cNvPicPr/>
          <p:nvPr/>
        </p:nvPicPr>
        <p:blipFill>
          <a:blip r:embed="rId3"/>
          <a:srcRect t="304" b="304"/>
          <a:stretch>
            <a:fillRect/>
          </a:stretch>
        </p:blipFill>
        <p:spPr>
          <a:xfrm>
            <a:off x="433705" y="3984625"/>
            <a:ext cx="3764280" cy="2419350"/>
          </a:xfrm>
          <a:prstGeom prst="rect">
            <a:avLst/>
          </a:prstGeom>
          <a:noFill/>
          <a:ln w="9525">
            <a:noFill/>
          </a:ln>
        </p:spPr>
      </p:pic>
    </p:spTree>
    <p:custDataLst>
      <p:tags r:id="rId4"/>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Hefei’s Attractions</a:t>
              </a:r>
              <a:endParaRPr lang="en-US" altLang="zh-CN" sz="2400" b="1">
                <a:latin typeface="微软雅黑" panose="020B0503020204020204" pitchFamily="34" charset="-122"/>
                <a:ea typeface="微软雅黑" panose="020B0503020204020204" pitchFamily="34" charset="-122"/>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pSp>
        <p:nvGrpSpPr>
          <p:cNvPr id="12" name="组合 11"/>
          <p:cNvGrpSpPr/>
          <p:nvPr/>
        </p:nvGrpSpPr>
        <p:grpSpPr>
          <a:xfrm>
            <a:off x="3599815" y="1024890"/>
            <a:ext cx="6917055" cy="4921885"/>
            <a:chOff x="5669" y="1614"/>
            <a:chExt cx="10893" cy="7751"/>
          </a:xfrm>
        </p:grpSpPr>
        <p:sp>
          <p:nvSpPr>
            <p:cNvPr id="2" name="文本框 1"/>
            <p:cNvSpPr txBox="1"/>
            <p:nvPr/>
          </p:nvSpPr>
          <p:spPr>
            <a:xfrm>
              <a:off x="5825" y="1614"/>
              <a:ext cx="5191" cy="628"/>
            </a:xfrm>
            <a:prstGeom prst="rect">
              <a:avLst/>
            </a:prstGeom>
            <a:noFill/>
            <a:ln w="19050">
              <a:solidFill>
                <a:schemeClr val="bg1">
                  <a:lumMod val="75000"/>
                </a:schemeClr>
              </a:solidFill>
              <a:prstDash val="dash"/>
            </a:ln>
          </p:spPr>
          <p:txBody>
            <a:bodyPr wrap="square" rtlCol="0">
              <a:spAutoFit/>
            </a:bodyPr>
            <a:lstStyle/>
            <a:p>
              <a:r>
                <a:rPr sz="2000" b="1">
                  <a:latin typeface="Times New Roman" panose="02020603050405020304" pitchFamily="18" charset="0"/>
                  <a:cs typeface="Times New Roman" panose="02020603050405020304" pitchFamily="18" charset="0"/>
                </a:rPr>
                <a:t>Bao Ancestral Hall in Hefei </a:t>
              </a:r>
              <a:endParaRPr sz="2000" b="1">
                <a:latin typeface="Times New Roman" panose="02020603050405020304" pitchFamily="18" charset="0"/>
                <a:cs typeface="Times New Roman" panose="02020603050405020304" pitchFamily="18" charset="0"/>
              </a:endParaRPr>
            </a:p>
          </p:txBody>
        </p:sp>
        <p:sp>
          <p:nvSpPr>
            <p:cNvPr id="7" name="文本框 6"/>
            <p:cNvSpPr txBox="1"/>
            <p:nvPr/>
          </p:nvSpPr>
          <p:spPr>
            <a:xfrm>
              <a:off x="5669" y="2242"/>
              <a:ext cx="10893" cy="7123"/>
            </a:xfrm>
            <a:prstGeom prst="rect">
              <a:avLst/>
            </a:prstGeom>
            <a:noFill/>
          </p:spPr>
          <p:txBody>
            <a:bodyPr wrap="square" rtlCol="0">
              <a:spAutoFit/>
            </a:bodyPr>
            <a:lstStyle/>
            <a:p>
              <a:pPr marL="285750" indent="-285750">
                <a:buFont typeface="Arial" panose="020B0604020202020204" pitchFamily="34" charset="0"/>
                <a:buChar char="•"/>
              </a:pPr>
              <a:r>
                <a:rPr lang="zh-CN" altLang="en-US" dirty="0">
                  <a:latin typeface="Times New Roman" panose="02020603050405020304" pitchFamily="18" charset="0"/>
                  <a:cs typeface="Times New Roman" panose="02020603050405020304" pitchFamily="18" charset="0"/>
                </a:rPr>
                <a:t>Bao Ancestral Hall, the full name of Bao Xiaosu Ancestral Hall, is located in Hefei, Anhui Province, on a mound in the eastern section of Huancheng South Road. It is a memorial hall for Bao Zheng, a minister of the Northern Song Dynasty. It was built in the Ming Dynasty and rebuilt in the Qing Dynasty. It covers an area of 10,000 square meters. Bao Gong Temple consists of a closed courtyard with white walls and green tiles. The main building is Bao Gong Ting Hall, sitting Bao Zheng tall statue, wall embedded black stone Bao Gong carved image, the majesty is not A, the performance of the "untouchable" black-faced Bao Gong's awe-inspiring righteousness. The west side of the pavilion is equipped with a corridor of curved pavilions; In the east there are 16 Longjing Pavilion stands, there are ancient wells, the number "Lian Quan." On September 8, 1981, Baogong Temple was announced by the Anhui Provincial People's Government as a provincial cultural relics protection unit in Anhui Province. </a:t>
              </a:r>
              <a:endParaRPr lang="zh-CN" altLang="en-US" dirty="0">
                <a:latin typeface="Times New Roman" panose="02020603050405020304" pitchFamily="18" charset="0"/>
                <a:cs typeface="Times New Roman" panose="02020603050405020304" pitchFamily="18" charset="0"/>
              </a:endParaRPr>
            </a:p>
          </p:txBody>
        </p:sp>
      </p:grpSp>
      <p:pic>
        <p:nvPicPr>
          <p:cNvPr id="1073742867" name="图片 6" descr="/Users/limeixiang/Desktop/WechatIMG211.jpegWechatIMG211"/>
          <p:cNvPicPr>
            <a:picLocks noChangeAspect="1"/>
          </p:cNvPicPr>
          <p:nvPr/>
        </p:nvPicPr>
        <p:blipFill>
          <a:blip r:embed="rId1"/>
          <a:srcRect t="5068" b="5068"/>
          <a:stretch>
            <a:fillRect/>
          </a:stretch>
        </p:blipFill>
        <p:spPr>
          <a:xfrm>
            <a:off x="417513" y="1533525"/>
            <a:ext cx="2938145" cy="2448560"/>
          </a:xfrm>
          <a:prstGeom prst="rect">
            <a:avLst/>
          </a:prstGeom>
          <a:noFill/>
          <a:ln w="9525">
            <a:noFill/>
          </a:ln>
        </p:spPr>
      </p:pic>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sym typeface="+mn-ea"/>
                </a:rPr>
                <a:t>Hefei’s Attractions</a:t>
              </a:r>
              <a:endParaRPr lang="en-US" altLang="zh-CN" sz="2400" b="1">
                <a:latin typeface="微软雅黑" panose="020B0503020204020204" pitchFamily="34" charset="-122"/>
                <a:ea typeface="微软雅黑" panose="020B0503020204020204" pitchFamily="34" charset="-122"/>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pSp>
        <p:nvGrpSpPr>
          <p:cNvPr id="4" name="组合 3"/>
          <p:cNvGrpSpPr/>
          <p:nvPr/>
        </p:nvGrpSpPr>
        <p:grpSpPr>
          <a:xfrm>
            <a:off x="4537210" y="870585"/>
            <a:ext cx="6773078" cy="2845435"/>
            <a:chOff x="6885" y="1614"/>
            <a:chExt cx="9139" cy="4481"/>
          </a:xfrm>
        </p:grpSpPr>
        <p:sp>
          <p:nvSpPr>
            <p:cNvPr id="2" name="文本框 1"/>
            <p:cNvSpPr txBox="1"/>
            <p:nvPr/>
          </p:nvSpPr>
          <p:spPr>
            <a:xfrm>
              <a:off x="7362" y="1614"/>
              <a:ext cx="5646" cy="628"/>
            </a:xfrm>
            <a:prstGeom prst="rect">
              <a:avLst/>
            </a:prstGeom>
            <a:noFill/>
            <a:ln w="19050">
              <a:solidFill>
                <a:schemeClr val="bg1">
                  <a:lumMod val="75000"/>
                </a:schemeClr>
              </a:solidFill>
              <a:prstDash val="dash"/>
            </a:ln>
          </p:spPr>
          <p:txBody>
            <a:bodyPr wrap="square" rtlCol="0">
              <a:spAutoFit/>
            </a:bodyPr>
            <a:lstStyle/>
            <a:p>
              <a:r>
                <a:rPr sz="2000" b="1">
                  <a:latin typeface="Times New Roman" panose="02020603050405020304" pitchFamily="18" charset="0"/>
                  <a:cs typeface="Times New Roman" panose="02020603050405020304" pitchFamily="18" charset="0"/>
                </a:rPr>
                <a:t>Former Residence of Li Hongzhang</a:t>
              </a:r>
              <a:endParaRPr sz="2000" b="1">
                <a:latin typeface="Times New Roman" panose="02020603050405020304" pitchFamily="18" charset="0"/>
                <a:cs typeface="Times New Roman" panose="02020603050405020304" pitchFamily="18" charset="0"/>
              </a:endParaRPr>
            </a:p>
          </p:txBody>
        </p:sp>
        <p:sp>
          <p:nvSpPr>
            <p:cNvPr id="7" name="文本框 6"/>
            <p:cNvSpPr txBox="1"/>
            <p:nvPr/>
          </p:nvSpPr>
          <p:spPr>
            <a:xfrm>
              <a:off x="6885" y="2669"/>
              <a:ext cx="9139" cy="3426"/>
            </a:xfrm>
            <a:prstGeom prst="rect">
              <a:avLst/>
            </a:prstGeom>
            <a:noFill/>
          </p:spPr>
          <p:txBody>
            <a:bodyPr wrap="square" rtlCol="0">
              <a:noAutofit/>
            </a:bodyPr>
            <a:lstStyle/>
            <a:p>
              <a:pPr marL="285750" indent="-285750">
                <a:buFont typeface="Arial" panose="020B0604020202020204" pitchFamily="34" charset="0"/>
                <a:buChar char="•"/>
              </a:pPr>
              <a:r>
                <a:rPr lang="zh-CN" altLang="en-US">
                  <a:latin typeface="Times New Roman" panose="02020603050405020304" pitchFamily="18" charset="0"/>
                  <a:cs typeface="Times New Roman" panose="02020603050405020304" pitchFamily="18" charset="0"/>
                </a:rPr>
                <a:t>Hefei Li Hongzhang former residence, located in Hefei, Anhui Province, Luyang District, Huaihe Road, the middle section of the pedestrian street No. 208, is the late Qing Dynasty Li Hongzhang's home, typical of the late Qing Dynasty Jianghuai residential architecture. The former residence of Li Hongzhang covers an area of 3500 square meters and consists of the Li Mansion and the Huai Department Exhibition Hall. </a:t>
              </a:r>
              <a:endParaRPr lang="zh-CN" altLang="en-US">
                <a:latin typeface="Times New Roman" panose="02020603050405020304" pitchFamily="18" charset="0"/>
                <a:cs typeface="Times New Roman" panose="02020603050405020304" pitchFamily="18" charset="0"/>
              </a:endParaRPr>
            </a:p>
          </p:txBody>
        </p:sp>
      </p:grpSp>
      <p:sp>
        <p:nvSpPr>
          <p:cNvPr id="10" name="文本框 9"/>
          <p:cNvSpPr txBox="1"/>
          <p:nvPr/>
        </p:nvSpPr>
        <p:spPr>
          <a:xfrm>
            <a:off x="702945" y="4199255"/>
            <a:ext cx="6772275" cy="2198370"/>
          </a:xfrm>
          <a:prstGeom prst="rect">
            <a:avLst/>
          </a:prstGeom>
          <a:noFill/>
        </p:spPr>
        <p:txBody>
          <a:bodyPr wrap="square" rtlCol="0">
            <a:noAutofit/>
          </a:bodyPr>
          <a:lstStyle/>
          <a:p>
            <a:pPr marL="285750" indent="-285750">
              <a:buFont typeface="Arial" panose="020B0604020202020204" pitchFamily="34" charset="0"/>
              <a:buChar char="•"/>
            </a:pPr>
            <a:r>
              <a:rPr lang="zh-CN" altLang="en-US">
                <a:latin typeface="Times New Roman" panose="02020603050405020304" pitchFamily="18" charset="0"/>
                <a:cs typeface="Times New Roman" panose="02020603050405020304" pitchFamily="18" charset="0"/>
                <a:sym typeface="+mn-ea"/>
              </a:rPr>
              <a:t>The Li Mansion covers an area of 2000 square meters and the Huai Department Exhibition Hall covers an area of more than 1500 square meters. Li Fu is divided into five from south to north, followed by the foyer, lobby, the hall and Zouma Zhuan Xin Lou. The former residence is not only one of the "Top Ten Scenic Spots" of Hefei, but also the first choice of the public. It is listed as a national key cultural relics protection unit and a national AAAA tourist attraction. </a:t>
            </a:r>
            <a:endParaRPr lang="zh-CN" altLang="en-US">
              <a:latin typeface="Times New Roman" panose="02020603050405020304" pitchFamily="18" charset="0"/>
              <a:cs typeface="Times New Roman" panose="02020603050405020304" pitchFamily="18" charset="0"/>
            </a:endParaRPr>
          </a:p>
        </p:txBody>
      </p:sp>
      <p:pic>
        <p:nvPicPr>
          <p:cNvPr id="1073742866" name="图片 5" descr="/Users/limeixiang/Desktop/WechatIMG204.jpegWechatIMG204"/>
          <p:cNvPicPr>
            <a:picLocks noChangeAspect="1"/>
          </p:cNvPicPr>
          <p:nvPr/>
        </p:nvPicPr>
        <p:blipFill>
          <a:blip r:embed="rId1"/>
          <a:srcRect l="5502" r="5502"/>
          <a:stretch>
            <a:fillRect/>
          </a:stretch>
        </p:blipFill>
        <p:spPr>
          <a:xfrm>
            <a:off x="8042910" y="3874770"/>
            <a:ext cx="3716020" cy="2596515"/>
          </a:xfrm>
          <a:prstGeom prst="rect">
            <a:avLst/>
          </a:prstGeom>
          <a:noFill/>
          <a:ln w="9525">
            <a:noFill/>
          </a:ln>
        </p:spPr>
      </p:pic>
      <p:pic>
        <p:nvPicPr>
          <p:cNvPr id="1073742869" name="图片 4" descr="/Users/limeixiang/Desktop/WechatIMG203.jpegWechatIMG203"/>
          <p:cNvPicPr>
            <a:picLocks noChangeAspect="1"/>
          </p:cNvPicPr>
          <p:nvPr/>
        </p:nvPicPr>
        <p:blipFill>
          <a:blip r:embed="rId2"/>
          <a:srcRect l="4126" r="4126"/>
          <a:stretch>
            <a:fillRect/>
          </a:stretch>
        </p:blipFill>
        <p:spPr>
          <a:xfrm>
            <a:off x="433070" y="1067435"/>
            <a:ext cx="3707130" cy="2678430"/>
          </a:xfrm>
          <a:prstGeom prst="rect">
            <a:avLst/>
          </a:prstGeom>
          <a:noFill/>
          <a:ln w="9525">
            <a:noFill/>
          </a:ln>
        </p:spPr>
      </p:pic>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sym typeface="+mn-ea"/>
                </a:rPr>
                <a:t>Hefei’s Attractions</a:t>
              </a:r>
              <a:endParaRPr lang="en-US" altLang="zh-CN" sz="2400" b="1">
                <a:latin typeface="微软雅黑" panose="020B0503020204020204" pitchFamily="34" charset="-122"/>
                <a:ea typeface="微软雅黑" panose="020B0503020204020204" pitchFamily="34" charset="-122"/>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pSp>
        <p:nvGrpSpPr>
          <p:cNvPr id="12" name="组合 11"/>
          <p:cNvGrpSpPr/>
          <p:nvPr/>
        </p:nvGrpSpPr>
        <p:grpSpPr>
          <a:xfrm>
            <a:off x="4341495" y="1024890"/>
            <a:ext cx="6998970" cy="5551805"/>
            <a:chOff x="6837" y="1614"/>
            <a:chExt cx="11022" cy="8743"/>
          </a:xfrm>
        </p:grpSpPr>
        <p:sp>
          <p:nvSpPr>
            <p:cNvPr id="2" name="文本框 1"/>
            <p:cNvSpPr txBox="1"/>
            <p:nvPr/>
          </p:nvSpPr>
          <p:spPr>
            <a:xfrm>
              <a:off x="7295" y="1614"/>
              <a:ext cx="3867" cy="628"/>
            </a:xfrm>
            <a:prstGeom prst="rect">
              <a:avLst/>
            </a:prstGeom>
            <a:noFill/>
            <a:ln w="19050">
              <a:solidFill>
                <a:schemeClr val="bg1">
                  <a:lumMod val="75000"/>
                </a:schemeClr>
              </a:solidFill>
              <a:prstDash val="dash"/>
            </a:ln>
          </p:spPr>
          <p:txBody>
            <a:bodyPr wrap="square" rtlCol="0">
              <a:spAutoFit/>
            </a:bodyPr>
            <a:lstStyle/>
            <a:p>
              <a:r>
                <a:rPr sz="2000" b="1">
                  <a:latin typeface="Times New Roman" panose="02020603050405020304" pitchFamily="18" charset="0"/>
                  <a:cs typeface="Times New Roman" panose="02020603050405020304" pitchFamily="18" charset="0"/>
                </a:rPr>
                <a:t>Sanhe Ancient Town  </a:t>
              </a:r>
              <a:endParaRPr sz="2000" b="1">
                <a:latin typeface="Times New Roman" panose="02020603050405020304" pitchFamily="18" charset="0"/>
                <a:cs typeface="Times New Roman" panose="02020603050405020304" pitchFamily="18" charset="0"/>
              </a:endParaRPr>
            </a:p>
          </p:txBody>
        </p:sp>
        <p:sp>
          <p:nvSpPr>
            <p:cNvPr id="7" name="文本框 6"/>
            <p:cNvSpPr txBox="1"/>
            <p:nvPr/>
          </p:nvSpPr>
          <p:spPr>
            <a:xfrm>
              <a:off x="6837" y="2242"/>
              <a:ext cx="11022" cy="8115"/>
            </a:xfrm>
            <a:prstGeom prst="rect">
              <a:avLst/>
            </a:prstGeom>
            <a:noFill/>
          </p:spPr>
          <p:txBody>
            <a:bodyPr wrap="square" rtlCol="0">
              <a:noAutofit/>
            </a:bodyPr>
            <a:lstStyle/>
            <a:p>
              <a:pPr marL="285750" indent="-285750">
                <a:buFont typeface="Arial" panose="020B0604020202020204" pitchFamily="34" charset="0"/>
                <a:buChar char="•"/>
              </a:pPr>
              <a:r>
                <a:rPr lang="zh-CN" altLang="en-US">
                  <a:latin typeface="Times New Roman" panose="02020603050405020304" pitchFamily="18" charset="0"/>
                  <a:cs typeface="Times New Roman" panose="02020603050405020304" pitchFamily="18" charset="0"/>
                </a:rPr>
                <a:t>Sanhe Ancient Town, the ancient name of Que Zhu, Que Wei (Zhu), Que An, is China's historical and cultural town, the national AAAAA level tourist attractions, located in the southern tip of Feixi County, Hefei City, Anhui Province, is located at the junction of Feixi, Lujiang, Shucheng, the ancient town with a total area of 2.9 square kilometers. Three River town was originally Chaohu in the high Island, due to sedimentation, gradually become land. In the late Northern and Southern Dynasties, said the three rivers, Ming and Qing Sanhe Town. Three River town has Fengle River, Hang River port, small Nanhe convergence in the territory, the new river flows eastward about 15 kilometers into Chaohu. In the town, there are ancient city walls, ancient artillery, the old site of the Taiping Army Command, Ying Wang Palace, One Lane, Ten thousand thousand meters, Li Fu grain warehouse, He Lu, Liu Tong Xinglong Zhuang, and other historical relics. It is the birthplace of the Lu opera. The ancient town has special products such as rice dumplings, beef sugar, sweet sugar, malt sugar, dried tea, and rice wine. </a:t>
              </a:r>
              <a:endParaRPr lang="zh-CN" altLang="en-US">
                <a:latin typeface="Times New Roman" panose="02020603050405020304" pitchFamily="18" charset="0"/>
                <a:cs typeface="Times New Roman" panose="02020603050405020304" pitchFamily="18" charset="0"/>
              </a:endParaRPr>
            </a:p>
          </p:txBody>
        </p:sp>
      </p:grpSp>
      <p:pic>
        <p:nvPicPr>
          <p:cNvPr id="1073742871" name="图片 1073742870" descr="/Users/limeixiang/Desktop/WechatIMG206.jpegWechatIMG206"/>
          <p:cNvPicPr>
            <a:picLocks noChangeAspect="1"/>
          </p:cNvPicPr>
          <p:nvPr/>
        </p:nvPicPr>
        <p:blipFill>
          <a:blip r:embed="rId1"/>
          <a:srcRect t="25219" b="25219"/>
          <a:stretch>
            <a:fillRect/>
          </a:stretch>
        </p:blipFill>
        <p:spPr>
          <a:xfrm flipH="1">
            <a:off x="530225" y="1209040"/>
            <a:ext cx="3474720" cy="5153660"/>
          </a:xfrm>
          <a:prstGeom prst="rect">
            <a:avLst/>
          </a:prstGeom>
          <a:noFill/>
          <a:ln w="9525">
            <a:noFill/>
          </a:ln>
        </p:spPr>
      </p:pic>
    </p:spTree>
    <p:custDataLst>
      <p:tags r:id="rId2"/>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sym typeface="+mn-ea"/>
                </a:rPr>
                <a:t>Hefei’s Attractions</a:t>
              </a:r>
              <a:endParaRPr lang="en-US" altLang="zh-CN" sz="2400" b="1">
                <a:latin typeface="微软雅黑" panose="020B0503020204020204" pitchFamily="34" charset="-122"/>
                <a:ea typeface="微软雅黑" panose="020B0503020204020204" pitchFamily="34" charset="-122"/>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pSp>
        <p:nvGrpSpPr>
          <p:cNvPr id="12" name="组合 11"/>
          <p:cNvGrpSpPr/>
          <p:nvPr/>
        </p:nvGrpSpPr>
        <p:grpSpPr>
          <a:xfrm>
            <a:off x="3839845" y="1024890"/>
            <a:ext cx="6293485" cy="5405755"/>
            <a:chOff x="6047" y="1614"/>
            <a:chExt cx="9911" cy="8513"/>
          </a:xfrm>
        </p:grpSpPr>
        <p:sp>
          <p:nvSpPr>
            <p:cNvPr id="2" name="文本框 1"/>
            <p:cNvSpPr txBox="1"/>
            <p:nvPr/>
          </p:nvSpPr>
          <p:spPr>
            <a:xfrm>
              <a:off x="6047" y="1614"/>
              <a:ext cx="2514" cy="628"/>
            </a:xfrm>
            <a:prstGeom prst="rect">
              <a:avLst/>
            </a:prstGeom>
            <a:noFill/>
            <a:ln w="19050">
              <a:solidFill>
                <a:schemeClr val="bg1">
                  <a:lumMod val="75000"/>
                </a:schemeClr>
              </a:solidFill>
              <a:prstDash val="dash"/>
            </a:ln>
          </p:spPr>
          <p:txBody>
            <a:bodyPr wrap="square" rtlCol="0">
              <a:spAutoFit/>
            </a:bodyPr>
            <a:lstStyle/>
            <a:p>
              <a:r>
                <a:rPr sz="2000" b="1">
                  <a:latin typeface="Times New Roman" panose="02020603050405020304" pitchFamily="18" charset="0"/>
                  <a:cs typeface="Times New Roman" panose="02020603050405020304" pitchFamily="18" charset="0"/>
                </a:rPr>
                <a:t>Chaohu lake </a:t>
              </a:r>
              <a:endParaRPr sz="2000" b="1">
                <a:latin typeface="Times New Roman" panose="02020603050405020304" pitchFamily="18" charset="0"/>
                <a:cs typeface="Times New Roman" panose="02020603050405020304" pitchFamily="18" charset="0"/>
              </a:endParaRPr>
            </a:p>
          </p:txBody>
        </p:sp>
        <p:sp>
          <p:nvSpPr>
            <p:cNvPr id="7" name="文本框 6"/>
            <p:cNvSpPr txBox="1"/>
            <p:nvPr/>
          </p:nvSpPr>
          <p:spPr>
            <a:xfrm>
              <a:off x="6395" y="2242"/>
              <a:ext cx="9563" cy="7885"/>
            </a:xfrm>
            <a:prstGeom prst="rect">
              <a:avLst/>
            </a:prstGeom>
            <a:noFill/>
          </p:spPr>
          <p:txBody>
            <a:bodyPr wrap="square" rtlCol="0">
              <a:noAutofit/>
            </a:bodyPr>
            <a:lstStyle/>
            <a:p>
              <a:pPr marL="285750" indent="-285750">
                <a:buFont typeface="Arial" panose="020B0604020202020204" pitchFamily="34" charset="0"/>
                <a:buChar char="•"/>
              </a:pPr>
              <a:r>
                <a:rPr lang="zh-CN" altLang="en-US">
                  <a:latin typeface="Times New Roman" panose="02020603050405020304" pitchFamily="18" charset="0"/>
                  <a:cs typeface="Times New Roman" panose="02020603050405020304" pitchFamily="18" charset="0"/>
                </a:rPr>
                <a:t>Chaohu Lake, a large freshwater lake in central Anhui Province, belongs to the Yangtze River Basin and is one of the five largest freshwater lakes in China. It is not only geographically important, but also historically, culturally and ecologically significant. Chaohu has rich aquatic resources to whitebait, beautiful white shrimp and lake crab "three fresh" known, while the lake is rich in fish resources, such as lake coilia, red culter, "four big fish," carp, crucian carp and so on. In addition, Chaohu has good navigation conditions and a number of ports and docks along the lake, which have promoted the economic development of the local and surrounding areas. Chaohu Lake is not only an important natural resource, but also a tourist attraction. Laoshan Island scenic area, tulip highland scenic area and Chaohu wetland park are tourists favorite places. These scenic spots not only show the natural beauty of Chaohu Lake, but also provide a rich tourist experience. </a:t>
              </a:r>
              <a:endParaRPr lang="zh-CN" altLang="en-US">
                <a:latin typeface="Times New Roman" panose="02020603050405020304" pitchFamily="18" charset="0"/>
                <a:cs typeface="Times New Roman" panose="02020603050405020304" pitchFamily="18" charset="0"/>
              </a:endParaRPr>
            </a:p>
          </p:txBody>
        </p:sp>
      </p:grpSp>
      <p:pic>
        <p:nvPicPr>
          <p:cNvPr id="1073742871" name="图片 1073742870" descr="/Users/limeixiang/Desktop/WechatIMG208.jpegWechatIMG208"/>
          <p:cNvPicPr>
            <a:picLocks noChangeAspect="1"/>
          </p:cNvPicPr>
          <p:nvPr/>
        </p:nvPicPr>
        <p:blipFill>
          <a:blip r:embed="rId1"/>
          <a:srcRect l="5217" r="5217"/>
          <a:stretch>
            <a:fillRect/>
          </a:stretch>
        </p:blipFill>
        <p:spPr>
          <a:xfrm flipH="1">
            <a:off x="260350" y="1544955"/>
            <a:ext cx="3474720" cy="2583815"/>
          </a:xfrm>
          <a:prstGeom prst="rect">
            <a:avLst/>
          </a:prstGeom>
          <a:noFill/>
          <a:ln w="9525">
            <a:noFill/>
          </a:ln>
        </p:spPr>
      </p:pic>
    </p:spTree>
    <p:custDataLst>
      <p:tags r:id="rId2"/>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stretch>
            <a:fillRect/>
          </a:stretch>
        </p:blipFill>
        <p:spPr>
          <a:xfrm>
            <a:off x="6362065" y="3717925"/>
            <a:ext cx="2901950" cy="2213610"/>
          </a:xfrm>
          <a:prstGeom prst="rect">
            <a:avLst/>
          </a:prstGeom>
        </p:spPr>
      </p:pic>
      <p:pic>
        <p:nvPicPr>
          <p:cNvPr id="4" name="图片 3"/>
          <p:cNvPicPr>
            <a:picLocks noChangeAspect="1"/>
          </p:cNvPicPr>
          <p:nvPr>
            <p:custDataLst>
              <p:tags r:id="rId3"/>
            </p:custDataLst>
          </p:nvPr>
        </p:nvPicPr>
        <p:blipFill>
          <a:blip r:embed="rId4"/>
          <a:srcRect r="2636" b="725"/>
          <a:stretch>
            <a:fillRect/>
          </a:stretch>
        </p:blipFill>
        <p:spPr>
          <a:xfrm>
            <a:off x="2199005" y="3763010"/>
            <a:ext cx="2874010" cy="2165350"/>
          </a:xfrm>
          <a:prstGeom prst="rect">
            <a:avLst/>
          </a:prstGeom>
        </p:spPr>
      </p:pic>
      <p:pic>
        <p:nvPicPr>
          <p:cNvPr id="3" name="图片 2"/>
          <p:cNvPicPr>
            <a:picLocks noChangeAspect="1"/>
          </p:cNvPicPr>
          <p:nvPr>
            <p:custDataLst>
              <p:tags r:id="rId5"/>
            </p:custDataLst>
          </p:nvPr>
        </p:nvPicPr>
        <p:blipFill>
          <a:blip r:embed="rId6"/>
          <a:stretch>
            <a:fillRect/>
          </a:stretch>
        </p:blipFill>
        <p:spPr>
          <a:xfrm>
            <a:off x="6376670" y="1099820"/>
            <a:ext cx="2901315" cy="2167255"/>
          </a:xfrm>
          <a:prstGeom prst="rect">
            <a:avLst/>
          </a:prstGeom>
        </p:spPr>
      </p:pic>
      <p:pic>
        <p:nvPicPr>
          <p:cNvPr id="2" name="图片 1"/>
          <p:cNvPicPr>
            <a:picLocks noChangeAspect="1"/>
          </p:cNvPicPr>
          <p:nvPr>
            <p:custDataLst>
              <p:tags r:id="rId7"/>
            </p:custDataLst>
          </p:nvPr>
        </p:nvPicPr>
        <p:blipFill>
          <a:blip r:embed="rId8"/>
          <a:stretch>
            <a:fillRect/>
          </a:stretch>
        </p:blipFill>
        <p:spPr>
          <a:xfrm>
            <a:off x="2197735" y="1096010"/>
            <a:ext cx="2894330" cy="2149475"/>
          </a:xfrm>
          <a:prstGeom prst="rect">
            <a:avLst/>
          </a:prstGeom>
        </p:spPr>
      </p:pic>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Local Food</a:t>
              </a:r>
              <a:endParaRPr lang="en-US" altLang="zh-CN" sz="2400" b="1">
                <a:latin typeface="微软雅黑" panose="020B0503020204020204" pitchFamily="34" charset="-122"/>
                <a:ea typeface="微软雅黑" panose="020B0503020204020204" pitchFamily="34" charset="-122"/>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pSp>
        <p:nvGrpSpPr>
          <p:cNvPr id="15" name="组合 14"/>
          <p:cNvGrpSpPr/>
          <p:nvPr/>
        </p:nvGrpSpPr>
        <p:grpSpPr>
          <a:xfrm>
            <a:off x="2084070" y="3340735"/>
            <a:ext cx="7798435" cy="3278505"/>
            <a:chOff x="1971" y="5019"/>
            <a:chExt cx="12281" cy="5163"/>
          </a:xfrm>
        </p:grpSpPr>
        <p:sp>
          <p:nvSpPr>
            <p:cNvPr id="11" name="文本框 10"/>
            <p:cNvSpPr txBox="1"/>
            <p:nvPr/>
          </p:nvSpPr>
          <p:spPr>
            <a:xfrm>
              <a:off x="1971" y="5019"/>
              <a:ext cx="5354" cy="580"/>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Preserved</a:t>
              </a:r>
              <a:r>
                <a:rPr lang="zh-CN" altLang="en-US" dirty="0">
                  <a:latin typeface="Times New Roman" panose="02020603050405020304" pitchFamily="18" charset="0"/>
                  <a:cs typeface="Times New Roman" panose="02020603050405020304" pitchFamily="18" charset="0"/>
                </a:rPr>
                <a:t> mandarin fish（臭鳜鱼）</a:t>
              </a:r>
              <a:endParaRPr lang="zh-CN" altLang="en-US" dirty="0">
                <a:latin typeface="Times New Roman" panose="02020603050405020304" pitchFamily="18" charset="0"/>
                <a:cs typeface="Times New Roman" panose="02020603050405020304" pitchFamily="18" charset="0"/>
              </a:endParaRPr>
            </a:p>
          </p:txBody>
        </p:sp>
        <p:sp>
          <p:nvSpPr>
            <p:cNvPr id="12" name="文本框 11"/>
            <p:cNvSpPr txBox="1"/>
            <p:nvPr/>
          </p:nvSpPr>
          <p:spPr>
            <a:xfrm>
              <a:off x="8527" y="5019"/>
              <a:ext cx="5725" cy="578"/>
            </a:xfrm>
            <a:prstGeom prst="rect">
              <a:avLst/>
            </a:prstGeom>
            <a:noFill/>
          </p:spPr>
          <p:txBody>
            <a:bodyPr wrap="square" rtlCol="0">
              <a:noAutofit/>
            </a:bodyPr>
            <a:lstStyle/>
            <a:p>
              <a:r>
                <a:rPr lang="zh-CN" altLang="en-US">
                  <a:latin typeface="Times New Roman" panose="02020603050405020304" pitchFamily="18" charset="0"/>
                  <a:cs typeface="Times New Roman" panose="02020603050405020304" pitchFamily="18" charset="0"/>
                </a:rPr>
                <a:t>Wu Shan Gong Goose （吴山贡鹅）</a:t>
              </a:r>
              <a:endParaRPr lang="zh-CN" altLang="en-US">
                <a:latin typeface="Times New Roman" panose="02020603050405020304" pitchFamily="18" charset="0"/>
                <a:cs typeface="Times New Roman" panose="02020603050405020304" pitchFamily="18" charset="0"/>
              </a:endParaRPr>
            </a:p>
          </p:txBody>
        </p:sp>
        <p:sp>
          <p:nvSpPr>
            <p:cNvPr id="13" name="文本框 12"/>
            <p:cNvSpPr txBox="1"/>
            <p:nvPr/>
          </p:nvSpPr>
          <p:spPr>
            <a:xfrm>
              <a:off x="2370" y="9166"/>
              <a:ext cx="4525" cy="1016"/>
            </a:xfrm>
            <a:prstGeom prst="rect">
              <a:avLst/>
            </a:prstGeom>
            <a:noFill/>
          </p:spPr>
          <p:txBody>
            <a:bodyPr wrap="square" rtlCol="0">
              <a:spAutoFit/>
            </a:bodyPr>
            <a:lstStyle/>
            <a:p>
              <a:r>
                <a:rPr lang="zh-CN" altLang="en-US">
                  <a:latin typeface="Times New Roman" panose="02020603050405020304" pitchFamily="18" charset="0"/>
                  <a:cs typeface="Times New Roman" panose="02020603050405020304" pitchFamily="18" charset="0"/>
                </a:rPr>
                <a:t>Three Rivers Rice Dumplings （三河米饺）</a:t>
              </a:r>
              <a:endParaRPr lang="zh-CN" altLang="en-US">
                <a:latin typeface="Times New Roman" panose="02020603050405020304" pitchFamily="18" charset="0"/>
                <a:cs typeface="Times New Roman" panose="02020603050405020304" pitchFamily="18" charset="0"/>
              </a:endParaRPr>
            </a:p>
          </p:txBody>
        </p:sp>
        <p:sp>
          <p:nvSpPr>
            <p:cNvPr id="14" name="文本框 13"/>
            <p:cNvSpPr txBox="1"/>
            <p:nvPr/>
          </p:nvSpPr>
          <p:spPr>
            <a:xfrm>
              <a:off x="8521" y="9223"/>
              <a:ext cx="5164" cy="580"/>
            </a:xfrm>
            <a:prstGeom prst="rect">
              <a:avLst/>
            </a:prstGeom>
            <a:noFill/>
          </p:spPr>
          <p:txBody>
            <a:bodyPr wrap="square" rtlCol="0">
              <a:spAutoFit/>
            </a:bodyPr>
            <a:lstStyle/>
            <a:p>
              <a:r>
                <a:rPr lang="zh-CN" altLang="en-US">
                  <a:latin typeface="Times New Roman" panose="02020603050405020304" pitchFamily="18" charset="0"/>
                  <a:cs typeface="Times New Roman" panose="02020603050405020304" pitchFamily="18" charset="0"/>
                </a:rPr>
                <a:t>Luzhou roast duck （庐州烤鸭）</a:t>
              </a:r>
              <a:endParaRPr lang="zh-CN" altLang="en-US">
                <a:latin typeface="Times New Roman" panose="02020603050405020304" pitchFamily="18" charset="0"/>
                <a:cs typeface="Times New Roman" panose="02020603050405020304" pitchFamily="18" charset="0"/>
              </a:endParaRPr>
            </a:p>
          </p:txBody>
        </p:sp>
      </p:grpSp>
    </p:spTree>
    <p:custDataLst>
      <p:tags r:id="rId9"/>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Hotel</a:t>
              </a:r>
              <a:endParaRPr lang="en-US" altLang="zh-CN" sz="2400" b="1">
                <a:latin typeface="微软雅黑" panose="020B0503020204020204" pitchFamily="34" charset="-122"/>
                <a:ea typeface="微软雅黑" panose="020B0503020204020204" pitchFamily="34" charset="-122"/>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sp>
        <p:nvSpPr>
          <p:cNvPr id="2" name="文本框 1"/>
          <p:cNvSpPr txBox="1"/>
          <p:nvPr/>
        </p:nvSpPr>
        <p:spPr>
          <a:xfrm>
            <a:off x="5056505" y="1092835"/>
            <a:ext cx="3967480" cy="398780"/>
          </a:xfrm>
          <a:prstGeom prst="rect">
            <a:avLst/>
          </a:prstGeom>
          <a:noFill/>
          <a:ln w="28575">
            <a:solidFill>
              <a:schemeClr val="bg1">
                <a:lumMod val="75000"/>
              </a:schemeClr>
            </a:solidFill>
            <a:prstDash val="dash"/>
          </a:ln>
        </p:spPr>
        <p:txBody>
          <a:bodyPr wrap="square" rtlCol="0">
            <a:spAutoFit/>
          </a:bodyPr>
          <a:lstStyle/>
          <a:p>
            <a:r>
              <a:rPr sz="2000" b="1">
                <a:latin typeface="Times New Roman" panose="02020603050405020304" pitchFamily="18" charset="0"/>
                <a:cs typeface="Times New Roman" panose="02020603050405020304" pitchFamily="18" charset="0"/>
              </a:rPr>
              <a:t>Best Western Premier Hotel Hefei</a:t>
            </a:r>
            <a:endParaRPr sz="2000" b="1">
              <a:latin typeface="Times New Roman" panose="02020603050405020304" pitchFamily="18" charset="0"/>
              <a:cs typeface="Times New Roman" panose="02020603050405020304" pitchFamily="18" charset="0"/>
            </a:endParaRPr>
          </a:p>
        </p:txBody>
      </p:sp>
      <p:sp>
        <p:nvSpPr>
          <p:cNvPr id="4" name="文本框 3"/>
          <p:cNvSpPr txBox="1"/>
          <p:nvPr/>
        </p:nvSpPr>
        <p:spPr>
          <a:xfrm>
            <a:off x="4799330" y="1704975"/>
            <a:ext cx="5805805" cy="1630045"/>
          </a:xfrm>
          <a:prstGeom prst="rect">
            <a:avLst/>
          </a:prstGeom>
          <a:noFill/>
        </p:spPr>
        <p:txBody>
          <a:bodyPr wrap="square" rtlCol="0">
            <a:noAutofit/>
          </a:bodyPr>
          <a:lstStyle/>
          <a:p>
            <a:pPr indent="457200">
              <a:buFont typeface="Wingdings" panose="05000000000000000000" charset="0"/>
              <a:buNone/>
            </a:pPr>
            <a:r>
              <a:rPr>
                <a:latin typeface="Times New Roman" panose="02020603050405020304" pitchFamily="18" charset="0"/>
                <a:cs typeface="Times New Roman" panose="02020603050405020304" pitchFamily="18" charset="0"/>
              </a:rPr>
              <a:t>Best Western Premier Hotel Hefei is a top brand under the world's largest single hotel group, Best Western. The hotel is located at the intersection of Mount Huangshan Road and West 2nd Ring Road, Shushan District, Hefei, adjacent to 1912 Bar Street</a:t>
            </a:r>
            <a:r>
              <a:rPr lang="en-US">
                <a:latin typeface="Times New Roman" panose="02020603050405020304" pitchFamily="18" charset="0"/>
                <a:cs typeface="Times New Roman" panose="02020603050405020304" pitchFamily="18" charset="0"/>
              </a:rPr>
              <a:t>.</a:t>
            </a:r>
            <a:endParaRPr lang="en-US">
              <a:latin typeface="Times New Roman" panose="02020603050405020304" pitchFamily="18" charset="0"/>
              <a:cs typeface="Times New Roman" panose="02020603050405020304" pitchFamily="18" charset="0"/>
            </a:endParaRPr>
          </a:p>
        </p:txBody>
      </p:sp>
      <p:sp>
        <p:nvSpPr>
          <p:cNvPr id="8" name="文本框 7"/>
          <p:cNvSpPr txBox="1"/>
          <p:nvPr/>
        </p:nvSpPr>
        <p:spPr>
          <a:xfrm>
            <a:off x="3613785" y="4472940"/>
            <a:ext cx="7806690" cy="1850390"/>
          </a:xfrm>
          <a:prstGeom prst="rect">
            <a:avLst/>
          </a:prstGeom>
          <a:solidFill>
            <a:schemeClr val="bg1">
              <a:lumMod val="95000"/>
            </a:schemeClr>
          </a:solidFill>
          <a:ln>
            <a:solidFill>
              <a:schemeClr val="bg1">
                <a:lumMod val="50000"/>
              </a:schemeClr>
            </a:solidFill>
          </a:ln>
          <a:effectLst>
            <a:outerShdw blurRad="50800" dist="38100" dir="2700000" algn="tl" rotWithShape="0">
              <a:prstClr val="black">
                <a:alpha val="40000"/>
              </a:prstClr>
            </a:outerShdw>
          </a:effectLst>
        </p:spPr>
        <p:txBody>
          <a:bodyPr wrap="square" rtlCol="0">
            <a:noAutofit/>
          </a:bodyPr>
          <a:lstStyle/>
          <a:p>
            <a:r>
              <a:rPr lang="en-US" altLang="zh-CN" sz="1600">
                <a:latin typeface="Times New Roman" panose="02020603050405020304" pitchFamily="18" charset="0"/>
                <a:cs typeface="Times New Roman" panose="02020603050405020304" pitchFamily="18" charset="0"/>
              </a:rPr>
              <a:t>Please take me to Best Western Premier Hotel Hefei,</a:t>
            </a:r>
            <a:endParaRPr lang="en-US" altLang="zh-CN" sz="1600">
              <a:latin typeface="Times New Roman" panose="02020603050405020304" pitchFamily="18" charset="0"/>
              <a:cs typeface="Times New Roman" panose="02020603050405020304" pitchFamily="18" charset="0"/>
            </a:endParaRPr>
          </a:p>
          <a:p>
            <a:r>
              <a:rPr lang="en-US" altLang="zh-CN" sz="1600">
                <a:latin typeface="Times New Roman" panose="02020603050405020304" pitchFamily="18" charset="0"/>
                <a:cs typeface="Times New Roman" panose="02020603050405020304" pitchFamily="18" charset="0"/>
              </a:rPr>
              <a:t>address:</a:t>
            </a:r>
            <a:r>
              <a:rPr sz="1600">
                <a:latin typeface="Times New Roman" panose="02020603050405020304" pitchFamily="18" charset="0"/>
                <a:cs typeface="Times New Roman" panose="02020603050405020304" pitchFamily="18" charset="0"/>
                <a:sym typeface="+mn-ea"/>
              </a:rPr>
              <a:t>Building B, No.598, Huangshan Road, High-tech Zone, Hefei, Anhui 230088 </a:t>
            </a:r>
            <a:endParaRPr sz="1600">
              <a:latin typeface="Times New Roman" panose="02020603050405020304" pitchFamily="18" charset="0"/>
              <a:cs typeface="Times New Roman" panose="02020603050405020304" pitchFamily="18" charset="0"/>
              <a:sym typeface="+mn-ea"/>
            </a:endParaRPr>
          </a:p>
          <a:p>
            <a:r>
              <a:rPr lang="en-US" altLang="zh-CN" sz="1600">
                <a:latin typeface="Times New Roman" panose="02020603050405020304" pitchFamily="18" charset="0"/>
                <a:cs typeface="Times New Roman" panose="02020603050405020304" pitchFamily="18" charset="0"/>
              </a:rPr>
              <a:t>Tel:</a:t>
            </a:r>
            <a:r>
              <a:rPr lang="en-US" altLang="zh-CN" sz="1600" dirty="0">
                <a:latin typeface="Times New Roman" panose="02020603050405020304" pitchFamily="18" charset="0"/>
                <a:cs typeface="Times New Roman" panose="02020603050405020304" pitchFamily="18" charset="0"/>
                <a:sym typeface="+mn-ea"/>
              </a:rPr>
              <a:t>0551-62971777</a:t>
            </a:r>
            <a:endParaRPr lang="en-US" altLang="zh-CN" sz="1600" dirty="0">
              <a:latin typeface="Times New Roman" panose="02020603050405020304" pitchFamily="18" charset="0"/>
              <a:cs typeface="Times New Roman" panose="02020603050405020304" pitchFamily="18" charset="0"/>
              <a:sym typeface="+mn-ea"/>
            </a:endParaRPr>
          </a:p>
          <a:p>
            <a:endParaRPr lang="en-US" altLang="zh-CN" sz="1600" dirty="0">
              <a:latin typeface="Times New Roman" panose="02020603050405020304" pitchFamily="18" charset="0"/>
              <a:cs typeface="Times New Roman" panose="02020603050405020304" pitchFamily="18" charset="0"/>
              <a:sym typeface="+mn-ea"/>
            </a:endParaRPr>
          </a:p>
          <a:p>
            <a:r>
              <a:rPr lang="zh-CN" altLang="en-US" sz="1600" dirty="0">
                <a:latin typeface="Times New Roman" panose="02020603050405020304" pitchFamily="18" charset="0"/>
                <a:cs typeface="Times New Roman" panose="02020603050405020304" pitchFamily="18" charset="0"/>
              </a:rPr>
              <a:t>请送我去合肥贝斯特韦斯特精品酒店</a:t>
            </a:r>
            <a:endParaRPr lang="zh-CN" altLang="en-US" sz="1600" dirty="0">
              <a:latin typeface="Times New Roman" panose="02020603050405020304" pitchFamily="18" charset="0"/>
              <a:cs typeface="Times New Roman" panose="02020603050405020304" pitchFamily="18" charset="0"/>
            </a:endParaRPr>
          </a:p>
          <a:p>
            <a:r>
              <a:rPr lang="zh-CN" altLang="en-US" sz="1600" dirty="0">
                <a:latin typeface="Times New Roman" panose="02020603050405020304" pitchFamily="18" charset="0"/>
                <a:cs typeface="Times New Roman" panose="02020603050405020304" pitchFamily="18" charset="0"/>
              </a:rPr>
              <a:t>地址：</a:t>
            </a:r>
            <a:r>
              <a:rPr lang="zh-CN" altLang="en-US" sz="1600" dirty="0">
                <a:latin typeface="Book Antiqua" panose="02040602050305030304" pitchFamily="18" charset="0"/>
                <a:sym typeface="+mn-ea"/>
              </a:rPr>
              <a:t>合肥市蜀山区黄山路</a:t>
            </a:r>
            <a:r>
              <a:rPr lang="en-US" altLang="zh-CN" sz="1600" dirty="0">
                <a:latin typeface="Book Antiqua" panose="02040602050305030304" pitchFamily="18" charset="0"/>
                <a:sym typeface="+mn-ea"/>
              </a:rPr>
              <a:t>598</a:t>
            </a:r>
            <a:r>
              <a:rPr lang="zh-CN" altLang="en-US" sz="1600" dirty="0">
                <a:latin typeface="Book Antiqua" panose="02040602050305030304" pitchFamily="18" charset="0"/>
                <a:sym typeface="+mn-ea"/>
              </a:rPr>
              <a:t>号</a:t>
            </a:r>
            <a:r>
              <a:rPr lang="en-US" altLang="zh-CN" sz="1600" dirty="0">
                <a:latin typeface="Book Antiqua" panose="02040602050305030304" pitchFamily="18" charset="0"/>
                <a:sym typeface="+mn-ea"/>
              </a:rPr>
              <a:t>B</a:t>
            </a:r>
            <a:r>
              <a:rPr lang="zh-CN" altLang="en-US" sz="1600" dirty="0">
                <a:latin typeface="Book Antiqua" panose="02040602050305030304" pitchFamily="18" charset="0"/>
                <a:sym typeface="+mn-ea"/>
              </a:rPr>
              <a:t>座</a:t>
            </a:r>
            <a:endParaRPr lang="zh-CN" altLang="en-US" sz="1600" dirty="0">
              <a:latin typeface="Book Antiqua" panose="02040602050305030304" pitchFamily="18" charset="0"/>
              <a:sym typeface="+mn-ea"/>
            </a:endParaRPr>
          </a:p>
          <a:p>
            <a:r>
              <a:rPr lang="zh-CN" altLang="en-US" sz="1600" dirty="0">
                <a:latin typeface="Book Antiqua" panose="02040602050305030304" pitchFamily="18" charset="0"/>
                <a:sym typeface="+mn-ea"/>
              </a:rPr>
              <a:t>电话：</a:t>
            </a:r>
            <a:r>
              <a:rPr lang="en-US" altLang="zh-CN" sz="1600" dirty="0">
                <a:latin typeface="Book Antiqua" panose="02040602050305030304" pitchFamily="18" charset="0"/>
                <a:sym typeface="+mn-ea"/>
              </a:rPr>
              <a:t>0551-62971777</a:t>
            </a:r>
            <a:endParaRPr lang="zh-CN" altLang="en-US" sz="1600" dirty="0">
              <a:latin typeface="Book Antiqua" panose="02040602050305030304" pitchFamily="18" charset="0"/>
              <a:sym typeface="+mn-ea"/>
            </a:endParaRPr>
          </a:p>
          <a:p>
            <a:endParaRPr lang="en-US" altLang="zh-CN" sz="1600" dirty="0">
              <a:latin typeface="Times New Roman" panose="02020603050405020304" pitchFamily="18" charset="0"/>
              <a:cs typeface="Times New Roman" panose="02020603050405020304" pitchFamily="18" charset="0"/>
            </a:endParaRPr>
          </a:p>
          <a:p>
            <a:endParaRPr lang="en-US" altLang="zh-CN" sz="1600">
              <a:latin typeface="Times New Roman" panose="02020603050405020304" pitchFamily="18" charset="0"/>
              <a:cs typeface="Times New Roman" panose="02020603050405020304" pitchFamily="18" charset="0"/>
            </a:endParaRPr>
          </a:p>
        </p:txBody>
      </p:sp>
      <p:pic>
        <p:nvPicPr>
          <p:cNvPr id="11" name="图片 10"/>
          <p:cNvPicPr>
            <a:picLocks noChangeAspect="1"/>
          </p:cNvPicPr>
          <p:nvPr/>
        </p:nvPicPr>
        <p:blipFill>
          <a:blip r:embed="rId1"/>
          <a:stretch>
            <a:fillRect/>
          </a:stretch>
        </p:blipFill>
        <p:spPr>
          <a:xfrm>
            <a:off x="214630" y="1092835"/>
            <a:ext cx="4447540" cy="2964180"/>
          </a:xfrm>
          <a:prstGeom prst="rect">
            <a:avLst/>
          </a:prstGeom>
          <a:effectLst>
            <a:outerShdw blurRad="50800" dist="38100" dir="2700000" algn="tl" rotWithShape="0">
              <a:prstClr val="black">
                <a:alpha val="40000"/>
              </a:prstClr>
            </a:outerShdw>
          </a:effectLst>
        </p:spPr>
      </p:pic>
    </p:spTree>
    <p:custDataLst>
      <p:tags r:id="rId2"/>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wm#"/>
  <p:tag name="KSO_WM_TEMPLATE_CATEGORY" val="custom"/>
  <p:tag name="KSO_WM_TEMPLATE_INDEX" val="20205081"/>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wm#"/>
  <p:tag name="KSO_WM_TEMPLATE_CATEGORY" val="custom"/>
  <p:tag name="KSO_WM_TEMPLATE_INDEX" val="20205081"/>
</p:tagLst>
</file>

<file path=ppt/tags/tag179.xml><?xml version="1.0" encoding="utf-8"?>
<p:tagLst xmlns:p="http://schemas.openxmlformats.org/presentationml/2006/main">
  <p:tag name="KSO_WM_BEAUTIFY_FLAG" val="#wm#"/>
  <p:tag name="KSO_WM_TEMPLATE_CATEGORY" val="custom"/>
  <p:tag name="KSO_WM_TEMPLATE_INDEX" val="20205081"/>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BEAUTIFY_FLAG" val="#wm#"/>
  <p:tag name="KSO_WM_TEMPLATE_CATEGORY" val="custom"/>
  <p:tag name="KSO_WM_TEMPLATE_INDEX" val="20205081"/>
</p:tagLst>
</file>

<file path=ppt/tags/tag181.xml><?xml version="1.0" encoding="utf-8"?>
<p:tagLst xmlns:p="http://schemas.openxmlformats.org/presentationml/2006/main">
  <p:tag name="KSO_WM_BEAUTIFY_FLAG" val="#wm#"/>
  <p:tag name="KSO_WM_TEMPLATE_CATEGORY" val="custom"/>
  <p:tag name="KSO_WM_TEMPLATE_INDEX" val="20205081"/>
</p:tagLst>
</file>

<file path=ppt/tags/tag182.xml><?xml version="1.0" encoding="utf-8"?>
<p:tagLst xmlns:p="http://schemas.openxmlformats.org/presentationml/2006/main">
  <p:tag name="KSO_WM_BEAUTIFY_FLAG" val="#wm#"/>
  <p:tag name="KSO_WM_TEMPLATE_CATEGORY" val="custom"/>
  <p:tag name="KSO_WM_TEMPLATE_INDEX" val="20205081"/>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wm#"/>
  <p:tag name="KSO_WM_TEMPLATE_CATEGORY" val="custom"/>
  <p:tag name="KSO_WM_TEMPLATE_INDEX" val="20205081"/>
</p:tagLst>
</file>

<file path=ppt/tags/tag188.xml><?xml version="1.0" encoding="utf-8"?>
<p:tagLst xmlns:p="http://schemas.openxmlformats.org/presentationml/2006/main">
  <p:tag name="KSO_WM_BEAUTIFY_FLAG" val="#wm#"/>
  <p:tag name="KSO_WM_TEMPLATE_CATEGORY" val="custom"/>
  <p:tag name="KSO_WM_TEMPLATE_INDEX" val="20205081"/>
</p:tagLst>
</file>

<file path=ppt/tags/tag189.xml><?xml version="1.0" encoding="utf-8"?>
<p:tagLst xmlns:p="http://schemas.openxmlformats.org/presentationml/2006/main">
  <p:tag name="KSO_WM_BEAUTIFY_FLAG" val=""/>
  <p:tag name="TABLE_ENDDRAG_ORIGIN_RECT" val="801*436"/>
  <p:tag name="TABLE_ENDDRAG_RECT" val="52*65*801*436"/>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BEAUTIFY_FLAG" val="#wm#"/>
  <p:tag name="KSO_WM_TEMPLATE_CATEGORY" val="custom"/>
  <p:tag name="KSO_WM_TEMPLATE_INDEX" val="20205081"/>
</p:tagLst>
</file>

<file path=ppt/tags/tag191.xml><?xml version="1.0" encoding="utf-8"?>
<p:tagLst xmlns:p="http://schemas.openxmlformats.org/presentationml/2006/main">
  <p:tag name="KSO_WM_BEAUTIFY_FLAG" val=""/>
  <p:tag name="TABLE_ENDDRAG_ORIGIN_RECT" val="801*436"/>
  <p:tag name="TABLE_ENDDRAG_RECT" val="52*65*801*436"/>
</p:tagLst>
</file>

<file path=ppt/tags/tag192.xml><?xml version="1.0" encoding="utf-8"?>
<p:tagLst xmlns:p="http://schemas.openxmlformats.org/presentationml/2006/main">
  <p:tag name="KSO_WM_BEAUTIFY_FLAG" val="#wm#"/>
  <p:tag name="KSO_WM_TEMPLATE_CATEGORY" val="custom"/>
  <p:tag name="KSO_WM_TEMPLATE_INDEX" val="20205081"/>
</p:tagLst>
</file>

<file path=ppt/tags/tag193.xml><?xml version="1.0" encoding="utf-8"?>
<p:tagLst xmlns:p="http://schemas.openxmlformats.org/presentationml/2006/main">
  <p:tag name="KSO_WM_BEAUTIFY_FLAG" val=""/>
  <p:tag name="TABLE_ENDDRAG_ORIGIN_RECT" val="801*436"/>
  <p:tag name="TABLE_ENDDRAG_RECT" val="52*65*801*436"/>
</p:tagLst>
</file>

<file path=ppt/tags/tag194.xml><?xml version="1.0" encoding="utf-8"?>
<p:tagLst xmlns:p="http://schemas.openxmlformats.org/presentationml/2006/main">
  <p:tag name="KSO_WM_BEAUTIFY_FLAG" val="#wm#"/>
  <p:tag name="KSO_WM_TEMPLATE_CATEGORY" val="custom"/>
  <p:tag name="KSO_WM_TEMPLATE_INDEX" val="20205081"/>
</p:tagLst>
</file>

<file path=ppt/tags/tag195.xml><?xml version="1.0" encoding="utf-8"?>
<p:tagLst xmlns:p="http://schemas.openxmlformats.org/presentationml/2006/main">
  <p:tag name="KSO_WM_BEAUTIFY_FLAG" val=""/>
  <p:tag name="TABLE_ENDDRAG_ORIGIN_RECT" val="801*436"/>
  <p:tag name="TABLE_ENDDRAG_RECT" val="52*65*801*436"/>
</p:tagLst>
</file>

<file path=ppt/tags/tag196.xml><?xml version="1.0" encoding="utf-8"?>
<p:tagLst xmlns:p="http://schemas.openxmlformats.org/presentationml/2006/main">
  <p:tag name="KSO_WM_BEAUTIFY_FLAG" val="#wm#"/>
  <p:tag name="KSO_WM_TEMPLATE_CATEGORY" val="custom"/>
  <p:tag name="KSO_WM_TEMPLATE_INDEX" val="20205081"/>
</p:tagLst>
</file>

<file path=ppt/tags/tag197.xml><?xml version="1.0" encoding="utf-8"?>
<p:tagLst xmlns:p="http://schemas.openxmlformats.org/presentationml/2006/main">
  <p:tag name="KSO_WM_BEAUTIFY_FLAG" val=""/>
  <p:tag name="TABLE_ENDDRAG_ORIGIN_RECT" val="801*436"/>
  <p:tag name="TABLE_ENDDRAG_RECT" val="52*65*801*436"/>
</p:tagLst>
</file>

<file path=ppt/tags/tag198.xml><?xml version="1.0" encoding="utf-8"?>
<p:tagLst xmlns:p="http://schemas.openxmlformats.org/presentationml/2006/main">
  <p:tag name="KSO_WM_BEAUTIFY_FLAG" val="#wm#"/>
  <p:tag name="KSO_WM_TEMPLATE_CATEGORY" val="custom"/>
  <p:tag name="KSO_WM_TEMPLATE_INDEX" val="20205081"/>
</p:tagLst>
</file>

<file path=ppt/tags/tag199.xml><?xml version="1.0" encoding="utf-8"?>
<p:tagLst xmlns:p="http://schemas.openxmlformats.org/presentationml/2006/main">
  <p:tag name="KSO_WM_BEAUTIFY_FLAG" val="#wm#"/>
  <p:tag name="KSO_WM_TEMPLATE_CATEGORY" val="custom"/>
  <p:tag name="KSO_WM_TEMPLATE_INDEX" val="2020508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DIAGRAM_VIRTUALLY_FRAME" val="{&quot;height&quot;:299.4,&quot;left&quot;:40.15,&quot;top&quot;:128.15,&quot;width&quot;:883.25}"/>
</p:tagLst>
</file>

<file path=ppt/tags/tag201.xml><?xml version="1.0" encoding="utf-8"?>
<p:tagLst xmlns:p="http://schemas.openxmlformats.org/presentationml/2006/main">
  <p:tag name="KSO_WM_BEAUTIFY_FLAG" val="#wm#"/>
  <p:tag name="KSO_WM_TEMPLATE_CATEGORY" val="custom"/>
  <p:tag name="KSO_WM_TEMPLATE_INDEX" val="20205081"/>
</p:tagLst>
</file>

<file path=ppt/tags/tag202.xml><?xml version="1.0" encoding="utf-8"?>
<p:tagLst xmlns:p="http://schemas.openxmlformats.org/presentationml/2006/main">
  <p:tag name="KSO_WM_BEAUTIFY_FLAG" val=""/>
  <p:tag name="TABLE_ENDDRAG_ORIGIN_RECT" val="780*357"/>
  <p:tag name="TABLE_ENDDRAG_RECT" val="34*59*780*357"/>
</p:tagLst>
</file>

<file path=ppt/tags/tag203.xml><?xml version="1.0" encoding="utf-8"?>
<p:tagLst xmlns:p="http://schemas.openxmlformats.org/presentationml/2006/main">
  <p:tag name="KSO_WM_BEAUTIFY_FLAG" val="#wm#"/>
  <p:tag name="KSO_WM_TEMPLATE_CATEGORY" val="custom"/>
  <p:tag name="KSO_WM_TEMPLATE_INDEX" val="20205081"/>
</p:tagLst>
</file>

<file path=ppt/tags/tag204.xml><?xml version="1.0" encoding="utf-8"?>
<p:tagLst xmlns:p="http://schemas.openxmlformats.org/presentationml/2006/main">
  <p:tag name="KSO_WM_BEAUTIFY_FLAG" val=""/>
  <p:tag name="TABLE_ENDDRAG_ORIGIN_RECT" val="720*357"/>
  <p:tag name="TABLE_ENDDRAG_RECT" val="34*59*720*357"/>
</p:tagLst>
</file>

<file path=ppt/tags/tag205.xml><?xml version="1.0" encoding="utf-8"?>
<p:tagLst xmlns:p="http://schemas.openxmlformats.org/presentationml/2006/main">
  <p:tag name="KSO_WM_BEAUTIFY_FLAG" val="#wm#"/>
  <p:tag name="KSO_WM_TEMPLATE_CATEGORY" val="custom"/>
  <p:tag name="KSO_WM_TEMPLATE_INDEX" val="20205081"/>
</p:tagLst>
</file>

<file path=ppt/tags/tag206.xml><?xml version="1.0" encoding="utf-8"?>
<p:tagLst xmlns:p="http://schemas.openxmlformats.org/presentationml/2006/main">
  <p:tag name="KSO_WM_BEAUTIFY_FLAG" val="#wm#"/>
  <p:tag name="KSO_WM_TEMPLATE_CATEGORY" val="custom"/>
  <p:tag name="KSO_WM_TEMPLATE_INDEX" val="20205081"/>
</p:tagLst>
</file>

<file path=ppt/tags/tag207.xml><?xml version="1.0" encoding="utf-8"?>
<p:tagLst xmlns:p="http://schemas.openxmlformats.org/presentationml/2006/main">
  <p:tag name="KSO_WM_BEAUTIFY_FLAG" val="#wm#"/>
  <p:tag name="KSO_WM_TEMPLATE_CATEGORY" val="custom"/>
  <p:tag name="KSO_WM_TEMPLATE_INDEX" val="20205081"/>
</p:tagLst>
</file>

<file path=ppt/tags/tag20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09.xml><?xml version="1.0" encoding="utf-8"?>
<p:tagLst xmlns:p="http://schemas.openxmlformats.org/presentationml/2006/main">
  <p:tag name="COMMONDATA" val="eyJoZGlkIjoiMzY5NjJhODk3NzYyZGNlYzNhOTQwOGM4Y2Y3NzE0NjEifQ=="/>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8756</Words>
  <Application>WPS 演示</Application>
  <PresentationFormat>宽屏</PresentationFormat>
  <Paragraphs>373</Paragraphs>
  <Slides>22</Slides>
  <Notes>1</Notes>
  <HiddenSlides>0</HiddenSlides>
  <MMClips>0</MMClips>
  <ScaleCrop>false</ScaleCrop>
  <HeadingPairs>
    <vt:vector size="8" baseType="variant">
      <vt:variant>
        <vt:lpstr>已用的字体</vt:lpstr>
      </vt:variant>
      <vt:variant>
        <vt:i4>11</vt:i4>
      </vt:variant>
      <vt:variant>
        <vt:lpstr>主题</vt:lpstr>
      </vt:variant>
      <vt:variant>
        <vt:i4>2</vt:i4>
      </vt:variant>
      <vt:variant>
        <vt:lpstr>嵌入 OLE 服务器</vt:lpstr>
      </vt:variant>
      <vt:variant>
        <vt:i4>2</vt:i4>
      </vt:variant>
      <vt:variant>
        <vt:lpstr>幻灯片标题</vt:lpstr>
      </vt:variant>
      <vt:variant>
        <vt:i4>22</vt:i4>
      </vt:variant>
    </vt:vector>
  </HeadingPairs>
  <TitlesOfParts>
    <vt:vector size="37" baseType="lpstr">
      <vt:lpstr>Arial</vt:lpstr>
      <vt:lpstr>宋体</vt:lpstr>
      <vt:lpstr>Wingdings</vt:lpstr>
      <vt:lpstr>微软雅黑</vt:lpstr>
      <vt:lpstr>Wingdings</vt:lpstr>
      <vt:lpstr>Times New Roman</vt:lpstr>
      <vt:lpstr>Book Antiqua</vt:lpstr>
      <vt:lpstr>Arial Unicode MS</vt:lpstr>
      <vt:lpstr>Calibri</vt:lpstr>
      <vt:lpstr>Calibri</vt:lpstr>
      <vt:lpstr>Times New Roman</vt:lpstr>
      <vt:lpstr>Office 主题​​</vt:lpstr>
      <vt:lpstr>1_Office 主题​​</vt:lpstr>
      <vt:lpstr>Package</vt:lpstr>
      <vt:lpstr>Package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Time: 19:10 - 20:30      Date: 15 October, 2024 (Tuesday）  Venue：Fiesta Café（菲亚斯特咖啡厅）, 2F, Crowne Plaza   Sponsored by:  </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63135</dc:creator>
  <cp:lastModifiedBy>RAN3 Chair</cp:lastModifiedBy>
  <cp:revision>273</cp:revision>
  <dcterms:created xsi:type="dcterms:W3CDTF">2024-09-27T06:13:00Z</dcterms:created>
  <dcterms:modified xsi:type="dcterms:W3CDTF">2024-10-13T04:48:48Z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2052-11.8.2.12085</vt:lpwstr>
  </property>
  <property fmtid="{D5CDD505-2E9C-101B-9397-08002B2CF9AE}" pid="3" name="ICV">
    <vt:lpwstr>23C0CF0B132545CABF0ABE555563EAE0_12</vt:lpwstr>
  </property>
</Properties>
</file>