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3"/>
  </p:notesMasterIdLst>
  <p:handoutMasterIdLst>
    <p:handoutMasterId r:id="rId24"/>
  </p:handoutMasterIdLst>
  <p:sldIdLst>
    <p:sldId id="341" r:id="rId5"/>
    <p:sldId id="384" r:id="rId6"/>
    <p:sldId id="363" r:id="rId7"/>
    <p:sldId id="364" r:id="rId8"/>
    <p:sldId id="370" r:id="rId9"/>
    <p:sldId id="371" r:id="rId10"/>
    <p:sldId id="372" r:id="rId11"/>
    <p:sldId id="373" r:id="rId12"/>
    <p:sldId id="374" r:id="rId13"/>
    <p:sldId id="383" r:id="rId14"/>
    <p:sldId id="375" r:id="rId15"/>
    <p:sldId id="376" r:id="rId16"/>
    <p:sldId id="377" r:id="rId17"/>
    <p:sldId id="379" r:id="rId18"/>
    <p:sldId id="380" r:id="rId19"/>
    <p:sldId id="382" r:id="rId20"/>
    <p:sldId id="381" r:id="rId21"/>
    <p:sldId id="365" r:id="rId22"/>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27" autoAdjust="0"/>
    <p:restoredTop sz="94679" autoAdjust="0"/>
  </p:normalViewPr>
  <p:slideViewPr>
    <p:cSldViewPr snapToGrid="0">
      <p:cViewPr varScale="1">
        <p:scale>
          <a:sx n="68" d="100"/>
          <a:sy n="68" d="100"/>
        </p:scale>
        <p:origin x="44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RAN3#120	</a:t>
            </a:r>
          </a:p>
          <a:p>
            <a:pPr eaLnBrk="1" hangingPunct="1">
              <a:defRPr/>
            </a:pPr>
            <a:r>
              <a:rPr lang="sv-SE" altLang="en-US" sz="1200" b="1" dirty="0">
                <a:latin typeface="Arial "/>
              </a:rPr>
              <a:t>Incheon – May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R3-233352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altLang="en-US" dirty="0"/>
              <a:t>29_R18U</a:t>
            </a:r>
            <a:r>
              <a:rPr lang="en-GB" altLang="en-US" dirty="0"/>
              <a:t>RLLC</a:t>
            </a:r>
            <a:br>
              <a:rPr lang="en-GB" altLang="en-US" dirty="0"/>
            </a:br>
            <a:r>
              <a:rPr lang="en-GB" altLang="en-US" dirty="0"/>
              <a:t>Summary of Offline</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Nokia (moderator)</a:t>
            </a:r>
          </a:p>
          <a:p>
            <a:pPr marL="0" indent="0" eaLnBrk="1" hangingPunct="1">
              <a:buFontTx/>
              <a:buNone/>
            </a:pPr>
            <a:endParaRPr lang="en-GB" altLang="en-US" dirty="0"/>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US" altLang="en-US" dirty="0"/>
              <a:t>R</a:t>
            </a:r>
            <a:r>
              <a:rPr lang="en-GB" altLang="en-US" dirty="0"/>
              <a:t>AN Feedback</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List of open issues</a:t>
            </a:r>
          </a:p>
          <a:p>
            <a:pPr lvl="1"/>
            <a:r>
              <a:rPr lang="en-US" altLang="en-US" dirty="0"/>
              <a:t>F1AP impacts</a:t>
            </a:r>
          </a:p>
          <a:p>
            <a:pPr lvl="1"/>
            <a:r>
              <a:rPr lang="en-US" altLang="en-US" dirty="0"/>
              <a:t>Is proactive RAN feedback applicable/relevant after the initial establishment of the TSC QoS flow?</a:t>
            </a:r>
          </a:p>
          <a:p>
            <a:pPr lvl="1"/>
            <a:r>
              <a:rPr lang="en-US" altLang="en-US" dirty="0"/>
              <a:t>Encoding of </a:t>
            </a:r>
            <a:r>
              <a:rPr lang="en-US" altLang="en-US" i="1" dirty="0"/>
              <a:t>Burst Arrival Time Window </a:t>
            </a:r>
            <a:r>
              <a:rPr lang="en-US" altLang="en-US" dirty="0"/>
              <a:t>IE</a:t>
            </a:r>
          </a:p>
          <a:p>
            <a:pPr lvl="1"/>
            <a:r>
              <a:rPr lang="en-US" altLang="en-US" dirty="0"/>
              <a:t>Encoding of </a:t>
            </a:r>
            <a:r>
              <a:rPr lang="en-US" altLang="en-US" i="1" dirty="0"/>
              <a:t>Burst Arrival Time Offset </a:t>
            </a:r>
            <a:r>
              <a:rPr lang="en-US" altLang="en-US" dirty="0"/>
              <a:t>IE </a:t>
            </a:r>
          </a:p>
          <a:p>
            <a:pPr lvl="1"/>
            <a:r>
              <a:rPr lang="en-US" altLang="en-US" dirty="0"/>
              <a:t>Encoding of </a:t>
            </a:r>
            <a:r>
              <a:rPr lang="en-US" altLang="en-US" i="1" dirty="0"/>
              <a:t>Adjusted Periodicity </a:t>
            </a:r>
            <a:r>
              <a:rPr lang="en-US" altLang="en-US" dirty="0"/>
              <a:t>IE</a:t>
            </a:r>
          </a:p>
          <a:p>
            <a:pPr lvl="1"/>
            <a:r>
              <a:rPr lang="en-US" altLang="en-US" dirty="0"/>
              <a:t>Encoding of </a:t>
            </a:r>
            <a:r>
              <a:rPr lang="en-US" altLang="en-US" i="1" dirty="0"/>
              <a:t>Periodicity Range </a:t>
            </a:r>
            <a:r>
              <a:rPr lang="en-US" altLang="en-US" dirty="0"/>
              <a:t>IE</a:t>
            </a:r>
          </a:p>
          <a:p>
            <a:pPr lvl="1"/>
            <a:r>
              <a:rPr lang="en-US" altLang="en-US" dirty="0"/>
              <a:t>Reactive feedback for UL</a:t>
            </a:r>
          </a:p>
          <a:p>
            <a:pPr lvl="1"/>
            <a:r>
              <a:rPr lang="en-US" altLang="en-US" dirty="0"/>
              <a:t>Other miscellaneous proposals</a:t>
            </a:r>
          </a:p>
          <a:p>
            <a:pPr lvl="1"/>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2731842839"/>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#1</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F1AP impacts</a:t>
            </a:r>
          </a:p>
          <a:p>
            <a:pPr lvl="1"/>
            <a:r>
              <a:rPr lang="en-US" altLang="en-US" dirty="0"/>
              <a:t>For proactive case, which node determines the RAN feedback?</a:t>
            </a:r>
          </a:p>
          <a:p>
            <a:pPr lvl="2"/>
            <a:r>
              <a:rPr lang="en-US" altLang="en-US" dirty="0"/>
              <a:t>Option 1: gNB-CU				Nokia</a:t>
            </a:r>
          </a:p>
          <a:p>
            <a:pPr lvl="2"/>
            <a:r>
              <a:rPr lang="en-US" altLang="en-US" dirty="0"/>
              <a:t>Option 2: gNB-DU (therefore F1AP impacts)	Huawei</a:t>
            </a:r>
          </a:p>
          <a:p>
            <a:pPr lvl="1"/>
            <a:r>
              <a:rPr lang="en-US" altLang="en-US" dirty="0"/>
              <a:t>For reactive case, which node determines the RAN feedback?</a:t>
            </a:r>
          </a:p>
          <a:p>
            <a:pPr lvl="2"/>
            <a:r>
              <a:rPr lang="en-US" altLang="en-US" dirty="0"/>
              <a:t>Option 1: gNB-CU</a:t>
            </a:r>
          </a:p>
          <a:p>
            <a:pPr lvl="2"/>
            <a:r>
              <a:rPr lang="en-US" altLang="en-US" dirty="0"/>
              <a:t>Option 2: gNB-DU (therefore F1AP impacts)	Huawei</a:t>
            </a:r>
          </a:p>
          <a:p>
            <a:pPr lvl="1"/>
            <a:endParaRPr lang="en-US" altLang="en-US" dirty="0"/>
          </a:p>
          <a:p>
            <a:r>
              <a:rPr lang="en-US" altLang="en-US" dirty="0"/>
              <a:t>RAN3 decisions: </a:t>
            </a:r>
            <a:r>
              <a:rPr lang="en-US" altLang="en-US" dirty="0">
                <a:solidFill>
                  <a:srgbClr val="0070C0"/>
                </a:solidFill>
              </a:rPr>
              <a:t>To be continued</a:t>
            </a:r>
          </a:p>
        </p:txBody>
      </p:sp>
    </p:spTree>
    <p:extLst>
      <p:ext uri="{BB962C8B-B14F-4D97-AF65-F5344CB8AC3E}">
        <p14:creationId xmlns:p14="http://schemas.microsoft.com/office/powerpoint/2010/main" val="2015098284"/>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#2</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Handover</a:t>
            </a:r>
          </a:p>
          <a:p>
            <a:pPr lvl="1"/>
            <a:r>
              <a:rPr lang="en-US" altLang="en-US" sz="2000" dirty="0"/>
              <a:t>Is proactive RAN feedback applicable/relevant after the initial establishment of the TSC QoS flow?</a:t>
            </a:r>
          </a:p>
          <a:p>
            <a:pPr lvl="2"/>
            <a:r>
              <a:rPr lang="en-US" sz="1800" dirty="0"/>
              <a:t>Option 1: NO (Nokia, Ericsson)</a:t>
            </a:r>
          </a:p>
          <a:p>
            <a:pPr lvl="3"/>
            <a:r>
              <a:rPr lang="en-US" sz="1600" dirty="0"/>
              <a:t>In NGAP, clarify (e.g. in semantics description) that target gNB shall ignore BAT Window and Periodicity Range IEs if received in a HANDOVER REQUEST message</a:t>
            </a:r>
          </a:p>
          <a:p>
            <a:pPr lvl="3"/>
            <a:r>
              <a:rPr lang="en-US" sz="1600" dirty="0"/>
              <a:t>In </a:t>
            </a:r>
            <a:r>
              <a:rPr lang="en-US" sz="1600" dirty="0" err="1"/>
              <a:t>XnAP</a:t>
            </a:r>
            <a:r>
              <a:rPr lang="en-US" sz="1600" dirty="0"/>
              <a:t>, the BAT Window and Periodicity Range IEs are not needed in the TSC Assistance Information IE.</a:t>
            </a:r>
          </a:p>
          <a:p>
            <a:pPr lvl="2"/>
            <a:r>
              <a:rPr lang="en-US" altLang="en-US" sz="1800" dirty="0"/>
              <a:t>Option 2: YES (Huawei, ZTE)</a:t>
            </a:r>
          </a:p>
          <a:p>
            <a:pPr lvl="3"/>
            <a:r>
              <a:rPr lang="en-US" altLang="en-US" sz="1600" dirty="0"/>
              <a:t>For NGAP, include the TSC Traffic Characteristics Feedback (including the Burst Arrival Time Offset and the adjusted Periodicity) during handover procedure in the HANDOVER REQUEST ACKNOWLEDGE and PATH SWITCH REQUEST messages.</a:t>
            </a:r>
          </a:p>
          <a:p>
            <a:pPr lvl="3"/>
            <a:r>
              <a:rPr lang="en-US" altLang="en-US" sz="1600" dirty="0"/>
              <a:t>TS 23.501: PDU Session Modification procedure can modify the Proactive RAN feedback for existing QoS flow?</a:t>
            </a:r>
          </a:p>
          <a:p>
            <a:r>
              <a:rPr lang="en-US" altLang="en-US" sz="2400" dirty="0"/>
              <a:t>RAN3 decision: </a:t>
            </a:r>
            <a:r>
              <a:rPr lang="en-US" altLang="en-US" sz="2400" dirty="0">
                <a:solidFill>
                  <a:srgbClr val="0070C0"/>
                </a:solidFill>
              </a:rPr>
              <a:t>Is proactive RAN feedback applicable/relevant after the initial establishment of the TSC QoS flow? To be continued</a:t>
            </a:r>
          </a:p>
          <a:p>
            <a:endParaRPr lang="en-US" altLang="en-US" sz="2400" dirty="0"/>
          </a:p>
        </p:txBody>
      </p:sp>
    </p:spTree>
    <p:extLst>
      <p:ext uri="{BB962C8B-B14F-4D97-AF65-F5344CB8AC3E}">
        <p14:creationId xmlns:p14="http://schemas.microsoft.com/office/powerpoint/2010/main" val="232518806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#3</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Window </a:t>
            </a:r>
            <a:r>
              <a:rPr lang="en-US" altLang="en-US" dirty="0"/>
              <a:t>IE</a:t>
            </a:r>
          </a:p>
          <a:p>
            <a:pPr lvl="1"/>
            <a:r>
              <a:rPr lang="en-US" altLang="en-US" dirty="0"/>
              <a:t>Option 1: Window in reference to Burst Arrival Time IE</a:t>
            </a:r>
          </a:p>
          <a:p>
            <a:pPr marL="457200" lvl="1" indent="0">
              <a:buNone/>
            </a:pPr>
            <a:endParaRPr lang="en-US" altLang="en-US" dirty="0"/>
          </a:p>
          <a:p>
            <a:pPr lvl="1"/>
            <a:endParaRPr lang="en-US" altLang="en-US" dirty="0"/>
          </a:p>
          <a:p>
            <a:pPr lvl="1"/>
            <a:endParaRPr lang="en-US" altLang="en-US" dirty="0"/>
          </a:p>
          <a:p>
            <a:pPr lvl="1"/>
            <a:r>
              <a:rPr lang="en-US" altLang="en-US" dirty="0"/>
              <a:t>Option 2: Timestamps</a:t>
            </a:r>
          </a:p>
          <a:p>
            <a:endParaRPr lang="en-US" altLang="en-US" dirty="0"/>
          </a:p>
          <a:p>
            <a:endParaRPr lang="en-US" altLang="en-US" dirty="0"/>
          </a:p>
          <a:p>
            <a:pPr marL="0" indent="0">
              <a:buNone/>
            </a:pPr>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0084234A-01BA-82F8-3624-D07C69E611D3}"/>
              </a:ext>
            </a:extLst>
          </p:cNvPr>
          <p:cNvGraphicFramePr>
            <a:graphicFrameLocks noGrp="1"/>
          </p:cNvGraphicFramePr>
          <p:nvPr>
            <p:extLst>
              <p:ext uri="{D42A27DB-BD31-4B8C-83A1-F6EECF244321}">
                <p14:modId xmlns:p14="http://schemas.microsoft.com/office/powerpoint/2010/main" val="1048518914"/>
              </p:ext>
            </p:extLst>
          </p:nvPr>
        </p:nvGraphicFramePr>
        <p:xfrm>
          <a:off x="838200" y="4221885"/>
          <a:ext cx="10624795" cy="1234440"/>
        </p:xfrm>
        <a:graphic>
          <a:graphicData uri="http://schemas.openxmlformats.org/drawingml/2006/table">
            <a:tbl>
              <a:tblPr firstRow="1" firstCol="1" bandRow="1"/>
              <a:tblGrid>
                <a:gridCol w="2763726">
                  <a:extLst>
                    <a:ext uri="{9D8B030D-6E8A-4147-A177-3AD203B41FA5}">
                      <a16:colId xmlns:a16="http://schemas.microsoft.com/office/drawing/2014/main" val="3840230353"/>
                    </a:ext>
                  </a:extLst>
                </a:gridCol>
                <a:gridCol w="1105057">
                  <a:extLst>
                    <a:ext uri="{9D8B030D-6E8A-4147-A177-3AD203B41FA5}">
                      <a16:colId xmlns:a16="http://schemas.microsoft.com/office/drawing/2014/main" val="4191940634"/>
                    </a:ext>
                  </a:extLst>
                </a:gridCol>
                <a:gridCol w="1596914">
                  <a:extLst>
                    <a:ext uri="{9D8B030D-6E8A-4147-A177-3AD203B41FA5}">
                      <a16:colId xmlns:a16="http://schemas.microsoft.com/office/drawing/2014/main" val="1847626592"/>
                    </a:ext>
                  </a:extLst>
                </a:gridCol>
                <a:gridCol w="2027021">
                  <a:extLst>
                    <a:ext uri="{9D8B030D-6E8A-4147-A177-3AD203B41FA5}">
                      <a16:colId xmlns:a16="http://schemas.microsoft.com/office/drawing/2014/main" val="1711801867"/>
                    </a:ext>
                  </a:extLst>
                </a:gridCol>
                <a:gridCol w="3132077">
                  <a:extLst>
                    <a:ext uri="{9D8B030D-6E8A-4147-A177-3AD203B41FA5}">
                      <a16:colId xmlns:a16="http://schemas.microsoft.com/office/drawing/2014/main" val="79900321"/>
                    </a:ext>
                  </a:extLst>
                </a:gridCol>
              </a:tblGrid>
              <a:tr h="0">
                <a:tc>
                  <a:txBody>
                    <a:bodyPr/>
                    <a:lstStyle/>
                    <a:p>
                      <a:pPr marL="0" marR="0" algn="ctr">
                        <a:spcBef>
                          <a:spcPts val="0"/>
                        </a:spcBef>
                        <a:spcAft>
                          <a:spcPts val="0"/>
                        </a:spcAft>
                      </a:pPr>
                      <a:r>
                        <a:rPr lang="en-GB" sz="900" b="1"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IE/Group Name</a:t>
                      </a:r>
                      <a:endParaRPr lang="en-GB" sz="900" b="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Presence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Range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942566"/>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Earliest Burst Arrival Time</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earliest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295896"/>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Latest Burst Arrival Time</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latest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389935"/>
                  </a:ext>
                </a:extLst>
              </a:tr>
            </a:tbl>
          </a:graphicData>
        </a:graphic>
      </p:graphicFrame>
      <p:graphicFrame>
        <p:nvGraphicFramePr>
          <p:cNvPr id="5" name="Table 4">
            <a:extLst>
              <a:ext uri="{FF2B5EF4-FFF2-40B4-BE49-F238E27FC236}">
                <a16:creationId xmlns:a16="http://schemas.microsoft.com/office/drawing/2014/main" id="{D917CE68-4509-7A4E-034F-0053063934E3}"/>
              </a:ext>
            </a:extLst>
          </p:cNvPr>
          <p:cNvGraphicFramePr>
            <a:graphicFrameLocks noGrp="1"/>
          </p:cNvGraphicFramePr>
          <p:nvPr>
            <p:extLst>
              <p:ext uri="{D42A27DB-BD31-4B8C-83A1-F6EECF244321}">
                <p14:modId xmlns:p14="http://schemas.microsoft.com/office/powerpoint/2010/main" val="3275507399"/>
              </p:ext>
            </p:extLst>
          </p:nvPr>
        </p:nvGraphicFramePr>
        <p:xfrm>
          <a:off x="838200" y="2664408"/>
          <a:ext cx="10624795" cy="960120"/>
        </p:xfrm>
        <a:graphic>
          <a:graphicData uri="http://schemas.openxmlformats.org/drawingml/2006/table">
            <a:tbl>
              <a:tblPr firstRow="1" firstCol="1" bandRow="1"/>
              <a:tblGrid>
                <a:gridCol w="2763726">
                  <a:extLst>
                    <a:ext uri="{9D8B030D-6E8A-4147-A177-3AD203B41FA5}">
                      <a16:colId xmlns:a16="http://schemas.microsoft.com/office/drawing/2014/main" val="1757111361"/>
                    </a:ext>
                  </a:extLst>
                </a:gridCol>
                <a:gridCol w="1105057">
                  <a:extLst>
                    <a:ext uri="{9D8B030D-6E8A-4147-A177-3AD203B41FA5}">
                      <a16:colId xmlns:a16="http://schemas.microsoft.com/office/drawing/2014/main" val="3680752953"/>
                    </a:ext>
                  </a:extLst>
                </a:gridCol>
                <a:gridCol w="1596914">
                  <a:extLst>
                    <a:ext uri="{9D8B030D-6E8A-4147-A177-3AD203B41FA5}">
                      <a16:colId xmlns:a16="http://schemas.microsoft.com/office/drawing/2014/main" val="2534991241"/>
                    </a:ext>
                  </a:extLst>
                </a:gridCol>
                <a:gridCol w="2027021">
                  <a:extLst>
                    <a:ext uri="{9D8B030D-6E8A-4147-A177-3AD203B41FA5}">
                      <a16:colId xmlns:a16="http://schemas.microsoft.com/office/drawing/2014/main" val="3150133040"/>
                    </a:ext>
                  </a:extLst>
                </a:gridCol>
                <a:gridCol w="3132077">
                  <a:extLst>
                    <a:ext uri="{9D8B030D-6E8A-4147-A177-3AD203B41FA5}">
                      <a16:colId xmlns:a16="http://schemas.microsoft.com/office/drawing/2014/main" val="2658474677"/>
                    </a:ext>
                  </a:extLst>
                </a:gridCol>
              </a:tblGrid>
              <a:tr h="0">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IE/Group Name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Presence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Range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950623"/>
                  </a:ext>
                </a:extLst>
              </a:tr>
              <a:tr h="0">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Burst Arrival Time Window Start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M</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Start of the burst arrival time window calculated with reference to the </a:t>
                      </a:r>
                      <a:r>
                        <a:rPr lang="en-US" sz="900" i="1">
                          <a:effectLst/>
                          <a:latin typeface="Arial" panose="020B0604020202020204" pitchFamily="34" charset="0"/>
                          <a:ea typeface="SimSun" panose="02010600030101010101" pitchFamily="2" charset="-122"/>
                          <a:cs typeface="Arial" panose="020B0604020202020204" pitchFamily="34" charset="0"/>
                        </a:rPr>
                        <a:t>Burst Arrival Time</a:t>
                      </a:r>
                      <a:r>
                        <a:rPr lang="en-US" sz="900">
                          <a:effectLst/>
                          <a:latin typeface="Arial" panose="020B0604020202020204" pitchFamily="34" charset="0"/>
                          <a:ea typeface="SimSun" panose="02010600030101010101" pitchFamily="2" charset="-122"/>
                          <a:cs typeface="Arial" panose="020B0604020202020204" pitchFamily="34" charset="0"/>
                        </a:rPr>
                        <a:t> IE, expressed in units of 1 us. Integer values are negative.</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191904"/>
                  </a:ext>
                </a:extLst>
              </a:tr>
              <a:tr h="0">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Burst Arrival Time Window End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M</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End of the burst arrival time window calculated with reference to the </a:t>
                      </a:r>
                      <a:r>
                        <a:rPr lang="en-US" sz="900" i="1" dirty="0">
                          <a:effectLst/>
                          <a:latin typeface="Arial" panose="020B0604020202020204" pitchFamily="34" charset="0"/>
                          <a:ea typeface="SimSun" panose="02010600030101010101" pitchFamily="2" charset="-122"/>
                          <a:cs typeface="Arial" panose="020B0604020202020204" pitchFamily="34" charset="0"/>
                        </a:rPr>
                        <a:t>Burst Arrival Time</a:t>
                      </a:r>
                      <a:r>
                        <a:rPr lang="en-US" sz="900" dirty="0">
                          <a:effectLst/>
                          <a:latin typeface="Arial" panose="020B0604020202020204" pitchFamily="34" charset="0"/>
                          <a:ea typeface="SimSun" panose="02010600030101010101" pitchFamily="2" charset="-122"/>
                          <a:cs typeface="Arial" panose="020B0604020202020204" pitchFamily="34" charset="0"/>
                        </a:rPr>
                        <a:t> IE, expressed in units of 1 us. Integer values are positive.</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980965"/>
                  </a:ext>
                </a:extLst>
              </a:tr>
            </a:tbl>
          </a:graphicData>
        </a:graphic>
      </p:graphicFrame>
    </p:spTree>
    <p:extLst>
      <p:ext uri="{BB962C8B-B14F-4D97-AF65-F5344CB8AC3E}">
        <p14:creationId xmlns:p14="http://schemas.microsoft.com/office/powerpoint/2010/main" val="2618017488"/>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#4</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Offset </a:t>
            </a:r>
            <a:r>
              <a:rPr lang="en-US" altLang="en-US" dirty="0"/>
              <a:t>IE </a:t>
            </a:r>
          </a:p>
          <a:p>
            <a:pPr lvl="1"/>
            <a:r>
              <a:rPr lang="en-US" altLang="en-US" dirty="0"/>
              <a:t>Option 1: Range from -640ms to +640ms in units of 1us</a:t>
            </a:r>
          </a:p>
          <a:p>
            <a:pPr lvl="1"/>
            <a:r>
              <a:rPr lang="en-US" altLang="en-US" dirty="0"/>
              <a:t>Option 2: Range from -320ms to +320ms in units of 1us</a:t>
            </a:r>
          </a:p>
          <a:p>
            <a:r>
              <a:rPr lang="en-US" altLang="en-US" dirty="0"/>
              <a:t>Encoding of </a:t>
            </a:r>
            <a:r>
              <a:rPr lang="en-US" altLang="en-US" i="1" dirty="0"/>
              <a:t>Adjusted Periodicity </a:t>
            </a:r>
            <a:r>
              <a:rPr lang="en-US" altLang="en-US" dirty="0"/>
              <a:t>IE</a:t>
            </a:r>
          </a:p>
          <a:p>
            <a:pPr lvl="1"/>
            <a:r>
              <a:rPr lang="en-US" altLang="en-US" dirty="0"/>
              <a:t>Same as </a:t>
            </a:r>
            <a:r>
              <a:rPr lang="en-US" altLang="en-US" i="1" dirty="0"/>
              <a:t>Periodicity</a:t>
            </a:r>
            <a:r>
              <a:rPr lang="en-US" altLang="en-US" dirty="0"/>
              <a:t> IE</a:t>
            </a:r>
          </a:p>
          <a:p>
            <a:pPr lvl="1"/>
            <a:endParaRPr lang="en-US" altLang="en-US" dirty="0"/>
          </a:p>
          <a:p>
            <a:pPr lvl="1"/>
            <a:endParaRPr lang="en-US" altLang="en-US" dirty="0"/>
          </a:p>
          <a:p>
            <a:pPr lvl="1"/>
            <a:endParaRPr lang="en-US" altLang="en-US" dirty="0"/>
          </a:p>
          <a:p>
            <a:pPr lvl="1"/>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C70672EA-2BD9-061F-BF63-0092E94774DA}"/>
              </a:ext>
            </a:extLst>
          </p:cNvPr>
          <p:cNvGraphicFramePr>
            <a:graphicFrameLocks noGrp="1"/>
          </p:cNvGraphicFramePr>
          <p:nvPr>
            <p:extLst>
              <p:ext uri="{D42A27DB-BD31-4B8C-83A1-F6EECF244321}">
                <p14:modId xmlns:p14="http://schemas.microsoft.com/office/powerpoint/2010/main" val="598450469"/>
              </p:ext>
            </p:extLst>
          </p:nvPr>
        </p:nvGraphicFramePr>
        <p:xfrm>
          <a:off x="838200" y="4248747"/>
          <a:ext cx="10605939" cy="685800"/>
        </p:xfrm>
        <a:graphic>
          <a:graphicData uri="http://schemas.openxmlformats.org/drawingml/2006/table">
            <a:tbl>
              <a:tblPr firstRow="1" firstCol="1" bandRow="1"/>
              <a:tblGrid>
                <a:gridCol w="2758821">
                  <a:extLst>
                    <a:ext uri="{9D8B030D-6E8A-4147-A177-3AD203B41FA5}">
                      <a16:colId xmlns:a16="http://schemas.microsoft.com/office/drawing/2014/main" val="1300521696"/>
                    </a:ext>
                  </a:extLst>
                </a:gridCol>
                <a:gridCol w="1103096">
                  <a:extLst>
                    <a:ext uri="{9D8B030D-6E8A-4147-A177-3AD203B41FA5}">
                      <a16:colId xmlns:a16="http://schemas.microsoft.com/office/drawing/2014/main" val="1866208023"/>
                    </a:ext>
                  </a:extLst>
                </a:gridCol>
                <a:gridCol w="1594080">
                  <a:extLst>
                    <a:ext uri="{9D8B030D-6E8A-4147-A177-3AD203B41FA5}">
                      <a16:colId xmlns:a16="http://schemas.microsoft.com/office/drawing/2014/main" val="2991581863"/>
                    </a:ext>
                  </a:extLst>
                </a:gridCol>
                <a:gridCol w="2023424">
                  <a:extLst>
                    <a:ext uri="{9D8B030D-6E8A-4147-A177-3AD203B41FA5}">
                      <a16:colId xmlns:a16="http://schemas.microsoft.com/office/drawing/2014/main" val="2676824976"/>
                    </a:ext>
                  </a:extLst>
                </a:gridCol>
                <a:gridCol w="3126518">
                  <a:extLst>
                    <a:ext uri="{9D8B030D-6E8A-4147-A177-3AD203B41FA5}">
                      <a16:colId xmlns:a16="http://schemas.microsoft.com/office/drawing/2014/main" val="3525973632"/>
                    </a:ext>
                  </a:extLst>
                </a:gridCol>
              </a:tblGrid>
              <a:tr h="63545">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25673"/>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INTEGER(-320000..320000,…)</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 as specified in TS 23.501 [21], expressed in unit of 1us.</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24729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Adjusted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O</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Not applicable to reactive RAN feedback.</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87525"/>
                  </a:ext>
                </a:extLst>
              </a:tr>
            </a:tbl>
          </a:graphicData>
        </a:graphic>
      </p:graphicFrame>
    </p:spTree>
    <p:extLst>
      <p:ext uri="{BB962C8B-B14F-4D97-AF65-F5344CB8AC3E}">
        <p14:creationId xmlns:p14="http://schemas.microsoft.com/office/powerpoint/2010/main" val="2771584993"/>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#5</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Periodicity Range </a:t>
            </a:r>
            <a:r>
              <a:rPr lang="en-US" altLang="en-US" dirty="0"/>
              <a:t>IE</a:t>
            </a:r>
          </a:p>
          <a:p>
            <a:pPr lvl="1"/>
            <a:r>
              <a:rPr lang="en-US" dirty="0"/>
              <a:t>CHOICE between range and list</a:t>
            </a:r>
          </a:p>
          <a:p>
            <a:pPr marL="457200" lvl="1" indent="0">
              <a:buNone/>
            </a:pPr>
            <a:endParaRPr lang="en-US" altLang="en-US" dirty="0"/>
          </a:p>
          <a:p>
            <a:endParaRPr lang="en-US" altLang="en-US" dirty="0"/>
          </a:p>
          <a:p>
            <a:endParaRPr lang="en-US" altLang="en-US" dirty="0"/>
          </a:p>
          <a:p>
            <a:endParaRPr lang="en-US" altLang="en-US" dirty="0"/>
          </a:p>
          <a:p>
            <a:endParaRPr lang="en-US" altLang="en-US" dirty="0"/>
          </a:p>
          <a:p>
            <a:endParaRPr lang="en-US" altLang="en-US" dirty="0"/>
          </a:p>
          <a:p>
            <a:r>
              <a:rPr lang="en-US" altLang="en-US" dirty="0"/>
              <a:t>RAN3 decision: Further offline check (ZTE, E///, seems agreeable?)</a:t>
            </a:r>
          </a:p>
        </p:txBody>
      </p:sp>
      <p:graphicFrame>
        <p:nvGraphicFramePr>
          <p:cNvPr id="2" name="Table 1">
            <a:extLst>
              <a:ext uri="{FF2B5EF4-FFF2-40B4-BE49-F238E27FC236}">
                <a16:creationId xmlns:a16="http://schemas.microsoft.com/office/drawing/2014/main" id="{5D3C0A3F-3659-6F13-02DC-8C22CFE90F71}"/>
              </a:ext>
            </a:extLst>
          </p:cNvPr>
          <p:cNvGraphicFramePr>
            <a:graphicFrameLocks noGrp="1"/>
          </p:cNvGraphicFramePr>
          <p:nvPr>
            <p:extLst>
              <p:ext uri="{D42A27DB-BD31-4B8C-83A1-F6EECF244321}">
                <p14:modId xmlns:p14="http://schemas.microsoft.com/office/powerpoint/2010/main" val="1739499479"/>
              </p:ext>
            </p:extLst>
          </p:nvPr>
        </p:nvGraphicFramePr>
        <p:xfrm>
          <a:off x="980388" y="2749651"/>
          <a:ext cx="10373412" cy="1508760"/>
        </p:xfrm>
        <a:graphic>
          <a:graphicData uri="http://schemas.openxmlformats.org/drawingml/2006/table">
            <a:tbl>
              <a:tblPr firstRow="1" firstCol="1" bandRow="1"/>
              <a:tblGrid>
                <a:gridCol w="2698336">
                  <a:extLst>
                    <a:ext uri="{9D8B030D-6E8A-4147-A177-3AD203B41FA5}">
                      <a16:colId xmlns:a16="http://schemas.microsoft.com/office/drawing/2014/main" val="1387695889"/>
                    </a:ext>
                  </a:extLst>
                </a:gridCol>
                <a:gridCol w="1078911">
                  <a:extLst>
                    <a:ext uri="{9D8B030D-6E8A-4147-A177-3AD203B41FA5}">
                      <a16:colId xmlns:a16="http://schemas.microsoft.com/office/drawing/2014/main" val="3668363085"/>
                    </a:ext>
                  </a:extLst>
                </a:gridCol>
                <a:gridCol w="1559131">
                  <a:extLst>
                    <a:ext uri="{9D8B030D-6E8A-4147-A177-3AD203B41FA5}">
                      <a16:colId xmlns:a16="http://schemas.microsoft.com/office/drawing/2014/main" val="2159442958"/>
                    </a:ext>
                  </a:extLst>
                </a:gridCol>
                <a:gridCol w="1979062">
                  <a:extLst>
                    <a:ext uri="{9D8B030D-6E8A-4147-A177-3AD203B41FA5}">
                      <a16:colId xmlns:a16="http://schemas.microsoft.com/office/drawing/2014/main" val="209890357"/>
                    </a:ext>
                  </a:extLst>
                </a:gridCol>
                <a:gridCol w="3057972">
                  <a:extLst>
                    <a:ext uri="{9D8B030D-6E8A-4147-A177-3AD203B41FA5}">
                      <a16:colId xmlns:a16="http://schemas.microsoft.com/office/drawing/2014/main" val="159970088"/>
                    </a:ext>
                  </a:extLst>
                </a:gridCol>
              </a:tblGrid>
              <a:tr h="0">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94509"/>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CHOICE </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717757"/>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Bound Information</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541505"/>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Lower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lower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2779"/>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Upper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upper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09563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15659"/>
                  </a:ext>
                </a:extLst>
              </a:tr>
              <a:tr h="0">
                <a:tc>
                  <a:txBody>
                    <a:bodyPr/>
                    <a:lstStyle/>
                    <a:p>
                      <a:pPr marL="45085" marR="0" fontAlgn="base" hangingPunct="0">
                        <a:spcBef>
                          <a:spcPts val="0"/>
                        </a:spcBef>
                        <a:spcAft>
                          <a:spcPts val="0"/>
                        </a:spcAft>
                      </a:pPr>
                      <a:r>
                        <a:rPr lang="en-GB" sz="900" b="1" u="none" dirty="0">
                          <a:solidFill>
                            <a:schemeClr val="tx1"/>
                          </a:solidFill>
                          <a:effectLst/>
                          <a:latin typeface="Arial" panose="020B0604020202020204" pitchFamily="34" charset="0"/>
                          <a:ea typeface="Batang" panose="02030600000101010101" pitchFamily="18" charset="-127"/>
                          <a:cs typeface="Arial" panose="020B0604020202020204" pitchFamily="34" charset="0"/>
                        </a:rPr>
                        <a:t>&gt;&gt;Allowed 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1..&lt;maxnoofPeriodicities&gt;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032291"/>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&gt;&gt;&gt;Allowed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431999"/>
                  </a:ext>
                </a:extLst>
              </a:tr>
            </a:tbl>
          </a:graphicData>
        </a:graphic>
      </p:graphicFrame>
    </p:spTree>
    <p:extLst>
      <p:ext uri="{BB962C8B-B14F-4D97-AF65-F5344CB8AC3E}">
        <p14:creationId xmlns:p14="http://schemas.microsoft.com/office/powerpoint/2010/main" val="3808141532"/>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#6</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Reactive feedback for UL</a:t>
            </a:r>
          </a:p>
          <a:p>
            <a:pPr lvl="1"/>
            <a:r>
              <a:rPr lang="en-US" altLang="en-US" dirty="0"/>
              <a:t>Huawei P10: Editor’s note can be removed from the BL CR since RAN2 has agreed to either:</a:t>
            </a:r>
          </a:p>
          <a:p>
            <a:pPr marL="1371600" lvl="2" indent="-457200">
              <a:buFont typeface="+mj-lt"/>
              <a:buAutoNum type="alphaLcParenR"/>
            </a:pPr>
            <a:r>
              <a:rPr lang="en-US" altLang="en-US" dirty="0"/>
              <a:t>re-use existing mechanism (to be defined in XR WI); or</a:t>
            </a:r>
          </a:p>
          <a:p>
            <a:pPr marL="1371600" lvl="2" indent="-457200">
              <a:buFont typeface="+mj-lt"/>
              <a:buAutoNum type="alphaLcParenR"/>
            </a:pPr>
            <a:r>
              <a:rPr lang="en-US" altLang="en-US" dirty="0"/>
              <a:t>rely on gNB to determine the information (i.e. aim to not introduce new UE specific BAT reporting)</a:t>
            </a:r>
          </a:p>
          <a:p>
            <a:pPr marL="457200" lvl="1" indent="0">
              <a:buNone/>
            </a:pPr>
            <a:r>
              <a:rPr lang="en-GB" sz="1800" strike="sngStrike" dirty="0">
                <a:solidFill>
                  <a:srgbClr val="FF0000"/>
                </a:solidFill>
                <a:effectLst/>
                <a:latin typeface="Times New Roman" panose="02020603050405020304" pitchFamily="18" charset="0"/>
                <a:ea typeface="Times New Roman" panose="02020603050405020304" pitchFamily="18" charset="0"/>
              </a:rPr>
              <a:t>Editor’s Note: Whether uplink is supported for reactive feedback is FFS pending RAN2.</a:t>
            </a:r>
            <a:endParaRPr lang="en-US" altLang="en-US" strike="sngStrike" dirty="0"/>
          </a:p>
          <a:p>
            <a:endParaRPr lang="en-US" altLang="en-US" dirty="0"/>
          </a:p>
          <a:p>
            <a:r>
              <a:rPr lang="en-US" altLang="en-US" dirty="0"/>
              <a:t>RAN3 decision: </a:t>
            </a:r>
            <a:r>
              <a:rPr lang="en-US" altLang="en-US" dirty="0">
                <a:solidFill>
                  <a:srgbClr val="00B050"/>
                </a:solidFill>
              </a:rPr>
              <a:t>Agreed</a:t>
            </a:r>
          </a:p>
        </p:txBody>
      </p:sp>
    </p:spTree>
    <p:extLst>
      <p:ext uri="{BB962C8B-B14F-4D97-AF65-F5344CB8AC3E}">
        <p14:creationId xmlns:p14="http://schemas.microsoft.com/office/powerpoint/2010/main" val="3429752475"/>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 #7</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dirty="0"/>
              <a:t>E/// P5: RAN3 to discuss how NG-RAN should feedback the offsets to the burst arrive time and periodicity. In our view the DL feedback during QoS setup can be considered. The UL feedback and the very dynamic feedback are not feasible or useful.</a:t>
            </a:r>
          </a:p>
          <a:p>
            <a:pPr lvl="1"/>
            <a:r>
              <a:rPr lang="en-US" altLang="en-US" dirty="0"/>
              <a:t>CATT P1: RAN3 discuss the maximum value of Periodicity and Periodicity Range</a:t>
            </a:r>
          </a:p>
          <a:p>
            <a:r>
              <a:rPr lang="en-US" altLang="en-US" dirty="0"/>
              <a:t>RAN3 decision: Not discussed</a:t>
            </a:r>
          </a:p>
        </p:txBody>
      </p:sp>
    </p:spTree>
    <p:extLst>
      <p:ext uri="{BB962C8B-B14F-4D97-AF65-F5344CB8AC3E}">
        <p14:creationId xmlns:p14="http://schemas.microsoft.com/office/powerpoint/2010/main" val="3854643484"/>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sz="2000" dirty="0"/>
              <a:t>For Chair’s Notes:</a:t>
            </a:r>
          </a:p>
          <a:p>
            <a:pPr lvl="1"/>
            <a:r>
              <a:rPr lang="en-US" altLang="en-US" sz="1800" dirty="0">
                <a:solidFill>
                  <a:srgbClr val="00B050"/>
                </a:solidFill>
              </a:rPr>
              <a:t>In F1AP, introduce a new Timing </a:t>
            </a:r>
            <a:r>
              <a:rPr lang="en-US" altLang="en-US" sz="1800" dirty="0" err="1">
                <a:solidFill>
                  <a:srgbClr val="00B050"/>
                </a:solidFill>
              </a:rPr>
              <a:t>Synchronisation</a:t>
            </a:r>
            <a:r>
              <a:rPr lang="en-US" altLang="en-US" sz="1800" dirty="0">
                <a:solidFill>
                  <a:srgbClr val="00B050"/>
                </a:solidFill>
              </a:rPr>
              <a:t> Report procedure (class 2) to enable the gNB-DU to report RAN TSS to the gNB-CU.</a:t>
            </a:r>
          </a:p>
          <a:p>
            <a:pPr lvl="1"/>
            <a:r>
              <a:rPr lang="en-US" altLang="en-US" sz="1800" dirty="0">
                <a:solidFill>
                  <a:srgbClr val="00B050"/>
                </a:solidFill>
              </a:rPr>
              <a:t>WA: When </a:t>
            </a:r>
            <a:r>
              <a:rPr lang="en-US" altLang="en-US" sz="1800" i="1" dirty="0">
                <a:solidFill>
                  <a:srgbClr val="00B050"/>
                </a:solidFill>
              </a:rPr>
              <a:t>Clock Quality Detail Level </a:t>
            </a:r>
            <a:r>
              <a:rPr lang="en-US" altLang="en-US" sz="1800" dirty="0">
                <a:solidFill>
                  <a:srgbClr val="00B050"/>
                </a:solidFill>
              </a:rPr>
              <a:t>IE has value “clock quality metrics”, all clock quality metrics supported by the gNB implementation are delivered to the UE (may be revisited based on SA2 agreements)</a:t>
            </a:r>
          </a:p>
          <a:p>
            <a:pPr lvl="1"/>
            <a:r>
              <a:rPr lang="en-US" altLang="en-US" sz="1800" dirty="0">
                <a:solidFill>
                  <a:srgbClr val="0070C0"/>
                </a:solidFill>
              </a:rPr>
              <a:t>Is proactive RAN feedback applicable/relevant after the initial establishment of the TSC QoS flow? To be continued</a:t>
            </a:r>
          </a:p>
          <a:p>
            <a:r>
              <a:rPr lang="en-US" altLang="en-US" sz="2000" dirty="0"/>
              <a:t>TP for NGAP (Huawei): implementing slides TRS#4, TRS#5 (?), RANF#5 (?), RANF#6</a:t>
            </a:r>
          </a:p>
          <a:p>
            <a:r>
              <a:rPr lang="en-US" altLang="en-US" sz="2000" dirty="0"/>
              <a:t>TP for F1AP (ZTE): implementing slides TRS#4, TRS#5 (?)</a:t>
            </a:r>
          </a:p>
          <a:p>
            <a:r>
              <a:rPr lang="en-US" altLang="en-US" sz="2000" dirty="0"/>
              <a:t>TP for </a:t>
            </a:r>
            <a:r>
              <a:rPr lang="en-US" altLang="en-US" sz="2000" dirty="0" err="1"/>
              <a:t>XnAP</a:t>
            </a:r>
            <a:r>
              <a:rPr lang="en-US" altLang="en-US" sz="2000" dirty="0"/>
              <a:t> (Ericsson): implementing slide RANF#</a:t>
            </a:r>
            <a:r>
              <a:rPr lang="en-US" altLang="en-US" sz="2000"/>
              <a:t>5 (?)</a:t>
            </a:r>
            <a:endParaRPr lang="en-US" altLang="en-US" sz="20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US" altLang="en-US" dirty="0"/>
              <a:t>F</a:t>
            </a:r>
            <a:r>
              <a:rPr lang="en-GB" altLang="en-US" dirty="0"/>
              <a:t>or Chair’s Notes</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sz="2000" dirty="0"/>
              <a:t>Agreements:</a:t>
            </a:r>
          </a:p>
          <a:p>
            <a:pPr lvl="1"/>
            <a:r>
              <a:rPr lang="en-US" altLang="en-US" sz="1800" dirty="0">
                <a:solidFill>
                  <a:srgbClr val="00B050"/>
                </a:solidFill>
              </a:rPr>
              <a:t>In F1AP, introduce a new Timing </a:t>
            </a:r>
            <a:r>
              <a:rPr lang="en-US" altLang="en-US" sz="1800" dirty="0" err="1">
                <a:solidFill>
                  <a:srgbClr val="00B050"/>
                </a:solidFill>
              </a:rPr>
              <a:t>Synchronisation</a:t>
            </a:r>
            <a:r>
              <a:rPr lang="en-US" altLang="en-US" sz="1800" dirty="0">
                <a:solidFill>
                  <a:srgbClr val="00B050"/>
                </a:solidFill>
              </a:rPr>
              <a:t> Report procedure (class 2) to enable the gNB-DU to report RAN TSS to the gNB-CU.</a:t>
            </a:r>
          </a:p>
          <a:p>
            <a:pPr lvl="1"/>
            <a:r>
              <a:rPr lang="en-US" altLang="en-US" sz="1800" dirty="0">
                <a:solidFill>
                  <a:srgbClr val="00B050"/>
                </a:solidFill>
              </a:rPr>
              <a:t>WA: When </a:t>
            </a:r>
            <a:r>
              <a:rPr lang="en-US" altLang="en-US" sz="1800" i="1" dirty="0">
                <a:solidFill>
                  <a:srgbClr val="00B050"/>
                </a:solidFill>
              </a:rPr>
              <a:t>Clock Quality Detail Level </a:t>
            </a:r>
            <a:r>
              <a:rPr lang="en-US" altLang="en-US" sz="1800" dirty="0">
                <a:solidFill>
                  <a:srgbClr val="00B050"/>
                </a:solidFill>
              </a:rPr>
              <a:t>IE has value “clock quality metrics”, all clock quality metrics supported by the gNB implementation are delivered to the UE (may be revisited based on SA2 agreements)</a:t>
            </a:r>
          </a:p>
          <a:p>
            <a:r>
              <a:rPr lang="en-US" altLang="en-US" sz="2000" dirty="0"/>
              <a:t>To be continued:</a:t>
            </a:r>
          </a:p>
          <a:p>
            <a:pPr lvl="1"/>
            <a:r>
              <a:rPr lang="en-US" altLang="en-US" sz="1800" dirty="0">
                <a:solidFill>
                  <a:srgbClr val="0070C0"/>
                </a:solidFill>
              </a:rPr>
              <a:t>Is proactive RAN feedback applicable/relevant after the initial establishment of the TSC QoS flow? To be continued</a:t>
            </a:r>
          </a:p>
          <a:p>
            <a:r>
              <a:rPr lang="en-US" altLang="en-US" sz="2000" dirty="0"/>
              <a:t>R3-23xxxx rev of R3-233175 (TP for NGAP)</a:t>
            </a:r>
          </a:p>
          <a:p>
            <a:r>
              <a:rPr lang="en-US" altLang="en-US" sz="2000" dirty="0"/>
              <a:t>R3-233468 (TP for </a:t>
            </a:r>
            <a:r>
              <a:rPr lang="en-US" altLang="en-US" sz="2000" dirty="0" err="1"/>
              <a:t>XnAP</a:t>
            </a:r>
            <a:r>
              <a:rPr lang="en-US" altLang="en-US" sz="2000" dirty="0"/>
              <a:t>)</a:t>
            </a:r>
          </a:p>
          <a:p>
            <a:r>
              <a:rPr lang="en-US" altLang="en-US" sz="2000" dirty="0"/>
              <a:t>R3-233414 (TP for F1AP)</a:t>
            </a:r>
          </a:p>
        </p:txBody>
      </p:sp>
    </p:spTree>
    <p:extLst>
      <p:ext uri="{BB962C8B-B14F-4D97-AF65-F5344CB8AC3E}">
        <p14:creationId xmlns:p14="http://schemas.microsoft.com/office/powerpoint/2010/main" val="120248112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dirty="0"/>
              <a:t>Timing Resiliency</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List of open issues</a:t>
            </a:r>
          </a:p>
          <a:p>
            <a:pPr lvl="1"/>
            <a:r>
              <a:rPr lang="en-US" altLang="en-US" dirty="0"/>
              <a:t>RAN TSS reporting over NG: which procedures?</a:t>
            </a:r>
          </a:p>
          <a:p>
            <a:pPr lvl="2"/>
            <a:r>
              <a:rPr lang="en-US" altLang="en-US" dirty="0"/>
              <a:t>RAN TSS reporting over F1: Same framework as NG?</a:t>
            </a:r>
          </a:p>
          <a:p>
            <a:pPr lvl="1"/>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Clock Quality Acceptance Criteria: how to encode</a:t>
            </a:r>
          </a:p>
          <a:p>
            <a:pPr lvl="1"/>
            <a:r>
              <a:rPr lang="en-US" altLang="en-US" dirty="0"/>
              <a:t>RAN TSS Attributes: encoding of </a:t>
            </a:r>
            <a:r>
              <a:rPr lang="en-US" altLang="en-US" i="1" dirty="0"/>
              <a:t>Clock Frequency Stability </a:t>
            </a:r>
            <a:r>
              <a:rPr lang="en-US" altLang="en-US" dirty="0"/>
              <a:t>IE</a:t>
            </a:r>
          </a:p>
          <a:p>
            <a:pPr lvl="1"/>
            <a:r>
              <a:rPr lang="en-US" altLang="en-US" dirty="0"/>
              <a:t>RAN TSS Attributes: encoding of </a:t>
            </a:r>
            <a:r>
              <a:rPr lang="en-US" altLang="en-US" i="1" dirty="0"/>
              <a:t>Clock Accuracy </a:t>
            </a:r>
            <a:r>
              <a:rPr lang="en-US" altLang="en-US" dirty="0"/>
              <a:t>IE</a:t>
            </a:r>
          </a:p>
          <a:p>
            <a:pPr lvl="1"/>
            <a:r>
              <a:rPr lang="en-US" altLang="en-US" dirty="0"/>
              <a:t>Other miscellaneous proposals</a:t>
            </a:r>
          </a:p>
          <a:p>
            <a:pPr lvl="1"/>
            <a:endParaRPr lang="en-US" altLang="en-US" dirty="0"/>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#1</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sz="2400" dirty="0"/>
              <a:t>RAN TSS reporting over NG: which procedures?</a:t>
            </a:r>
          </a:p>
          <a:p>
            <a:pPr lvl="1"/>
            <a:r>
              <a:rPr lang="en-US" altLang="en-US" sz="2000" dirty="0"/>
              <a:t>AMF controlled</a:t>
            </a:r>
          </a:p>
          <a:p>
            <a:pPr lvl="2"/>
            <a:r>
              <a:rPr lang="en-US" altLang="en-US" sz="1800" b="1" dirty="0"/>
              <a:t>Sol1</a:t>
            </a:r>
            <a:r>
              <a:rPr lang="en-US" altLang="en-US" sz="1800" dirty="0"/>
              <a:t>:	New AMF-initiated class 1 procedure + new gNB-initiated class 2 procedure </a:t>
            </a:r>
            <a:r>
              <a:rPr lang="en-US" altLang="en-US" sz="1800" strike="sngStrike" dirty="0"/>
              <a:t>(3 companies)</a:t>
            </a:r>
          </a:p>
          <a:p>
            <a:pPr lvl="3"/>
            <a:r>
              <a:rPr lang="en-US" altLang="en-US" sz="1600" dirty="0"/>
              <a:t>Common understanding is that class 1 procedure is not used for gNB to indicate its capabilities</a:t>
            </a:r>
          </a:p>
          <a:p>
            <a:pPr lvl="2"/>
            <a:r>
              <a:rPr lang="en-US" altLang="en-US" sz="1800" b="1" strike="sngStrike" dirty="0"/>
              <a:t>Sol1A</a:t>
            </a:r>
            <a:r>
              <a:rPr lang="en-US" altLang="en-US" sz="1800" strike="sngStrike" dirty="0"/>
              <a:t>:	Reuse AMF Configuration Update + RAN Configuration Update (1 company)</a:t>
            </a:r>
          </a:p>
          <a:p>
            <a:pPr lvl="1"/>
            <a:r>
              <a:rPr lang="en-US" altLang="en-US" sz="2000" dirty="0"/>
              <a:t>No AMF control</a:t>
            </a:r>
          </a:p>
          <a:p>
            <a:pPr lvl="2"/>
            <a:r>
              <a:rPr lang="en-US" altLang="en-US" sz="1800" b="1" strike="sngStrike" dirty="0"/>
              <a:t>Sol2</a:t>
            </a:r>
            <a:r>
              <a:rPr lang="en-US" altLang="en-US" sz="1800" strike="sngStrike" dirty="0"/>
              <a:t>:	Reuse NG Setup and RAN Configuration Update (2 companies)</a:t>
            </a:r>
          </a:p>
          <a:p>
            <a:pPr lvl="2"/>
            <a:r>
              <a:rPr lang="en-US" altLang="en-US" sz="1800" b="1" dirty="0"/>
              <a:t>Sol2A</a:t>
            </a:r>
            <a:r>
              <a:rPr lang="en-US" altLang="en-US" sz="1800" dirty="0"/>
              <a:t>:	New gNB-initiated class 2 procedure </a:t>
            </a:r>
            <a:r>
              <a:rPr lang="en-US" altLang="en-US" sz="1800" strike="sngStrike" dirty="0"/>
              <a:t>(1 company)</a:t>
            </a:r>
          </a:p>
          <a:p>
            <a:r>
              <a:rPr lang="en-US" altLang="en-US" sz="2400" dirty="0"/>
              <a:t>RAN3 decision: </a:t>
            </a:r>
            <a:r>
              <a:rPr lang="en-US" altLang="en-US" sz="2000" dirty="0">
                <a:solidFill>
                  <a:srgbClr val="0070C0"/>
                </a:solidFill>
                <a:sym typeface="Wingdings" panose="05000000000000000000" pitchFamily="2" charset="2"/>
              </a:rPr>
              <a:t>To be continued</a:t>
            </a:r>
            <a:endParaRPr lang="en-US" altLang="en-US" sz="2000" dirty="0">
              <a:solidFill>
                <a:srgbClr val="0070C0"/>
              </a:solidFill>
            </a:endParaRPr>
          </a:p>
          <a:p>
            <a:r>
              <a:rPr lang="en-US" altLang="en-US" sz="2400" dirty="0"/>
              <a:t>RAN TSS reporting over F1:</a:t>
            </a:r>
          </a:p>
          <a:p>
            <a:pPr lvl="1"/>
            <a:r>
              <a:rPr lang="en-US" sz="1800" b="1" dirty="0">
                <a:solidFill>
                  <a:srgbClr val="008000"/>
                </a:solidFill>
                <a:effectLst/>
                <a:latin typeface="Calibri" panose="020F0502020204030204" pitchFamily="34" charset="0"/>
                <a:ea typeface="SimSun" panose="02010600030101010101" pitchFamily="2" charset="-122"/>
              </a:rPr>
              <a:t>In F1AP, introduce a new Timing </a:t>
            </a:r>
            <a:r>
              <a:rPr lang="en-US" sz="1800" b="1" dirty="0" err="1">
                <a:solidFill>
                  <a:srgbClr val="008000"/>
                </a:solidFill>
                <a:effectLst/>
                <a:latin typeface="Calibri" panose="020F0502020204030204" pitchFamily="34" charset="0"/>
                <a:ea typeface="SimSun" panose="02010600030101010101" pitchFamily="2" charset="-122"/>
              </a:rPr>
              <a:t>Synchronisation</a:t>
            </a:r>
            <a:r>
              <a:rPr lang="en-US" sz="1800" b="1" dirty="0">
                <a:solidFill>
                  <a:srgbClr val="008000"/>
                </a:solidFill>
                <a:effectLst/>
                <a:latin typeface="Calibri" panose="020F0502020204030204" pitchFamily="34" charset="0"/>
                <a:ea typeface="SimSun" panose="02010600030101010101" pitchFamily="2" charset="-122"/>
              </a:rPr>
              <a:t> Report procedure (class 2) to enable the gNB-DU to report RAN TSS to the gNB-CU.</a:t>
            </a:r>
            <a:endParaRPr lang="en-US" altLang="en-US" sz="2000" dirty="0">
              <a:solidFill>
                <a:srgbClr val="00B050"/>
              </a:solidFill>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#2</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Option 1 (yes): </a:t>
            </a:r>
            <a:r>
              <a:rPr lang="en-US" altLang="en-US" i="1" dirty="0"/>
              <a:t>Clock Quality Reporting Control Information </a:t>
            </a:r>
            <a:r>
              <a:rPr lang="en-US" altLang="en-US" dirty="0"/>
              <a:t>IE indicates the specific clock quality metrics to deliver to the UE (NGAP impact); or</a:t>
            </a:r>
          </a:p>
          <a:p>
            <a:pPr lvl="1"/>
            <a:r>
              <a:rPr lang="en-US" altLang="en-US" dirty="0"/>
              <a:t>Option 2 (no): All clock quality metrics supported by the gNB implementation are delivered to the UE</a:t>
            </a:r>
          </a:p>
          <a:p>
            <a:pPr lvl="1"/>
            <a:r>
              <a:rPr lang="en-US" altLang="en-US" dirty="0"/>
              <a:t>Option 3 (unsure): Send LS to SA2</a:t>
            </a:r>
          </a:p>
          <a:p>
            <a:r>
              <a:rPr lang="en-US" altLang="en-US" dirty="0"/>
              <a:t>RAN3 decision: </a:t>
            </a:r>
            <a:r>
              <a:rPr lang="en-US" altLang="en-US" dirty="0">
                <a:solidFill>
                  <a:srgbClr val="00B050"/>
                </a:solidFill>
              </a:rPr>
              <a:t>Option 2 (working assumption, may be revisited based on SA2 agreements)</a:t>
            </a:r>
          </a:p>
        </p:txBody>
      </p:sp>
    </p:spTree>
    <p:extLst>
      <p:ext uri="{BB962C8B-B14F-4D97-AF65-F5344CB8AC3E}">
        <p14:creationId xmlns:p14="http://schemas.microsoft.com/office/powerpoint/2010/main" val="2179695294"/>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#3</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Clock Quality Acceptance Criteria: how to encode</a:t>
            </a:r>
          </a:p>
          <a:p>
            <a:pPr lvl="1"/>
            <a:r>
              <a:rPr lang="en-US" altLang="en-US" dirty="0"/>
              <a:t>Option 1: Reuse the same encoding as the </a:t>
            </a:r>
            <a:r>
              <a:rPr lang="en-US" altLang="en-US" i="1" dirty="0"/>
              <a:t>RAN Timing </a:t>
            </a:r>
            <a:r>
              <a:rPr lang="en-US" altLang="en-US" i="1" dirty="0" err="1"/>
              <a:t>Synchronisation</a:t>
            </a:r>
            <a:r>
              <a:rPr lang="en-US" altLang="en-US" i="1" dirty="0"/>
              <a:t> Status </a:t>
            </a:r>
            <a:r>
              <a:rPr lang="en-US" altLang="en-US" dirty="0"/>
              <a:t>IE (i.e. the acceptance criteria is a set of thresholds)</a:t>
            </a:r>
          </a:p>
          <a:p>
            <a:pPr lvl="1"/>
            <a:r>
              <a:rPr lang="en-US" altLang="en-US" dirty="0"/>
              <a:t>Option 2: OCTET STRING, details up to other WGs</a:t>
            </a:r>
          </a:p>
          <a:p>
            <a:r>
              <a:rPr lang="en-US" altLang="en-US" dirty="0"/>
              <a:t>RAN3 decision: </a:t>
            </a:r>
            <a:r>
              <a:rPr lang="en-US" altLang="en-US" dirty="0">
                <a:solidFill>
                  <a:srgbClr val="0070C0"/>
                </a:solidFill>
              </a:rPr>
              <a:t>To be continued</a:t>
            </a:r>
          </a:p>
        </p:txBody>
      </p:sp>
    </p:spTree>
    <p:extLst>
      <p:ext uri="{BB962C8B-B14F-4D97-AF65-F5344CB8AC3E}">
        <p14:creationId xmlns:p14="http://schemas.microsoft.com/office/powerpoint/2010/main" val="3946587545"/>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#4</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Frequency Stability </a:t>
            </a:r>
            <a:r>
              <a:rPr lang="en-US" altLang="en-US" dirty="0"/>
              <a:t>IE</a:t>
            </a:r>
          </a:p>
          <a:p>
            <a:pPr lvl="1"/>
            <a:r>
              <a:rPr lang="en-US" altLang="en-US" dirty="0"/>
              <a:t>Option 1: INTEGER (0..65534, …) as defined in IEEE Std 1588</a:t>
            </a:r>
          </a:p>
          <a:p>
            <a:pPr lvl="1"/>
            <a:r>
              <a:rPr lang="en-US" altLang="en-US" dirty="0"/>
              <a:t>Option 2: BIT STRING (SIZE (16)) as defined in IEEE Std 1588</a:t>
            </a:r>
          </a:p>
          <a:p>
            <a:r>
              <a:rPr lang="en-US" altLang="en-US" dirty="0"/>
              <a:t>RAN3 decision: </a:t>
            </a:r>
            <a:r>
              <a:rPr lang="en-US" altLang="en-US" dirty="0">
                <a:solidFill>
                  <a:srgbClr val="00B050"/>
                </a:solidFill>
              </a:rPr>
              <a:t>Option 2 with appropriate semantics description</a:t>
            </a:r>
          </a:p>
        </p:txBody>
      </p:sp>
    </p:spTree>
    <p:extLst>
      <p:ext uri="{BB962C8B-B14F-4D97-AF65-F5344CB8AC3E}">
        <p14:creationId xmlns:p14="http://schemas.microsoft.com/office/powerpoint/2010/main" val="369173501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#5</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Accuracy </a:t>
            </a:r>
            <a:r>
              <a:rPr lang="en-US" altLang="en-US" dirty="0"/>
              <a:t>IE</a:t>
            </a:r>
          </a:p>
          <a:p>
            <a:pPr lvl="1"/>
            <a:r>
              <a:rPr lang="en-US" altLang="en-US" dirty="0"/>
              <a:t>CHOICE allowing one or more of the following</a:t>
            </a:r>
          </a:p>
          <a:p>
            <a:pPr marL="1371600" lvl="2" indent="-457200">
              <a:buFont typeface="+mj-lt"/>
              <a:buAutoNum type="alphaLcParenR"/>
            </a:pPr>
            <a:r>
              <a:rPr lang="en-US" altLang="en-US" b="1" dirty="0"/>
              <a:t>INTEGER with precise granularity, as low as e.g. 10ns or 25ns</a:t>
            </a:r>
          </a:p>
          <a:p>
            <a:pPr marL="1371600" lvl="2" indent="-457200">
              <a:buFont typeface="+mj-lt"/>
              <a:buAutoNum type="alphaLcParenR"/>
            </a:pPr>
            <a:r>
              <a:rPr lang="en-US" altLang="en-US" dirty="0"/>
              <a:t>INTEGER with larger granularity, e.g. 100ns or 1us or 1ms</a:t>
            </a:r>
          </a:p>
          <a:p>
            <a:pPr marL="1371600" lvl="2" indent="-457200">
              <a:buFont typeface="+mj-lt"/>
              <a:buAutoNum type="alphaLcParenR"/>
            </a:pPr>
            <a:r>
              <a:rPr lang="en-US" altLang="en-US" b="1" dirty="0"/>
              <a:t>ENUMERATED with values from Table 5 of IEEE Std 1588 (10ns to 1sec)</a:t>
            </a:r>
          </a:p>
          <a:p>
            <a:pPr marL="1371600" lvl="2" indent="-457200">
              <a:buFont typeface="+mj-lt"/>
              <a:buAutoNum type="alphaLcParenR"/>
            </a:pPr>
            <a:r>
              <a:rPr lang="en-US" altLang="en-US" dirty="0"/>
              <a:t>ENUMERATED with coarse values</a:t>
            </a:r>
          </a:p>
          <a:p>
            <a:pPr marL="1371600" lvl="2" indent="-457200">
              <a:buFont typeface="+mj-lt"/>
              <a:buAutoNum type="alphaLcParenR"/>
            </a:pPr>
            <a:r>
              <a:rPr lang="en-US" altLang="en-US" dirty="0"/>
              <a:t>ENUMERATED with index values (over NGAP only, “proprietary table”)</a:t>
            </a:r>
          </a:p>
          <a:p>
            <a:pPr marL="1371600" lvl="2" indent="-457200">
              <a:buFont typeface="+mj-lt"/>
              <a:buAutoNum type="alphaLcParenR"/>
            </a:pPr>
            <a:r>
              <a:rPr lang="en-US" altLang="en-US" b="1" dirty="0"/>
              <a:t>ENUMERATED with ranges (value + granularity?, low end + high end?)</a:t>
            </a:r>
          </a:p>
          <a:p>
            <a:pPr lvl="1"/>
            <a:r>
              <a:rPr lang="en-US" altLang="en-US" dirty="0"/>
              <a:t>Maximum range: 1 second</a:t>
            </a:r>
          </a:p>
          <a:p>
            <a:r>
              <a:rPr lang="en-US" altLang="en-US" dirty="0"/>
              <a:t>RAN3 decision: Open - focusing on a, c, f</a:t>
            </a:r>
          </a:p>
        </p:txBody>
      </p:sp>
    </p:spTree>
    <p:extLst>
      <p:ext uri="{BB962C8B-B14F-4D97-AF65-F5344CB8AC3E}">
        <p14:creationId xmlns:p14="http://schemas.microsoft.com/office/powerpoint/2010/main" val="360942254"/>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 #6</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b="1" dirty="0"/>
              <a:t>Qualcomm P10</a:t>
            </a:r>
            <a:r>
              <a:rPr lang="en-US" altLang="en-US" dirty="0"/>
              <a:t>: RAN3 to discuss if node level clock quality information includes clock quality information at gNB-CU-UP as well.</a:t>
            </a:r>
          </a:p>
          <a:p>
            <a:pPr lvl="1"/>
            <a:r>
              <a:rPr lang="en-US" altLang="en-US" b="1" dirty="0"/>
              <a:t>ZTE P1</a:t>
            </a:r>
            <a:r>
              <a:rPr lang="en-US" altLang="en-US" dirty="0"/>
              <a:t>: Introduce Time distribution Coverage area IE in the existing </a:t>
            </a:r>
            <a:r>
              <a:rPr lang="en-US" altLang="en-US" i="1" dirty="0"/>
              <a:t>Time </a:t>
            </a:r>
            <a:r>
              <a:rPr lang="en-US" altLang="en-US" i="1" dirty="0" err="1"/>
              <a:t>Synchronisation</a:t>
            </a:r>
            <a:r>
              <a:rPr lang="en-US" altLang="en-US" i="1" dirty="0"/>
              <a:t> Assistance Information</a:t>
            </a:r>
            <a:r>
              <a:rPr lang="en-US" altLang="en-US" dirty="0"/>
              <a:t> IE.</a:t>
            </a:r>
          </a:p>
          <a:p>
            <a:pPr lvl="1"/>
            <a:r>
              <a:rPr lang="en-US" altLang="en-US" b="1" dirty="0"/>
              <a:t>Ericsson P3</a:t>
            </a:r>
            <a:r>
              <a:rPr lang="en-US" altLang="en-US" dirty="0"/>
              <a:t>: The continuous reporting of the 5G Clock quality information to the UE during mobility. The clock quality related information is sent to the target RAN during handover procedure, and the target RAN feedbacks its clock quality information.</a:t>
            </a:r>
          </a:p>
          <a:p>
            <a:r>
              <a:rPr lang="en-US" altLang="en-US" dirty="0"/>
              <a:t>RAN3 decisions: Not discussed</a:t>
            </a:r>
          </a:p>
        </p:txBody>
      </p:sp>
    </p:spTree>
    <p:extLst>
      <p:ext uri="{BB962C8B-B14F-4D97-AF65-F5344CB8AC3E}">
        <p14:creationId xmlns:p14="http://schemas.microsoft.com/office/powerpoint/2010/main" val="975030386"/>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5855</TotalTime>
  <Words>1797</Words>
  <Application>Microsoft Office PowerPoint</Application>
  <PresentationFormat>Widescreen</PresentationFormat>
  <Paragraphs>240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vt:lpstr>
      <vt:lpstr>Calibri</vt:lpstr>
      <vt:lpstr>Calibri Light</vt:lpstr>
      <vt:lpstr>Times New Roman</vt:lpstr>
      <vt:lpstr>Office Theme</vt:lpstr>
      <vt:lpstr>29_R18URLLC Summary of Offline</vt:lpstr>
      <vt:lpstr>For Chair’s Notes</vt:lpstr>
      <vt:lpstr>Timing Resiliency</vt:lpstr>
      <vt:lpstr>Timing Resiliency #1</vt:lpstr>
      <vt:lpstr>Timing Resiliency #2</vt:lpstr>
      <vt:lpstr>Timing Resiliency #3</vt:lpstr>
      <vt:lpstr>Timing Resiliency #4</vt:lpstr>
      <vt:lpstr>Timing Resiliency #5</vt:lpstr>
      <vt:lpstr>Timing Resiliency #6</vt:lpstr>
      <vt:lpstr>RAN Feedback</vt:lpstr>
      <vt:lpstr>RAN Feedback #1</vt:lpstr>
      <vt:lpstr>RAN Feedback #2</vt:lpstr>
      <vt:lpstr>RAN Feedback #3</vt:lpstr>
      <vt:lpstr>RAN Feedback #4</vt:lpstr>
      <vt:lpstr>RAN Feedback #5</vt:lpstr>
      <vt:lpstr>RAN Feedback #6</vt:lpstr>
      <vt:lpstr>RAN Feedback #7</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Nokia</cp:lastModifiedBy>
  <cp:revision>648</cp:revision>
  <dcterms:created xsi:type="dcterms:W3CDTF">2010-02-05T13:52:04Z</dcterms:created>
  <dcterms:modified xsi:type="dcterms:W3CDTF">2023-05-25T20:29:42Z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