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7"/>
  </p:notesMasterIdLst>
  <p:handoutMasterIdLst>
    <p:handoutMasterId r:id="rId18"/>
  </p:handoutMasterIdLst>
  <p:sldIdLst>
    <p:sldId id="754" r:id="rId6"/>
    <p:sldId id="666" r:id="rId8"/>
    <p:sldId id="948" r:id="rId9"/>
    <p:sldId id="957" r:id="rId10"/>
    <p:sldId id="944" r:id="rId11"/>
    <p:sldId id="952" r:id="rId12"/>
    <p:sldId id="953" r:id="rId13"/>
    <p:sldId id="971" r:id="rId14"/>
    <p:sldId id="973" r:id="rId15"/>
    <p:sldId id="975" r:id="rId16"/>
    <p:sldId id="906" r:id="rId17"/>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notesMaster" Target="notesMasters/notesMaster1.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6" Type="http://schemas.openxmlformats.org/officeDocument/2006/relationships/theme" Target="../theme/theme4.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35.xml"/><Relationship Id="rId2" Type="http://schemas.openxmlformats.org/officeDocument/2006/relationships/hyperlink" Target="https://www.3gpp.org/ftp/tsg_ran/WG3_Iu/TSGR3_119/Inbox/Drafts" TargetMode="External"/><Relationship Id="rId1"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4.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R3-2</a:t>
            </a:r>
            <a:r>
              <a:rPr kumimoji="0" lang="en-US" altLang="en-GB" sz="1800" b="0" i="0" u="none" strike="noStrike" kern="0" cap="none" spc="0" normalizeH="0" baseline="0" noProof="0" dirty="0">
                <a:ln>
                  <a:noFill/>
                </a:ln>
                <a:solidFill>
                  <a:schemeClr val="tx1"/>
                </a:solidFill>
                <a:effectLst/>
                <a:uLnTx/>
                <a:uFillTx/>
                <a:latin typeface="+mn-lt"/>
                <a:ea typeface="+mn-ea"/>
                <a:cs typeface="+mn-cs"/>
              </a:rPr>
              <a:t>26188</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#11</a:t>
            </a:r>
            <a:r>
              <a:rPr kumimoji="0" lang="en-US" sz="1800" b="0" i="0" u="none" strike="noStrike" kern="0" cap="none" spc="0" normalizeH="0" baseline="0" noProof="0" dirty="0">
                <a:ln>
                  <a:noFill/>
                </a:ln>
                <a:solidFill>
                  <a:schemeClr val="tx1"/>
                </a:solidFill>
                <a:effectLst/>
                <a:uLnTx/>
                <a:uFillTx/>
                <a:latin typeface="+mn-lt"/>
                <a:ea typeface="+mn-ea"/>
                <a:cs typeface="+mn-cs"/>
              </a:rPr>
              <a:t>8</a:t>
            </a:r>
            <a:endParaRPr kumimoji="0" lang="en-US"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#11</a:t>
            </a:r>
            <a:r>
              <a:rPr lang="en-US" altLang="en-GB" sz="2000" dirty="0">
                <a:latin typeface="Calibri" panose="020F0502020204030204" pitchFamily="34" charset="0"/>
                <a:ea typeface="MS PGothic" panose="020B0600070205080204" pitchFamily="34" charset="-128"/>
              </a:rPr>
              <a:t>9</a:t>
            </a:r>
            <a:br>
              <a:rPr lang="ja-JP" altLang="en-GB" sz="2000" dirty="0">
                <a:latin typeface="Calibri" panose="020F0502020204030204" pitchFamily="34" charset="0"/>
                <a:ea typeface="MS PGothic" panose="020B0600070205080204" pitchFamily="34" charset="-128"/>
              </a:rPr>
            </a:br>
            <a:r>
              <a:rPr lang="ja-JP" altLang="en-GB" sz="2000" dirty="0">
                <a:latin typeface="Calibri" panose="020F0502020204030204" pitchFamily="34" charset="0"/>
                <a:ea typeface="MS PGothic" panose="020B0600070205080204" pitchFamily="34" charset="-128"/>
              </a:rPr>
              <a:t>2</a:t>
            </a:r>
            <a:r>
              <a:rPr lang="en-US" altLang="ja-JP" sz="2000" dirty="0">
                <a:latin typeface="Calibri" panose="020F0502020204030204" pitchFamily="34" charset="0"/>
                <a:ea typeface="MS PGothic" panose="020B0600070205080204" pitchFamily="34" charset="-128"/>
              </a:rPr>
              <a:t>7, Feb -3 Mar 2023</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Athens, Greece</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sv-SE" sz="2000" b="1" dirty="0">
                <a:latin typeface="Calibri" panose="020F0502020204030204" pitchFamily="34" charset="0"/>
                <a:ea typeface="MS PGothic" panose="020B0600070205080204" pitchFamily="34" charset="-128"/>
              </a:rPr>
              <a:t>3</a:t>
            </a:r>
            <a:endParaRPr lang="en-US" altLang="sv-SE"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000" b="1" i="0" u="none" strike="noStrike" kern="0" cap="none" spc="0" normalizeH="0" baseline="0" dirty="0">
                <a:ea typeface="Arial" panose="020B0604020202020204" pitchFamily="34" charset="0"/>
                <a:cs typeface="+mn-ea"/>
              </a:rPr>
              <a:t>Shared breakout room Rules:</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RAN2/RAN3 will use the same GTW session and MCC will run the GTW session non-stop every day in the offline room even if it is not used all the time.</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maintained schedule file for the offline room is uploaded to the server as below during the meeting:</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GB" altLang="fr-FR" sz="1800" b="0" i="0" u="none" strike="noStrike" kern="0" cap="none" spc="0" normalizeH="0" baseline="0" noProof="0" dirty="0">
                <a:ln>
                  <a:noFill/>
                </a:ln>
                <a:effectLst/>
                <a:highlight>
                  <a:srgbClr val="FFFF00"/>
                </a:highlight>
                <a:uLnTx/>
                <a:uFillTx/>
              </a:rPr>
              <a:t>                 </a:t>
            </a:r>
            <a:r>
              <a:rPr kumimoji="0" lang="en-GB" altLang="fr-FR" sz="1800" b="0" i="0" u="none" strike="noStrike" kern="0" cap="none" spc="0" normalizeH="0" baseline="0" noProof="0" dirty="0">
                <a:ln>
                  <a:noFill/>
                </a:ln>
                <a:effectLst/>
                <a:highlight>
                  <a:srgbClr val="FFFF00"/>
                </a:highlight>
                <a:uLnTx/>
                <a:uFillTx/>
                <a:hlinkClick r:id="rId2" action="ppaction://hlinkfile"/>
              </a:rPr>
              <a:t>https://www.3gpp.org/ftp/tsg_ran/WG3_Iu/TSGR3_119/Inbox/Drafts</a:t>
            </a:r>
            <a:endParaRPr kumimoji="0" lang="en-GB" altLang="fr-FR" sz="1800" b="0" i="0" u="none" strike="noStrike" kern="0" cap="none" spc="0" normalizeH="0" baseline="0" noProof="0" dirty="0">
              <a:ln>
                <a:noFill/>
              </a:ln>
              <a:effectLst/>
              <a:highlight>
                <a:srgbClr val="FFFF00"/>
              </a:highlight>
              <a:uLnTx/>
              <a:uFillTx/>
            </a:endParaRPr>
          </a:p>
          <a:p>
            <a:pPr marL="0" marR="0" lvl="0" indent="0" algn="l" defTabSz="914400" rtl="0" eaLnBrk="0" fontAlgn="base" latinLnBrk="0" hangingPunct="0">
              <a:lnSpc>
                <a:spcPct val="100000"/>
              </a:lnSpc>
              <a:spcBef>
                <a:spcPct val="20000"/>
              </a:spcBef>
              <a:spcAft>
                <a:spcPct val="0"/>
              </a:spcAft>
              <a:buClrTx/>
              <a:buSzTx/>
              <a:buFontTx/>
              <a:buNone/>
              <a:defRPr/>
            </a:pPr>
            <a:r>
              <a:rPr kumimoji="0" lang="en-GB" altLang="fr-FR" sz="1800" b="0" i="0" u="none" strike="noStrike" kern="0" cap="none" spc="0" normalizeH="0" baseline="0" noProof="0" dirty="0">
                <a:ln>
                  <a:noFill/>
                </a:ln>
                <a:effectLst/>
                <a:highlight>
                  <a:srgbClr val="FFFF00"/>
                </a:highlight>
                <a:uLnTx/>
                <a:uFillTx/>
              </a:rPr>
              <a:t>               Pls session moderator check this file shared between RAN2 and RAN3 and get the confirmation from session chair and RAN3 secretary before you distribute the officially organized offline discussion information over RAN3 email reflector.</a:t>
            </a:r>
            <a:endParaRPr kumimoji="0" lang="en-GB" altLang="fr-FR" sz="1800" b="0" i="0" u="none" strike="noStrike" kern="0" cap="none" spc="0" normalizeH="0" baseline="0" noProof="0" dirty="0">
              <a:ln>
                <a:noFill/>
              </a:ln>
              <a:effectLst/>
              <a:highlight>
                <a:srgbClr val="FFFF00"/>
              </a:highlight>
              <a:uLnTx/>
              <a:uFillTx/>
            </a:endParaRPr>
          </a:p>
          <a:p>
            <a:pPr marL="0" marR="0" lvl="0" indent="0" algn="l" defTabSz="914400" rtl="0" eaLnBrk="0" fontAlgn="base" latinLnBrk="0" hangingPunct="0">
              <a:lnSpc>
                <a:spcPct val="100000"/>
              </a:lnSpc>
              <a:spcBef>
                <a:spcPct val="20000"/>
              </a:spcBef>
              <a:spcAft>
                <a:spcPct val="0"/>
              </a:spcAft>
              <a:buClrTx/>
              <a:buSzTx/>
              <a:buFontTx/>
              <a:buNone/>
              <a:defRPr/>
            </a:pPr>
            <a:endParaRPr kumimoji="0" lang="en-GB" altLang="fr-FR" sz="1800" b="0" i="0" u="none" strike="noStrike" kern="0" cap="none" spc="0" normalizeH="0" baseline="0" noProof="0" dirty="0">
              <a:ln>
                <a:noFill/>
              </a:ln>
              <a:effectLst/>
              <a:highlight>
                <a:srgbClr val="FFFF00"/>
              </a:highligh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Other conference tools are not precluded, if the moderator chooses to use MS teams, then the call bridge should be booked by youself, while you still need to book the shared breakout room for offline discussion (just used as a place that people can sit together, and you do not need to use GTW tool).</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800" b="0" i="0" u="none" strike="noStrike" kern="0" cap="none" spc="0" normalizeH="0" baseline="0" noProof="0" dirty="0">
              <a:ln>
                <a:noFill/>
              </a:ln>
              <a:effectLst/>
              <a:highlight>
                <a:srgbClr val="FFFF00"/>
              </a:highligh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Tohru should be used for the officially organized offline discussion, pls the moderator email </a:t>
            </a:r>
            <a:r>
              <a:rPr lang="en-GB" altLang="fr-FR" sz="1800" noProof="0" dirty="0">
                <a:ln>
                  <a:noFill/>
                </a:ln>
                <a:effectLst/>
                <a:highlight>
                  <a:srgbClr val="FFFF00"/>
                </a:highlight>
                <a:uLnTx/>
                <a:uFillTx/>
                <a:ea typeface="+mn-ea"/>
                <a:cs typeface="+mn-cs"/>
                <a:sym typeface="+mn-ea"/>
              </a:rPr>
              <a:t>RAN3 secretary</a:t>
            </a:r>
            <a:r>
              <a:rPr kumimoji="0" lang="en-GB" altLang="fr-FR" sz="1800" b="0" i="0" u="none" strike="noStrike" kern="0" cap="none" spc="0" normalizeH="0" baseline="0" noProof="0" dirty="0">
                <a:ln>
                  <a:noFill/>
                </a:ln>
                <a:effectLst/>
                <a:highlight>
                  <a:srgbClr val="FFFF00"/>
                </a:highlight>
                <a:uLnTx/>
                <a:uFillTx/>
                <a:ea typeface="+mn-ea"/>
                <a:cs typeface="+mn-cs"/>
              </a:rPr>
              <a:t> to get the password of Tohru before you start the offline session.</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946150"/>
          </a:xfrm>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RAN3#119 is a F2F Meeting with 2-way Remote Access</a:t>
            </a:r>
            <a:endParaRPr kumimoji="0" lang="en-US" altLang="en-US" sz="28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uLnTx/>
                <a:uFillTx/>
                <a:latin typeface="+mn-lt"/>
                <a:ea typeface="+mn-ea"/>
                <a:cs typeface="+mn-cs"/>
              </a:rPr>
              <a:t>Deadlines and dates apply to </a:t>
            </a: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#119</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The following takes into account the experience with recent e-meetings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p:txBody>
          <a:bodyPr vert="horz" wrap="square" lIns="91440" tIns="45720" rIns="91440" bIns="45720" numCol="1" anchor="t" anchorCtr="0" compatLnSpc="1">
            <a:normAutofit fontScale="9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Electronic meetings such as audio / video conferences, email exchanges considered as meetings, etc, are encouraged where appropriate.  For such events, the Secretary will establish the attendance list on the basis of those actually participating in the meeting (those dialling in to the conference bridge, those issuing and responding to emails, etc.)  Nevertheless, advance registration is strongly encouraged. Fully electronic meetings are to be considered as "ad hoc" as defined above. Participation by Individual Member in fully electronic meetings, or electronic participation in a face to face meeting (eg by phoning in) is not considered for the accrual or loss of voting rights.</a:t>
            </a:r>
            <a:br>
              <a:rPr kumimoji="0" lang="en-US" sz="2800" b="0" i="0" u="none" strike="noStrike" kern="0" cap="none" spc="0" normalizeH="0" baseline="0" noProof="0" dirty="0">
                <a:ln>
                  <a:noFill/>
                </a:ln>
                <a:solidFill>
                  <a:schemeClr val="tx1"/>
                </a:solidFill>
                <a:effectLst/>
                <a:uLnTx/>
                <a:uFillTx/>
                <a:latin typeface="+mn-lt"/>
                <a:ea typeface="+mn-ea"/>
                <a:cs typeface="+mn-cs"/>
              </a:rPr>
            </a:br>
            <a:br>
              <a:rPr kumimoji="0" lang="en-US" sz="2800" b="0" i="0" u="none" strike="noStrike" kern="0" cap="none" spc="0" normalizeH="0" baseline="0" noProof="0" dirty="0">
                <a:ln>
                  <a:noFill/>
                </a:ln>
                <a:solidFill>
                  <a:schemeClr val="tx1"/>
                </a:solidFill>
                <a:effectLst/>
                <a:uLnTx/>
                <a:uFillTx/>
                <a:latin typeface="+mn-lt"/>
                <a:ea typeface="+mn-ea"/>
                <a:cs typeface="+mn-cs"/>
              </a:rPr>
            </a:b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 Annex F.4.2]</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Content Placeholder 1"/>
          <p:cNvSpPr>
            <a:spLocks noGrp="1"/>
          </p:cNvSpPr>
          <p:nvPr>
            <p:ph idx="1"/>
          </p:nvPr>
        </p:nvSpPr>
        <p:spPr>
          <a:xfrm>
            <a:off x="601663" y="1165225"/>
            <a:ext cx="10972800" cy="5418138"/>
          </a:xfrm>
        </p:spPr>
        <p:txBody>
          <a:bodyPr vert="horz" wrap="square" lIns="91440" tIns="45720" rIns="91440" bIns="45720" anchor="t" anchorCtr="0"/>
          <a:p>
            <a:pPr marL="0" indent="0">
              <a:buNone/>
            </a:pPr>
            <a:r>
              <a:rPr lang="en-US" altLang="en-US" sz="1000" dirty="0"/>
              <a:t>“3GPP working procedures are designed around the concept of periodic physical meetings. This is not always possible. This annex implements modifications to the working procedures intended to allow 3GPP to function in the absence of physical meetings. The PCG has the responsibility of activating and deactivating this annex.</a:t>
            </a:r>
            <a:br>
              <a:rPr lang="en-US" altLang="en-US" sz="1000" dirty="0"/>
            </a:br>
            <a:br>
              <a:rPr lang="en-US" altLang="en-US" sz="1000" dirty="0"/>
            </a:br>
            <a:r>
              <a:rPr lang="en-US" altLang="en-US" sz="1000" dirty="0"/>
              <a:t>Currently, the rules for accrual of voting rights (Article35 and Annex I).</a:t>
            </a:r>
            <a:br>
              <a:rPr lang="en-US" altLang="en-US" sz="1000" dirty="0"/>
            </a:br>
            <a:r>
              <a:rPr lang="en-US" altLang="en-US" sz="1000" dirty="0"/>
              <a:t>The following changes in the working procedures are in effect when this annex is activated:</a:t>
            </a:r>
            <a:br>
              <a:rPr lang="en-US" altLang="en-US" sz="1000" dirty="0"/>
            </a:br>
            <a:br>
              <a:rPr lang="en-US" altLang="en-US" sz="1000" dirty="0"/>
            </a:br>
            <a:r>
              <a:rPr lang="en-US" altLang="en-US" sz="1000" b="1" dirty="0"/>
              <a:t>Article 26: TSG and WG voting during a meeting</a:t>
            </a:r>
            <a:br>
              <a:rPr lang="en-US" altLang="en-US" sz="1000" dirty="0"/>
            </a:br>
            <a:r>
              <a:rPr lang="en-US" altLang="en-US" sz="1000" dirty="0"/>
              <a:t>The following additions to article 26 are in effect:</a:t>
            </a:r>
            <a:br>
              <a:rPr lang="en-US" altLang="en-US" sz="1000" dirty="0"/>
            </a:br>
            <a:br>
              <a:rPr lang="en-US" altLang="en-US" sz="1000" dirty="0"/>
            </a:br>
            <a:r>
              <a:rPr lang="en-US" altLang="en-US" sz="1000" dirty="0"/>
              <a:t>If voting occurs in the context of an Electronic Meeting (see F.4.2), then:</a:t>
            </a:r>
            <a:br>
              <a:rPr lang="en-US" altLang="en-US" sz="1000" dirty="0"/>
            </a:br>
            <a:r>
              <a:rPr lang="en-US" altLang="en-US" sz="1000" dirty="0"/>
              <a:t>-Proxies are not allowed.</a:t>
            </a:r>
            <a:endParaRPr lang="en-US" altLang="en-US" sz="1000" dirty="0"/>
          </a:p>
          <a:p>
            <a:pPr marL="0" indent="0">
              <a:buNone/>
            </a:pPr>
            <a:r>
              <a:rPr lang="en-US" altLang="en-US" sz="1000" dirty="0"/>
              <a:t>-Quorum does not apply.</a:t>
            </a:r>
            <a:endParaRPr lang="en-US" altLang="en-US" sz="1000" dirty="0"/>
          </a:p>
          <a:p>
            <a:pPr marL="0" indent="0">
              <a:buNone/>
            </a:pPr>
            <a:r>
              <a:rPr lang="en-US" altLang="en-US" sz="1000" dirty="0"/>
              <a:t>-The voting period shall be a minimum of 18 consecutive hours excluding the period 12:00 UTC Friday to 11:59 UTC Monday which excludes Saturday and Sunday in every time zone. The use of 18:00 UTC to 12:00 UTC the next day is recommended for the voting period.</a:t>
            </a:r>
            <a:endParaRPr lang="en-US" altLang="en-US" sz="1000" dirty="0"/>
          </a:p>
          <a:p>
            <a:pPr marL="0" indent="0">
              <a:buNone/>
            </a:pPr>
            <a:r>
              <a:rPr lang="en-US" altLang="en-US" sz="1000" dirty="0"/>
              <a:t>-The voting period shall commence no earlier than the start of the Electronic meeting and complete before the closure of the meeting. Voting for elections may exceptionally extend past the scheduled end of the meeting if additional rounds are required to complete the election of all open positions.  Such elections are considered to be part of the meeting in which the elections started.</a:t>
            </a:r>
            <a:endParaRPr lang="en-US" altLang="en-US" sz="1000" dirty="0"/>
          </a:p>
          <a:p>
            <a:pPr marL="0" indent="0">
              <a:buNone/>
            </a:pPr>
            <a:r>
              <a:rPr lang="en-US" altLang="en-US" sz="1000" dirty="0"/>
              <a:t>-The starting and closing times of the vote shall be clearly announced and disseminated to all on the principal TSG or WG membership mail exploder lists.</a:t>
            </a:r>
            <a:endParaRPr lang="en-US" altLang="en-US" sz="1000" dirty="0"/>
          </a:p>
          <a:p>
            <a:pPr marL="0" indent="0">
              <a:buNone/>
            </a:pPr>
            <a:r>
              <a:rPr lang="en-US" altLang="en-US" sz="1000" dirty="0"/>
              <a:t>-The list of Voting Members (IMs that are eligible to vote) is as defined in article 35.  Delegates vote on behalf of the IM under which they have registered, and only delegates checked in to the meeting may vote. </a:t>
            </a:r>
            <a:endParaRPr lang="en-US" altLang="en-US" sz="1000" dirty="0"/>
          </a:p>
          <a:p>
            <a:pPr marL="0" indent="0">
              <a:buNone/>
            </a:pPr>
            <a:r>
              <a:rPr lang="en-US" altLang="en-US" sz="1000" dirty="0"/>
              <a:t>-If, in accordance with Article 25, the TSG or WG decides that a secret ballot is required, voting shall preserve the secrecy of the votes cast.</a:t>
            </a:r>
            <a:endParaRPr lang="en-US" altLang="en-US" sz="1000" dirty="0"/>
          </a:p>
          <a:p>
            <a:pPr marL="0" indent="0">
              <a:buNone/>
            </a:pPr>
            <a:r>
              <a:rPr lang="en-US" altLang="en-US" sz="1000" dirty="0"/>
              <a:t>-A secure voting tool provided by the MCC shall be used for elections, and is also encouraged for other matters where voting is required.</a:t>
            </a:r>
            <a:br>
              <a:rPr lang="en-US" altLang="en-US" sz="1000" dirty="0"/>
            </a:br>
            <a:br>
              <a:rPr lang="en-US" altLang="en-US" sz="1000" dirty="0"/>
            </a:br>
            <a:r>
              <a:rPr lang="en-US" altLang="en-US" sz="1000" b="1" dirty="0"/>
              <a:t>35.5 Meetings other than ordinary meetings</a:t>
            </a:r>
            <a:br>
              <a:rPr lang="en-US" altLang="en-US" sz="1000" b="1" dirty="0"/>
            </a:br>
            <a:br>
              <a:rPr lang="en-US" altLang="en-US" sz="1000" dirty="0"/>
            </a:br>
            <a:r>
              <a:rPr lang="en-US" altLang="en-US" sz="1000" dirty="0"/>
              <a:t>Any group that wants to call an electronic meeting (audio, video, document distribution by posting or e-mail, etc) may do so, although this works best with smaller groups. Therefore, all electronic meetings are allowed but only ordinary meetings (see annex F) count towards attendance. However, if a meeting is designated as face-to-face, provision of bridge and speakerphone capabilities for those requesting it would be at the discretion of the host. Those participating by speakerphone are not to be counted toward quorum or attendance, and are not allowed to vote.</a:t>
            </a:r>
            <a:endParaRPr lang="en-US" altLang="en-US" sz="1000" dirty="0"/>
          </a:p>
          <a:p>
            <a:pPr marL="0" indent="0">
              <a:buNone/>
            </a:pPr>
            <a:r>
              <a:rPr lang="en-US" altLang="en-US" sz="1000" dirty="0"/>
              <a:t>For the determination of the quorum, see annex H.</a:t>
            </a:r>
            <a:br>
              <a:rPr lang="en-US" altLang="en-US" sz="1000" dirty="0"/>
            </a:br>
            <a:endParaRPr lang="en-US" altLang="en-US" sz="1000" dirty="0"/>
          </a:p>
          <a:p>
            <a:pPr marL="0" indent="0">
              <a:buNone/>
            </a:pPr>
            <a:r>
              <a:rPr lang="en-US" altLang="en-US" sz="1000" dirty="0"/>
              <a:t>[3GPP Working Procedures Annex I]</a:t>
            </a:r>
            <a:endParaRPr lang="en-US" altLang="en-US" sz="1000" dirty="0"/>
          </a:p>
        </p:txBody>
      </p:sp>
      <p:sp>
        <p:nvSpPr>
          <p:cNvPr id="11266"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126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#119</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#119 takes place on 27, Feb -3 Mar</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27, Feb -3 Mar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“Offline” discussions by e-mail</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E-mail discussions 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lnSpcReduction="1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2-way remote access: MCC will provide USB device to transfer the audio from those connected to GTW session to the meeting room</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For RAN3 F2F meeting with 2-way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Two meeting rooms: one for main session, the other one for offline discussion </a:t>
            </a:r>
            <a:r>
              <a:rPr kumimoji="0" lang="en-GB" altLang="fr-FR" sz="1800" b="0" i="0" u="none" strike="noStrike" kern="0" cap="none" spc="0" normalizeH="0" baseline="0" noProof="0" dirty="0">
                <a:ln>
                  <a:noFill/>
                </a:ln>
                <a:effectLst/>
                <a:highlight>
                  <a:srgbClr val="FFFF00"/>
                </a:highlight>
                <a:uLnTx/>
                <a:uFillTx/>
                <a:ea typeface="+mn-ea"/>
                <a:cs typeface="+mn-cs"/>
              </a:rPr>
              <a:t>(</a:t>
            </a:r>
            <a:r>
              <a:rPr kumimoji="0" lang="en-US" sz="1800" b="0" i="0" u="none" strike="noStrike" kern="0" cap="none" spc="0" normalizeH="0" baseline="0" noProof="0" dirty="0">
                <a:ln>
                  <a:noFill/>
                </a:ln>
                <a:effectLst/>
                <a:highlight>
                  <a:srgbClr val="FFFF00"/>
                </a:highlight>
                <a:uLnTx/>
                <a:uFillTx/>
                <a:ea typeface="+mn-ea"/>
                <a:cs typeface="+mn-cs"/>
              </a:rPr>
              <a:t>S</a:t>
            </a:r>
            <a:r>
              <a:rPr kumimoji="0" lang="en-GB" altLang="fr-FR" sz="1800" b="0" i="0" u="none" strike="noStrike" kern="0" cap="none" spc="0" normalizeH="0" baseline="0" noProof="0" dirty="0">
                <a:ln>
                  <a:noFill/>
                </a:ln>
                <a:effectLst/>
                <a:highlight>
                  <a:srgbClr val="FFFF00"/>
                </a:highlight>
                <a:uLnTx/>
                <a:uFillTx/>
                <a:ea typeface="+mn-ea"/>
                <a:cs typeface="+mn-cs"/>
              </a:rPr>
              <a:t>hare the breakout room with RAN2)</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Booking two parallel GTW sessions for two meeting rooms for entire meeting duration, while for offline discussion, MS teams is also encouraged to use.</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TOHRU is planned to be used in order to manage the hand raising sequence including remote participants. All delegates should use TOHRU when you want to speak.</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The moderator of the officially organized offline discussion should book the breakout room and announce the offline discussion time slot and the call bridge infor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The moderator of all offline discussion should provide the brief summary of offline discussion over RAN3 email reflector.</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which was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All f2f delegates will be provided with:</a:t>
            </a:r>
            <a:endParaRPr kumimoji="0" lang="en-GB" altLang="fr-FR" sz="1540" b="0" i="0" u="none" strike="noStrike" kern="0" cap="none" spc="0" normalizeH="0" baseline="0" noProof="0" dirty="0">
              <a:ln>
                <a:noFill/>
              </a:ln>
              <a:solidFill>
                <a:schemeClr val="tx1"/>
              </a:solidFill>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An I/R receiver (same type of devices used for audio guides in museums), and</a:t>
            </a:r>
            <a:endParaRPr kumimoji="0" lang="en-US" altLang="en-US" sz="1600" b="0" i="0" u="none" strike="noStrike" kern="0" cap="none" spc="0" normalizeH="0" baseline="0" dirty="0">
              <a:solidFill>
                <a:schemeClr val="tx1"/>
              </a:solidFill>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 pair of earbuds that can be kept as a souvenir (only one pair per person, please!). Note: delegates can also use their own headphones or earbuds using a jack 3.5mm connector (Bluetooth not supported).</a:t>
            </a:r>
            <a:endParaRPr kumimoji="0" lang="en-GB" altLang="fr-FR" sz="1280" b="0" i="0" u="none" strike="noStrike" kern="0" cap="none" spc="0" normalizeH="0" baseline="0" noProof="0" dirty="0">
              <a:ln>
                <a:noFill/>
              </a:ln>
              <a:solidFill>
                <a:schemeClr val="tx1"/>
              </a:solidFill>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rgbClr val="FF0000"/>
                </a:solidFill>
                <a:latin typeface="+mn-lt"/>
                <a:cs typeface="+mn-ea"/>
              </a:rPr>
              <a:t>IMPORTANT:receivers shall be returnedat the end of the meeting week!!</a:t>
            </a:r>
            <a:endParaRPr kumimoji="0" lang="en-GB" altLang="fr-FR" sz="128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kumimoji="0" lang="en-GB" altLang="fr-FR" sz="1280" b="0" i="0" u="none" strike="noStrike" kern="0" cap="none" spc="0" normalizeH="0" baseline="0" noProof="0" dirty="0">
              <a:ln>
                <a:noFill/>
              </a:ln>
              <a:effectLst/>
              <a:highlight>
                <a:srgbClr val="FFFF00"/>
              </a:highlight>
              <a:uLnTx/>
              <a:uFillTx/>
              <a:latin typeface="+mn-lt"/>
              <a:ea typeface="+mn-ea"/>
              <a:cs typeface="+mn-cs"/>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f2f moderator shall use either GTW or MS teams to organize the offline discussion, MCC support for offline discussion is best effort.</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US" sz="1600" dirty="0">
              <a:cs typeface="+mn-ea"/>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moderator shall use either GTW or MS teams to organize the offline discussion remotely.</a:t>
            </a:r>
            <a:endParaRPr lang="en-US" altLang="en-GB" sz="1535"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7752080" y="5661025"/>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7752080" y="5661025"/>
                        <a:ext cx="971550" cy="952500"/>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9523</Words>
  <Application>WPS 演示</Application>
  <PresentationFormat/>
  <Paragraphs>144</Paragraphs>
  <Slides>11</Slides>
  <Notes>3</Notes>
  <HiddenSlides>0</HiddenSlides>
  <MMClips>0</MMClips>
  <ScaleCrop>false</ScaleCrop>
  <HeadingPairs>
    <vt:vector size="8" baseType="variant">
      <vt:variant>
        <vt:lpstr>已用的字体</vt:lpstr>
      </vt:variant>
      <vt:variant>
        <vt:i4>9</vt:i4>
      </vt:variant>
      <vt:variant>
        <vt:lpstr>主题</vt:lpstr>
      </vt:variant>
      <vt:variant>
        <vt:i4>4</vt:i4>
      </vt:variant>
      <vt:variant>
        <vt:lpstr>嵌入 OLE 服务器</vt:lpstr>
      </vt:variant>
      <vt:variant>
        <vt:i4>1</vt:i4>
      </vt:variant>
      <vt:variant>
        <vt:lpstr>幻灯片标题</vt:lpstr>
      </vt:variant>
      <vt:variant>
        <vt:i4>11</vt:i4>
      </vt:variant>
    </vt:vector>
  </HeadingPairs>
  <TitlesOfParts>
    <vt:vector size="25" baseType="lpstr">
      <vt:lpstr>Arial</vt:lpstr>
      <vt:lpstr>宋体</vt:lpstr>
      <vt:lpstr>Wingdings</vt:lpstr>
      <vt:lpstr>MS PGothic</vt:lpstr>
      <vt:lpstr>Calibri</vt:lpstr>
      <vt:lpstr>MS PMincho</vt:lpstr>
      <vt:lpstr>Yu Gothic</vt:lpstr>
      <vt:lpstr>微软雅黑</vt:lpstr>
      <vt:lpstr>Arial Unicode MS</vt:lpstr>
      <vt:lpstr>Office Theme</vt:lpstr>
      <vt:lpstr>2_Office Theme</vt:lpstr>
      <vt:lpstr>1_Office Theme</vt:lpstr>
      <vt:lpstr>3_Office Theme</vt:lpstr>
      <vt:lpstr>Package</vt:lpstr>
      <vt:lpstr>Guidelines for RAN3 f2f Meetings with Remote Access</vt:lpstr>
      <vt:lpstr>Background (1)</vt:lpstr>
      <vt:lpstr>Background (2)</vt:lpstr>
      <vt:lpstr>Background (3)</vt:lpstr>
      <vt:lpstr>Guidelines (1)</vt:lpstr>
      <vt:lpstr>Guidelines (2)</vt:lpstr>
      <vt:lpstr>Guidelines (3)</vt:lpstr>
      <vt:lpstr>   F2F Meeting with 2-way Remote Access</vt:lpstr>
      <vt:lpstr>   F2F Meeting with 2-way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7517</cp:revision>
  <dcterms:created xsi:type="dcterms:W3CDTF">2009-06-02T04:11:00Z</dcterms:created>
  <dcterms:modified xsi:type="dcterms:W3CDTF">2022-12-30T04:22:10Z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2052-11.8.2.9022</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ies>
</file>