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8"/>
  </p:notesMasterIdLst>
  <p:handoutMasterIdLst>
    <p:handoutMasterId r:id="rId9"/>
  </p:handoutMasterIdLst>
  <p:sldIdLst>
    <p:sldId id="341" r:id="rId5"/>
    <p:sldId id="364" r:id="rId6"/>
    <p:sldId id="363" r:id="rId7"/>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4679" autoAdjust="0"/>
  </p:normalViewPr>
  <p:slideViewPr>
    <p:cSldViewPr snapToGrid="0">
      <p:cViewPr varScale="1">
        <p:scale>
          <a:sx n="88" d="100"/>
          <a:sy n="88" d="100"/>
        </p:scale>
        <p:origin x="84" y="64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theme" Target="theme/theme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viewProps" Target="viewProps.xml"/><Relationship Id="rId5" Type="http://schemas.openxmlformats.org/officeDocument/2006/relationships/slide" Target="slides/slide1.xml"/><Relationship Id="rId1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xmlns=""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xmlns=""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xmlns=""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xmlns=""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325623796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xmlns=""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xmlns=""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xmlns=""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xmlns=""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xmlns=""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xmlns=""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extLst>
      <p:ext uri="{BB962C8B-B14F-4D97-AF65-F5344CB8AC3E}">
        <p14:creationId xmlns:p14="http://schemas.microsoft.com/office/powerpoint/2010/main" val="349218196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a:extLst>
              <a:ext uri="{FF2B5EF4-FFF2-40B4-BE49-F238E27FC236}">
                <a16:creationId xmlns:a16="http://schemas.microsoft.com/office/drawing/2014/main" xmlns="" id="{BB8994A5-D808-4BF9-9C30-40F75349FF45}"/>
              </a:ext>
            </a:extLst>
          </p:cNvPr>
          <p:cNvSpPr txBox="1">
            <a:spLocks noChangeArrowheads="1"/>
          </p:cNvSpPr>
          <p:nvPr userDrawn="1"/>
        </p:nvSpPr>
        <p:spPr bwMode="auto">
          <a:xfrm>
            <a:off x="133350" y="36513"/>
            <a:ext cx="581025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&lt;</a:t>
            </a:r>
            <a:r>
              <a:rPr lang="sv-SE" altLang="en-US" sz="1200" b="1" i="1" dirty="0">
                <a:latin typeface="Arial "/>
              </a:rPr>
              <a:t>meeting</a:t>
            </a:r>
            <a:r>
              <a:rPr lang="sv-SE" altLang="en-US" sz="1200" b="1" dirty="0">
                <a:latin typeface="Arial "/>
              </a:rPr>
              <a:t>&gt;</a:t>
            </a:r>
          </a:p>
          <a:p>
            <a:pPr eaLnBrk="1" hangingPunct="1">
              <a:defRPr/>
            </a:pPr>
            <a:r>
              <a:rPr lang="sv-SE" altLang="en-US" sz="1200" b="1" dirty="0">
                <a:latin typeface="Arial "/>
              </a:rPr>
              <a:t>&lt;</a:t>
            </a:r>
            <a:r>
              <a:rPr lang="sv-SE" altLang="en-US" sz="1200" b="1" i="1" dirty="0">
                <a:latin typeface="Arial "/>
              </a:rPr>
              <a:t>location</a:t>
            </a:r>
            <a:r>
              <a:rPr lang="sv-SE" altLang="en-US" sz="1200" b="1" dirty="0">
                <a:latin typeface="Arial "/>
              </a:rPr>
              <a:t>&gt; – &lt;</a:t>
            </a:r>
            <a:r>
              <a:rPr lang="sv-SE" altLang="en-US" sz="1200" b="1" i="1" dirty="0">
                <a:latin typeface="Arial "/>
              </a:rPr>
              <a:t>month</a:t>
            </a:r>
            <a:r>
              <a:rPr lang="sv-SE" altLang="en-US" sz="1200" b="1" dirty="0">
                <a:latin typeface="Arial "/>
              </a:rPr>
              <a:t>&gt; 2019</a:t>
            </a:r>
          </a:p>
        </p:txBody>
      </p:sp>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p>
        </p:txBody>
      </p:sp>
    </p:spTree>
    <p:extLst>
      <p:ext uri="{BB962C8B-B14F-4D97-AF65-F5344CB8AC3E}">
        <p14:creationId xmlns:p14="http://schemas.microsoft.com/office/powerpoint/2010/main" val="366363657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xmlns=""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xmlns="" id="{4AFE2B5B-1B45-4E7A-A25D-B141A077B612}"/>
              </a:ext>
            </a:extLst>
          </p:cNvPr>
          <p:cNvSpPr>
            <a:spLocks noGrp="1"/>
          </p:cNvSpPr>
          <p:nvPr>
            <p:ph type="title"/>
          </p:nvPr>
        </p:nvSpPr>
        <p:spPr bwMode="auto">
          <a:xfrm>
            <a:off x="838200" y="356736"/>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xmlns=""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xmlns=""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pic>
        <p:nvPicPr>
          <p:cNvPr id="1031" name="Picture 1">
            <a:extLst>
              <a:ext uri="{FF2B5EF4-FFF2-40B4-BE49-F238E27FC236}">
                <a16:creationId xmlns:a16="http://schemas.microsoft.com/office/drawing/2014/main" xmlns=""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xmlns=""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xmlns="" id="{AA2802BD-1B72-4AD1-8184-0FD099607084}"/>
              </a:ext>
            </a:extLst>
          </p:cNvPr>
          <p:cNvSpPr txBox="1">
            <a:spLocks noChangeArrowheads="1"/>
          </p:cNvSpPr>
          <p:nvPr userDrawn="1"/>
        </p:nvSpPr>
        <p:spPr bwMode="auto">
          <a:xfrm>
            <a:off x="133349" y="36513"/>
            <a:ext cx="444827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zh-CN" sz="1400" b="1" i="1" dirty="0">
                <a:latin typeface="Arial" panose="020B0604020202020204" pitchFamily="34" charset="0"/>
                <a:ea typeface="MS Mincho"/>
                <a:cs typeface="Arial" panose="020B0604020202020204" pitchFamily="34" charset="0"/>
              </a:rPr>
              <a:t>3GPP TSG-RAN WG3 Meeting #</a:t>
            </a:r>
            <a:r>
              <a:rPr lang="en-GB" altLang="zh-CN" sz="1400" b="1" i="1" dirty="0" smtClean="0">
                <a:latin typeface="Arial" panose="020B0604020202020204" pitchFamily="34" charset="0"/>
                <a:ea typeface="MS Mincho"/>
                <a:cs typeface="Arial" panose="020B0604020202020204" pitchFamily="34" charset="0"/>
              </a:rPr>
              <a:t>114-e </a:t>
            </a:r>
            <a:r>
              <a:rPr lang="sv-SE" altLang="en-US" sz="1400" b="1" dirty="0">
                <a:latin typeface="Arial "/>
              </a:rPr>
              <a:t>	</a:t>
            </a:r>
          </a:p>
          <a:p>
            <a:pPr>
              <a:spcAft>
                <a:spcPts val="0"/>
              </a:spcAft>
              <a:tabLst>
                <a:tab pos="8460105" algn="r"/>
              </a:tabLst>
            </a:pPr>
            <a:r>
              <a:rPr lang="en-GB" altLang="zh-CN" sz="1400" b="1" i="1" dirty="0">
                <a:latin typeface="Arial" panose="020B0604020202020204" pitchFamily="34" charset="0"/>
                <a:ea typeface="MS Mincho"/>
                <a:cs typeface="Arial" panose="020B0604020202020204" pitchFamily="34" charset="0"/>
              </a:rPr>
              <a:t>E-meeting, </a:t>
            </a:r>
            <a:r>
              <a:rPr lang="en-GB" altLang="zh-CN" sz="1400" b="1" i="1" dirty="0" smtClean="0">
                <a:latin typeface="Arial" panose="020B0604020202020204" pitchFamily="34" charset="0"/>
                <a:ea typeface="MS Mincho"/>
                <a:cs typeface="Arial" panose="020B0604020202020204" pitchFamily="34" charset="0"/>
              </a:rPr>
              <a:t>01-11 Nov </a:t>
            </a:r>
            <a:r>
              <a:rPr lang="en-GB" altLang="zh-CN" sz="1400" b="1" i="1" dirty="0">
                <a:latin typeface="Arial" panose="020B0604020202020204" pitchFamily="34" charset="0"/>
                <a:ea typeface="MS Mincho"/>
                <a:cs typeface="Arial" panose="020B0604020202020204" pitchFamily="34" charset="0"/>
              </a:rPr>
              <a:t>2021</a:t>
            </a:r>
            <a:endParaRPr lang="zh-CN" altLang="zh-CN" sz="1050" i="1" dirty="0">
              <a:effectLst/>
              <a:latin typeface="Arial" panose="020B0604020202020204" pitchFamily="34" charset="0"/>
              <a:ea typeface="MS Mincho"/>
              <a:cs typeface="Times New Roman" panose="02020603050405020304" pitchFamily="18" charset="0"/>
            </a:endParaRPr>
          </a:p>
        </p:txBody>
      </p:sp>
      <p:sp>
        <p:nvSpPr>
          <p:cNvPr id="13" name="Text Box 14">
            <a:extLst>
              <a:ext uri="{FF2B5EF4-FFF2-40B4-BE49-F238E27FC236}">
                <a16:creationId xmlns:a16="http://schemas.microsoft.com/office/drawing/2014/main" xmlns="" id="{AF4006C6-1A95-4284-A498-917EA49F0F95}"/>
              </a:ext>
            </a:extLst>
          </p:cNvPr>
          <p:cNvSpPr txBox="1">
            <a:spLocks noChangeArrowheads="1"/>
          </p:cNvSpPr>
          <p:nvPr userDrawn="1"/>
        </p:nvSpPr>
        <p:spPr bwMode="auto">
          <a:xfrm>
            <a:off x="10459453" y="34816"/>
            <a:ext cx="143251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en-US" altLang="zh-CN" sz="1800" b="1" dirty="0" smtClean="0">
                <a:latin typeface="Arial "/>
              </a:rPr>
              <a:t>R3-2</a:t>
            </a:r>
            <a:r>
              <a:rPr lang="en-US" altLang="zh-CN" sz="1800" b="1" kern="1200" dirty="0" smtClean="0">
                <a:solidFill>
                  <a:schemeClr val="tx1"/>
                </a:solidFill>
                <a:latin typeface="Arial "/>
                <a:ea typeface="+mn-ea"/>
                <a:cs typeface="Arial" panose="020B0604020202020204" pitchFamily="34" charset="0"/>
              </a:rPr>
              <a:t>15145</a:t>
            </a:r>
            <a:r>
              <a:rPr lang="sv-SE" altLang="en-US" sz="1800" b="1" dirty="0">
                <a:latin typeface="Arial "/>
              </a:rPr>
              <a:t>	</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timing>
    <p:tnLst>
      <p:par>
        <p:cTn id="1" dur="indefinite" restart="never" nodeType="tmRoot"/>
      </p:par>
    </p:tnLst>
  </p:timing>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xmlns="" id="{6BFCA172-672F-4297-B767-9F7EDE373FA1}"/>
              </a:ext>
            </a:extLst>
          </p:cNvPr>
          <p:cNvSpPr>
            <a:spLocks noGrp="1"/>
          </p:cNvSpPr>
          <p:nvPr>
            <p:ph type="title"/>
          </p:nvPr>
        </p:nvSpPr>
        <p:spPr>
          <a:xfrm>
            <a:off x="1386039" y="1709738"/>
            <a:ext cx="9962146" cy="1697605"/>
          </a:xfrm>
        </p:spPr>
        <p:txBody>
          <a:bodyPr/>
          <a:lstStyle/>
          <a:p>
            <a:pPr eaLnBrk="1" hangingPunct="1"/>
            <a:r>
              <a:rPr lang="en-US" altLang="zh-CN" sz="4400" dirty="0"/>
              <a:t>Way Forward on Mobility</a:t>
            </a:r>
            <a:br>
              <a:rPr lang="en-US" altLang="zh-CN" sz="4400" dirty="0"/>
            </a:br>
            <a:r>
              <a:rPr lang="en-US" altLang="zh-CN" sz="4400" dirty="0"/>
              <a:t>between MBS supporting nodes</a:t>
            </a:r>
            <a:endParaRPr lang="en-GB" altLang="en-US" sz="4400" dirty="0"/>
          </a:p>
        </p:txBody>
      </p:sp>
      <p:sp>
        <p:nvSpPr>
          <p:cNvPr id="5123" name="Text Placeholder 2">
            <a:extLst>
              <a:ext uri="{FF2B5EF4-FFF2-40B4-BE49-F238E27FC236}">
                <a16:creationId xmlns:a16="http://schemas.microsoft.com/office/drawing/2014/main" xmlns="" id="{9FAD3684-801E-4E1E-85EB-F5F3E5D37277}"/>
              </a:ext>
            </a:extLst>
          </p:cNvPr>
          <p:cNvSpPr>
            <a:spLocks noGrp="1"/>
          </p:cNvSpPr>
          <p:nvPr>
            <p:ph type="body" idx="4294967295"/>
          </p:nvPr>
        </p:nvSpPr>
        <p:spPr>
          <a:xfrm>
            <a:off x="2147887" y="3598061"/>
            <a:ext cx="8901915" cy="1500187"/>
          </a:xfrm>
        </p:spPr>
        <p:txBody>
          <a:bodyPr/>
          <a:lstStyle/>
          <a:p>
            <a:pPr marL="720000" indent="-540000" eaLnBrk="1" hangingPunct="1">
              <a:buFontTx/>
              <a:buNone/>
            </a:pPr>
            <a:r>
              <a:rPr lang="en-US" altLang="zh-CN" dirty="0"/>
              <a:t>Source: Huawei, Qualcomm Incorporated, CMCC, Lenovo,</a:t>
            </a:r>
            <a:r>
              <a:rPr lang="en-GB" altLang="zh-CN" dirty="0"/>
              <a:t> Motorola Mobility,</a:t>
            </a:r>
            <a:r>
              <a:rPr lang="en-US" altLang="zh-CN" dirty="0"/>
              <a:t> Nokia, Nokia Shanghai Bell, CBN, China Telecom, CATT, LG Electronics, Samsung, China Unicom, </a:t>
            </a:r>
            <a:r>
              <a:rPr lang="en-US" altLang="zh-CN" dirty="0" smtClean="0"/>
              <a:t>BT, vivo, OPPO</a:t>
            </a:r>
            <a:endParaRPr lang="en-GB" altLang="en-US" dirty="0"/>
          </a:p>
        </p:txBody>
      </p:sp>
    </p:spTree>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Background</a:t>
            </a:r>
            <a:endParaRPr lang="zh-CN" altLang="en-US" dirty="0"/>
          </a:p>
        </p:txBody>
      </p:sp>
      <p:sp>
        <p:nvSpPr>
          <p:cNvPr id="3" name="内容占位符 2"/>
          <p:cNvSpPr>
            <a:spLocks noGrp="1"/>
          </p:cNvSpPr>
          <p:nvPr>
            <p:ph idx="1"/>
          </p:nvPr>
        </p:nvSpPr>
        <p:spPr>
          <a:xfrm>
            <a:off x="838200" y="1825625"/>
            <a:ext cx="10731366" cy="4536674"/>
          </a:xfrm>
        </p:spPr>
        <p:txBody>
          <a:bodyPr/>
          <a:lstStyle/>
          <a:p>
            <a:r>
              <a:rPr lang="en-US" altLang="zh-CN" sz="1800" dirty="0"/>
              <a:t>RAN3#110-e meeting agreement:</a:t>
            </a:r>
          </a:p>
          <a:p>
            <a:pPr lvl="1"/>
            <a:r>
              <a:rPr lang="en-US" altLang="zh-CN" sz="1400" dirty="0"/>
              <a:t>For multicast, in order to allow the UE to detect loss of data or duplication of data, RAN3 shall continue discussing solutions to support alignment of PDCP SNs in between </a:t>
            </a:r>
            <a:r>
              <a:rPr lang="en-US" altLang="zh-CN" sz="1400" dirty="0" err="1"/>
              <a:t>gNBs</a:t>
            </a:r>
            <a:r>
              <a:rPr lang="en-US" altLang="zh-CN" sz="1400" dirty="0"/>
              <a:t>. </a:t>
            </a:r>
          </a:p>
          <a:p>
            <a:pPr lvl="1"/>
            <a:r>
              <a:rPr lang="en-US" altLang="zh-CN" sz="1400" dirty="0"/>
              <a:t>RAN3 will work on concepts to enable coordinated assignment of PDCP SNs to MBS user data packets within a </a:t>
            </a:r>
            <a:r>
              <a:rPr lang="en-US" altLang="zh-CN" sz="1400" dirty="0" err="1"/>
              <a:t>gNB</a:t>
            </a:r>
            <a:r>
              <a:rPr lang="en-US" altLang="zh-CN" sz="1400" dirty="0"/>
              <a:t> and between </a:t>
            </a:r>
            <a:r>
              <a:rPr lang="en-US" altLang="zh-CN" sz="1400" dirty="0" err="1"/>
              <a:t>gNBs</a:t>
            </a:r>
            <a:r>
              <a:rPr lang="en-US" altLang="zh-CN" sz="1400" dirty="0"/>
              <a:t> (to be coordinated with RAN2 if needed). Details FFS.</a:t>
            </a:r>
          </a:p>
          <a:p>
            <a:r>
              <a:rPr lang="en-US" altLang="zh-CN" sz="1800" dirty="0"/>
              <a:t>RAN2#112-e meeting agreement:</a:t>
            </a:r>
          </a:p>
          <a:p>
            <a:pPr lvl="1"/>
            <a:r>
              <a:rPr lang="en-US" altLang="zh-CN" sz="1400" dirty="0"/>
              <a:t>In order to support the lossless handover for 5G MBS services, at least DL PDCP SN synchronization and continuity between the source cell and the target cell should be guaranteed by the network side to realize. The design of specific approach to realize this can be involved with WG RAN3.</a:t>
            </a:r>
          </a:p>
          <a:p>
            <a:pPr lvl="1"/>
            <a:r>
              <a:rPr lang="en-US" altLang="zh-CN" sz="1400" dirty="0"/>
              <a:t>From network side, the source </a:t>
            </a:r>
            <a:r>
              <a:rPr lang="en-US" altLang="zh-CN" sz="1400" dirty="0" err="1"/>
              <a:t>gNB</a:t>
            </a:r>
            <a:r>
              <a:rPr lang="en-US" altLang="zh-CN" sz="1400" dirty="0"/>
              <a:t> may forward the data to the target </a:t>
            </a:r>
            <a:r>
              <a:rPr lang="en-US" altLang="zh-CN" sz="1400" dirty="0" err="1"/>
              <a:t>gNB</a:t>
            </a:r>
            <a:r>
              <a:rPr lang="en-US" altLang="zh-CN" sz="1400" dirty="0"/>
              <a:t> and the target </a:t>
            </a:r>
            <a:r>
              <a:rPr lang="en-US" altLang="zh-CN" sz="1400" dirty="0" err="1"/>
              <a:t>gNB</a:t>
            </a:r>
            <a:r>
              <a:rPr lang="en-US" altLang="zh-CN" sz="1400" dirty="0"/>
              <a:t> will deliver the forwarding data. Meanwhile, the SN STATUS TRANSFER should be extended to cover the PDCP SN for MBS data; Then (TBD after or in parallel) the UE receives the MBS in the target cell by the target cell according to target configuration.</a:t>
            </a:r>
          </a:p>
          <a:p>
            <a:r>
              <a:rPr lang="en-US" altLang="zh-CN" sz="1800" dirty="0" smtClean="0"/>
              <a:t>RAN3#113-e </a:t>
            </a:r>
            <a:r>
              <a:rPr lang="en-US" altLang="zh-CN" sz="1800" dirty="0"/>
              <a:t>meeting agreement:</a:t>
            </a:r>
          </a:p>
          <a:p>
            <a:pPr lvl="1"/>
            <a:r>
              <a:rPr lang="en-US" altLang="zh-CN" sz="1400" dirty="0"/>
              <a:t>Source and target </a:t>
            </a:r>
            <a:r>
              <a:rPr lang="en-US" altLang="zh-CN" sz="1400" dirty="0" err="1"/>
              <a:t>gNBs</a:t>
            </a:r>
            <a:r>
              <a:rPr lang="en-US" altLang="zh-CN" sz="1400" dirty="0"/>
              <a:t> derive synchronized PDCP SN from sequence number and the solution is FFS.</a:t>
            </a:r>
            <a:endParaRPr lang="en-US" altLang="zh-CN" sz="1600" dirty="0"/>
          </a:p>
          <a:p>
            <a:r>
              <a:rPr lang="en-US" altLang="zh-CN" sz="1800" dirty="0" smtClean="0"/>
              <a:t>RAN#93-e </a:t>
            </a:r>
            <a:r>
              <a:rPr lang="en-US" altLang="zh-CN" sz="1800" dirty="0"/>
              <a:t>discussion (RP-212559)</a:t>
            </a:r>
          </a:p>
          <a:p>
            <a:pPr lvl="1"/>
            <a:r>
              <a:rPr lang="en-US" altLang="zh-CN" sz="1400" dirty="0" smtClean="0"/>
              <a:t>There </a:t>
            </a:r>
            <a:r>
              <a:rPr lang="en-US" altLang="zh-CN" sz="1400" dirty="0"/>
              <a:t>is no consensus on the proposal </a:t>
            </a:r>
            <a:r>
              <a:rPr lang="en-US" altLang="zh-CN" sz="1400" dirty="0" smtClean="0"/>
              <a:t>that </a:t>
            </a:r>
            <a:r>
              <a:rPr lang="en-US" altLang="zh-CN" sz="1400" dirty="0"/>
              <a:t>Rel-17 NR MBS does not pursue lossless handover. </a:t>
            </a:r>
          </a:p>
          <a:p>
            <a:endParaRPr lang="zh-CN" altLang="en-US" sz="2400" dirty="0"/>
          </a:p>
        </p:txBody>
      </p:sp>
    </p:spTree>
    <p:extLst>
      <p:ext uri="{BB962C8B-B14F-4D97-AF65-F5344CB8AC3E}">
        <p14:creationId xmlns:p14="http://schemas.microsoft.com/office/powerpoint/2010/main" val="2966148406"/>
      </p:ext>
    </p:extLst>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xmlns="" id="{39BD4D34-87E7-4105-B586-4767AFA2F0F4}"/>
              </a:ext>
            </a:extLst>
          </p:cNvPr>
          <p:cNvSpPr>
            <a:spLocks noGrp="1"/>
          </p:cNvSpPr>
          <p:nvPr>
            <p:ph type="title"/>
          </p:nvPr>
        </p:nvSpPr>
        <p:spPr/>
        <p:txBody>
          <a:bodyPr/>
          <a:lstStyle/>
          <a:p>
            <a:r>
              <a:rPr lang="en-GB" altLang="en-US" dirty="0"/>
              <a:t>Way Forward</a:t>
            </a:r>
          </a:p>
        </p:txBody>
      </p:sp>
      <p:sp>
        <p:nvSpPr>
          <p:cNvPr id="6147" name="Content Placeholder 2">
            <a:extLst>
              <a:ext uri="{FF2B5EF4-FFF2-40B4-BE49-F238E27FC236}">
                <a16:creationId xmlns:a16="http://schemas.microsoft.com/office/drawing/2014/main" xmlns="" id="{33CFEE74-7B51-47B2-8BC9-945D38E983E7}"/>
              </a:ext>
            </a:extLst>
          </p:cNvPr>
          <p:cNvSpPr>
            <a:spLocks noGrp="1"/>
          </p:cNvSpPr>
          <p:nvPr>
            <p:ph idx="1"/>
          </p:nvPr>
        </p:nvSpPr>
        <p:spPr/>
        <p:txBody>
          <a:bodyPr/>
          <a:lstStyle/>
          <a:p>
            <a:pPr>
              <a:lnSpc>
                <a:spcPct val="150000"/>
              </a:lnSpc>
            </a:pPr>
            <a:r>
              <a:rPr lang="en-US" altLang="zh-CN" sz="2400" dirty="0"/>
              <a:t> For multicast session, to minimize data loss during mobility between MBS supporting nodes</a:t>
            </a:r>
            <a:r>
              <a:rPr lang="zh-CN" altLang="en-US" sz="2400" dirty="0"/>
              <a:t>：</a:t>
            </a:r>
            <a:endParaRPr lang="en-US" altLang="zh-CN" sz="2400" dirty="0"/>
          </a:p>
          <a:p>
            <a:pPr lvl="1">
              <a:lnSpc>
                <a:spcPct val="150000"/>
              </a:lnSpc>
            </a:pPr>
            <a:r>
              <a:rPr lang="en-US" altLang="zh-CN" sz="2000" dirty="0"/>
              <a:t>Derive same PDCP SN for the same MBS data packet by different </a:t>
            </a:r>
            <a:r>
              <a:rPr lang="en-US" altLang="zh-CN" sz="2000" dirty="0" err="1"/>
              <a:t>gNBs</a:t>
            </a:r>
            <a:r>
              <a:rPr lang="en-US" altLang="zh-CN" sz="2000" dirty="0"/>
              <a:t> based on sequence number(s) received over NG-U;</a:t>
            </a:r>
          </a:p>
          <a:p>
            <a:pPr lvl="1">
              <a:lnSpc>
                <a:spcPct val="150000"/>
              </a:lnSpc>
            </a:pPr>
            <a:r>
              <a:rPr lang="en-US" altLang="zh-CN" sz="2000" dirty="0"/>
              <a:t>Specify RAN3 aspects for </a:t>
            </a:r>
            <a:r>
              <a:rPr lang="en-US" altLang="zh-CN" sz="2000" dirty="0" smtClean="0"/>
              <a:t>MBS </a:t>
            </a:r>
            <a:r>
              <a:rPr lang="en-US" altLang="zh-CN" sz="2000" dirty="0"/>
              <a:t>data </a:t>
            </a:r>
            <a:r>
              <a:rPr lang="en-US" altLang="zh-CN" sz="2000" dirty="0" smtClean="0"/>
              <a:t>forwarding.</a:t>
            </a:r>
            <a:endParaRPr lang="en-US" altLang="en-US" sz="2000" dirty="0"/>
          </a:p>
        </p:txBody>
      </p:sp>
    </p:spTree>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2.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5CA3727-A4EB-4398-9783-D0148B061093}">
  <ds:schemaRefs>
    <ds:schemaRef ds:uri="http://purl.org/dc/elements/1.1/"/>
    <ds:schemaRef ds:uri="http://schemas.microsoft.com/office/2006/documentManagement/types"/>
    <ds:schemaRef ds:uri="http://purl.org/dc/terms/"/>
    <ds:schemaRef ds:uri="http://schemas.microsoft.com/office/2006/metadata/properties"/>
    <ds:schemaRef ds:uri="http://www.w3.org/XML/1998/namespace"/>
    <ds:schemaRef ds:uri="http://purl.org/dc/dcmitype/"/>
    <ds:schemaRef ds:uri="http://schemas.microsoft.com/office/infopath/2007/PartnerControls"/>
    <ds:schemaRef ds:uri="http://schemas.openxmlformats.org/package/2006/metadata/core-properties"/>
    <ds:schemaRef ds:uri="280d8efa-eff2-4910-88d2-79ca146720c4"/>
    <ds:schemaRef ds:uri="679a257e-872f-4c98-9e8a-0a9c104f72cd"/>
  </ds:schemaRefs>
</ds:datastoreItem>
</file>

<file path=docProps/app.xml><?xml version="1.0" encoding="utf-8"?>
<Properties xmlns="http://schemas.openxmlformats.org/officeDocument/2006/extended-properties" xmlns:vt="http://schemas.openxmlformats.org/officeDocument/2006/docPropsVTypes">
  <Template>Office Theme</Template>
  <TotalTime>5644</TotalTime>
  <Words>335</Words>
  <Application>Microsoft Office PowerPoint</Application>
  <PresentationFormat>宽屏</PresentationFormat>
  <Paragraphs>17</Paragraphs>
  <Slides>3</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3</vt:i4>
      </vt:variant>
    </vt:vector>
  </HeadingPairs>
  <TitlesOfParts>
    <vt:vector size="11" baseType="lpstr">
      <vt:lpstr>Arial </vt:lpstr>
      <vt:lpstr>MS Mincho</vt:lpstr>
      <vt:lpstr>宋体</vt:lpstr>
      <vt:lpstr>Arial</vt:lpstr>
      <vt:lpstr>Calibri</vt:lpstr>
      <vt:lpstr>Calibri Light</vt:lpstr>
      <vt:lpstr>Times New Roman</vt:lpstr>
      <vt:lpstr>Office Theme</vt:lpstr>
      <vt:lpstr>Way Forward on Mobility between MBS supporting nodes</vt:lpstr>
      <vt:lpstr>Background</vt:lpstr>
      <vt:lpstr>Way Forward</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Huawei</cp:lastModifiedBy>
  <cp:revision>628</cp:revision>
  <dcterms:created xsi:type="dcterms:W3CDTF">2010-02-05T13:52:04Z</dcterms:created>
  <dcterms:modified xsi:type="dcterms:W3CDTF">2021-10-22T06:44:21Z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_2015_ms_pID_725343">
    <vt:lpwstr>(3)qpVzJRySMxLq+WAFQnwiFB/Itd9C/2lkLHVMrQ0+nocUA4pcCHi9DHS1Zpwg6KixXA7G6CCc
lmDAE6oilkCKRSP5uLfCiwJgsre85HHMrp17ARsm67ogLVFEKHcQE2POtmP1rHt1XqVauPvi
usLvn98Kpmj/PVjaMmgmNQFyO9vMaQQaZxCQRjyMiIpEPagZ6ORj5gowg+EbJng43kC9hOd7
lSptOHg+ekxvZkksiE</vt:lpwstr>
  </property>
  <property fmtid="{D5CDD505-2E9C-101B-9397-08002B2CF9AE}" pid="4" name="_2015_ms_pID_7253431">
    <vt:lpwstr>wAu/ffepvMWX3AaFmKVrLLVrb3cKjm2k1Yl/76zM3N/1hOeqYaBEIZ
lj/n3kae2qsOuJcZXVsEIbnF3JCWhQqeJEw2d+8hsAMkKOvTN+bGPfIZl7lE8/J3PHflFakq
3STnJMqhWSlFL1Dpj4tSt+y/INN55KxxJY3BM3KUK4x21sWC/L+hkk2lXD4ZoZvyPXK89Goi
29vQs/FT4Haok2+QqkJDiw6abfRsXaSBM137</vt:lpwstr>
  </property>
  <property fmtid="{D5CDD505-2E9C-101B-9397-08002B2CF9AE}" pid="5" name="_2015_ms_pID_7253432">
    <vt:lpwstr>KA==</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1628661742</vt:lpwstr>
  </property>
</Properties>
</file>