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4" r:id="rId4"/>
    <p:sldId id="275" r:id="rId5"/>
    <p:sldId id="276" r:id="rId6"/>
    <p:sldId id="263" r:id="rId7"/>
    <p:sldId id="271" r:id="rId8"/>
    <p:sldId id="277" r:id="rId9"/>
    <p:sldId id="279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356" autoAdjust="0"/>
  </p:normalViewPr>
  <p:slideViewPr>
    <p:cSldViewPr>
      <p:cViewPr>
        <p:scale>
          <a:sx n="75" d="100"/>
          <a:sy n="75" d="100"/>
        </p:scale>
        <p:origin x="-1950" y="-930"/>
      </p:cViewPr>
      <p:guideLst>
        <p:guide orient="horz" pos="2160"/>
        <p:guide pos="11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2018/8/17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000" dirty="0" smtClean="0"/>
              <a:t>Response </a:t>
            </a:r>
            <a:r>
              <a:rPr lang="en-US" altLang="ja-JP" sz="2000" dirty="0"/>
              <a:t>to </a:t>
            </a:r>
            <a:r>
              <a:rPr lang="en-US" altLang="ja-JP" sz="2000" dirty="0" smtClean="0"/>
              <a:t>R3-185000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R3-185001, </a:t>
            </a:r>
            <a:r>
              <a:rPr lang="en-US" altLang="ja-JP" sz="2000" dirty="0"/>
              <a:t>R3-185002, </a:t>
            </a:r>
            <a:r>
              <a:rPr lang="en-US" altLang="ja-JP" sz="2000" dirty="0" smtClean="0"/>
              <a:t>R3-184948, R3-184673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R3-184674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R3-184675, R3-184676, </a:t>
            </a:r>
            <a:r>
              <a:rPr lang="en-US" altLang="ja-JP" sz="2000" dirty="0"/>
              <a:t>R3-184677, </a:t>
            </a:r>
            <a:r>
              <a:rPr lang="en-US" altLang="ja-JP" sz="2000" dirty="0" smtClean="0"/>
              <a:t>R3-184605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R3-184751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R3-184752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R3-185059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R3-184998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R3-184999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R3-184678 and R3-184679</a:t>
            </a:r>
            <a:br>
              <a:rPr lang="en-US" altLang="ja-JP" sz="2000" dirty="0" smtClean="0"/>
            </a:br>
            <a:r>
              <a:rPr lang="en-US" altLang="ja-JP" sz="2000" dirty="0" smtClean="0"/>
              <a:t> (</a:t>
            </a:r>
            <a:r>
              <a:rPr kumimoji="1" lang="en-US" altLang="ja-JP" sz="2000" dirty="0" smtClean="0"/>
              <a:t>Summary of contributions on </a:t>
            </a:r>
            <a:r>
              <a:rPr lang="en-US" altLang="ja-JP" sz="2000" dirty="0" smtClean="0"/>
              <a:t>TNL </a:t>
            </a:r>
            <a:r>
              <a:rPr lang="en-US" altLang="ja-JP" sz="2000" dirty="0"/>
              <a:t>Address Discovery for Option </a:t>
            </a:r>
            <a:r>
              <a:rPr lang="en-US" altLang="ja-JP" sz="2000" dirty="0" smtClean="0"/>
              <a:t>3)</a:t>
            </a:r>
            <a:endParaRPr kumimoji="1" lang="ja-JP" altLang="en-US" sz="2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2544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R3-185099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</a:t>
            </a:r>
            <a:r>
              <a:rPr lang="en-US" altLang="ja-JP" dirty="0" smtClean="0"/>
              <a:t>RAN3#101</a:t>
            </a:r>
          </a:p>
          <a:p>
            <a:r>
              <a:rPr lang="en-US" altLang="ja-JP" dirty="0"/>
              <a:t>Gothenburg, Sweden, 20th-24th </a:t>
            </a:r>
            <a:r>
              <a:rPr lang="en-US" altLang="ja-JP" dirty="0" smtClean="0"/>
              <a:t>August 2018 </a:t>
            </a:r>
            <a:r>
              <a:rPr kumimoji="1" lang="en-US" altLang="ja-JP" dirty="0" smtClean="0"/>
              <a:t>Agenda 31.3.3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Introduction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 smtClean="0"/>
              <a:t>Following  WA was made in last meeting.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altLang="ja-JP" sz="2400" dirty="0">
                <a:solidFill>
                  <a:srgbClr val="00B050"/>
                </a:solidFill>
                <a:ea typeface="ＭＳ 明朝"/>
                <a:cs typeface="Times New Roman"/>
              </a:rPr>
              <a:t>WA Specification needs to enable routing of TNL address requests at MME for TNL address discovery of Opt 3 in Rel-15</a:t>
            </a:r>
            <a:endParaRPr lang="ja-JP" altLang="ja-JP" sz="4000" dirty="0">
              <a:ea typeface="ＭＳ 明朝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altLang="ja-JP" sz="2400" dirty="0">
                <a:solidFill>
                  <a:srgbClr val="00B050"/>
                </a:solidFill>
                <a:ea typeface="ＭＳ 明朝"/>
                <a:cs typeface="Times New Roman"/>
              </a:rPr>
              <a:t>WA We use a protocol </a:t>
            </a:r>
            <a:r>
              <a:rPr lang="en-US" altLang="ja-JP" sz="2400" dirty="0" err="1">
                <a:solidFill>
                  <a:srgbClr val="00B050"/>
                </a:solidFill>
                <a:ea typeface="ＭＳ 明朝"/>
                <a:cs typeface="Times New Roman"/>
              </a:rPr>
              <a:t>fn</a:t>
            </a:r>
            <a:r>
              <a:rPr lang="en-US" altLang="ja-JP" sz="2400" dirty="0">
                <a:solidFill>
                  <a:srgbClr val="00B050"/>
                </a:solidFill>
                <a:ea typeface="ＭＳ 明朝"/>
                <a:cs typeface="Times New Roman"/>
              </a:rPr>
              <a:t> of S1 equivalent to current functionality (e.g. S1 TNL </a:t>
            </a:r>
            <a:r>
              <a:rPr lang="en-US" altLang="ja-JP" sz="2400" dirty="0" err="1">
                <a:solidFill>
                  <a:srgbClr val="00B050"/>
                </a:solidFill>
                <a:ea typeface="ＭＳ 明朝"/>
                <a:cs typeface="Times New Roman"/>
              </a:rPr>
              <a:t>config</a:t>
            </a:r>
            <a:r>
              <a:rPr lang="en-US" altLang="ja-JP" sz="2400" dirty="0">
                <a:solidFill>
                  <a:srgbClr val="00B050"/>
                </a:solidFill>
                <a:ea typeface="ＭＳ 明朝"/>
                <a:cs typeface="Times New Roman"/>
              </a:rPr>
              <a:t> transfer procedure to start TNL address discovery)</a:t>
            </a:r>
            <a:endParaRPr lang="ja-JP" altLang="ja-JP" sz="4000" dirty="0">
              <a:ea typeface="ＭＳ 明朝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altLang="ja-JP" sz="2400" dirty="0">
                <a:solidFill>
                  <a:srgbClr val="00B050"/>
                </a:solidFill>
                <a:ea typeface="ＭＳ 明朝"/>
                <a:cs typeface="Times New Roman"/>
              </a:rPr>
              <a:t>WA Routing function of TNL address requests resides in the MME; further details are FFS.</a:t>
            </a:r>
            <a:endParaRPr lang="ja-JP" altLang="ja-JP" sz="40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kumimoji="1" lang="en-US" altLang="ja-JP" sz="2400" dirty="0" smtClean="0"/>
              <a:t>Based on above, several contributions are submitted in this meeting.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 smtClean="0"/>
              <a:t>This paper summarizes them by updating [1].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7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Summary of current status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5822107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</a:pPr>
            <a:r>
              <a:rPr lang="en-US" altLang="ja-JP" sz="1800" dirty="0"/>
              <a:t>Several options </a:t>
            </a:r>
            <a:r>
              <a:rPr lang="en-US" altLang="ja-JP" sz="1800" dirty="0" smtClean="0"/>
              <a:t>are proposed based on previous WA.</a:t>
            </a:r>
            <a:endParaRPr lang="ja-JP" altLang="en-US" sz="1800" dirty="0"/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1600" dirty="0" smtClean="0">
                <a:ea typeface="ＭＳ 明朝"/>
                <a:cs typeface="Times New Roman"/>
              </a:rPr>
              <a:t>eNB </a:t>
            </a:r>
            <a:r>
              <a:rPr lang="en-US" altLang="ja-JP" sz="1600" dirty="0">
                <a:ea typeface="ＭＳ 明朝"/>
                <a:cs typeface="Times New Roman"/>
              </a:rPr>
              <a:t>proxy (eNB serve as proxy towards the MME</a:t>
            </a:r>
            <a:r>
              <a:rPr lang="en-US" altLang="ja-JP" sz="1600" dirty="0" smtClean="0">
                <a:ea typeface="ＭＳ 明朝"/>
                <a:cs typeface="Times New Roman"/>
              </a:rPr>
              <a:t>)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6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1600" dirty="0" smtClean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200" dirty="0" smtClean="0">
                <a:ea typeface="ＭＳ 明朝"/>
                <a:cs typeface="Times New Roman"/>
              </a:rPr>
              <a:t>Proposed in [2-10]</a:t>
            </a:r>
            <a:endParaRPr lang="en-US" altLang="ja-JP" sz="12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1600" dirty="0" smtClean="0">
                <a:ea typeface="ＭＳ 明朝"/>
                <a:cs typeface="Times New Roman"/>
              </a:rPr>
              <a:t>Virtual eNB (</a:t>
            </a:r>
            <a:r>
              <a:rPr lang="en-US" altLang="ja-JP" sz="1600" dirty="0" err="1" smtClean="0">
                <a:ea typeface="ＭＳ 明朝"/>
                <a:cs typeface="Times New Roman"/>
              </a:rPr>
              <a:t>en</a:t>
            </a:r>
            <a:r>
              <a:rPr lang="en-US" altLang="ja-JP" sz="1600" dirty="0" smtClean="0">
                <a:ea typeface="ＭＳ 明朝"/>
                <a:cs typeface="Times New Roman"/>
              </a:rPr>
              <a:t>-gNB connects to MME as eNB</a:t>
            </a:r>
            <a:r>
              <a:rPr lang="en-US" altLang="ja-JP" sz="1600" dirty="0">
                <a:ea typeface="ＭＳ 明朝"/>
                <a:cs typeface="Times New Roman"/>
              </a:rPr>
              <a:t>)</a:t>
            </a:r>
          </a:p>
          <a:p>
            <a:pPr marL="914400" lvl="1" indent="-457200">
              <a:lnSpc>
                <a:spcPct val="115000"/>
              </a:lnSpc>
            </a:pPr>
            <a:endParaRPr lang="en-US" altLang="ja-JP" sz="16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</a:pPr>
            <a:endParaRPr lang="en-US" altLang="ja-JP" sz="16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</a:pPr>
            <a:endParaRPr lang="en-US" altLang="ja-JP" sz="1600" dirty="0" smtClean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200" dirty="0" smtClean="0">
                <a:ea typeface="ＭＳ 明朝"/>
                <a:cs typeface="Times New Roman"/>
              </a:rPr>
              <a:t>Proposed in [14]</a:t>
            </a:r>
          </a:p>
          <a:p>
            <a:pPr marL="514350" indent="-457200">
              <a:lnSpc>
                <a:spcPct val="115000"/>
              </a:lnSpc>
            </a:pPr>
            <a:r>
              <a:rPr lang="en-US" altLang="ja-JP" sz="1800" dirty="0" smtClean="0">
                <a:ea typeface="ＭＳ 明朝"/>
                <a:cs typeface="Times New Roman"/>
              </a:rPr>
              <a:t>On the other side, the previous WA is attacked by [11] and proposes following Option as alternative</a:t>
            </a:r>
            <a:r>
              <a:rPr lang="en-US" altLang="ja-JP" sz="1400" dirty="0" smtClean="0">
                <a:ea typeface="ＭＳ 明朝"/>
                <a:cs typeface="Times New Roman"/>
              </a:rPr>
              <a:t>. 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 startAt="3"/>
            </a:pPr>
            <a:r>
              <a:rPr lang="en-US" altLang="ja-JP" sz="1400" dirty="0">
                <a:ea typeface="ＭＳ 明朝"/>
                <a:cs typeface="Times New Roman"/>
              </a:rPr>
              <a:t>X2 proxy (some eNB serves proxy towards gNB)</a:t>
            </a:r>
          </a:p>
          <a:p>
            <a:pPr marL="514350" indent="-457200">
              <a:lnSpc>
                <a:spcPct val="115000"/>
              </a:lnSpc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endParaRPr lang="en-US" altLang="ja-JP" sz="18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endParaRPr lang="en-US" altLang="ja-JP" sz="1800" dirty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200" dirty="0" smtClean="0">
                <a:ea typeface="ＭＳ 明朝"/>
                <a:cs typeface="Times New Roman"/>
              </a:rPr>
              <a:t> </a:t>
            </a:r>
            <a:r>
              <a:rPr lang="en-US" altLang="ja-JP" sz="1200" dirty="0">
                <a:ea typeface="ＭＳ 明朝"/>
                <a:cs typeface="Times New Roman"/>
              </a:rPr>
              <a:t>Proposed in  [11-13]</a:t>
            </a:r>
          </a:p>
          <a:p>
            <a:pPr marL="514350" indent="-457200">
              <a:lnSpc>
                <a:spcPct val="115000"/>
              </a:lnSpc>
            </a:pPr>
            <a:r>
              <a:rPr lang="en-US" altLang="ja-JP" sz="1800" dirty="0" smtClean="0">
                <a:ea typeface="ＭＳ 明朝"/>
                <a:cs typeface="Times New Roman"/>
              </a:rPr>
              <a:t>Next slide compares Option 1 and Option 2 and clarifies what is attacked point of previous WA.</a:t>
            </a:r>
          </a:p>
          <a:p>
            <a:pPr marL="514350" indent="-457200">
              <a:lnSpc>
                <a:spcPct val="115000"/>
              </a:lnSpc>
            </a:pPr>
            <a:endParaRPr lang="en-US" altLang="ja-JP" sz="1800" dirty="0">
              <a:ea typeface="ＭＳ 明朝"/>
              <a:cs typeface="Times New Roman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052988" y="1709564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5845150" y="1498427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6" name="正方形/長方形 5"/>
          <p:cNvSpPr/>
          <p:nvPr/>
        </p:nvSpPr>
        <p:spPr>
          <a:xfrm>
            <a:off x="1763688" y="173655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421038" y="173655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228184" y="2204864"/>
            <a:ext cx="288032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Registration:</a:t>
            </a:r>
          </a:p>
          <a:p>
            <a:r>
              <a:rPr lang="en-US" altLang="ja-JP" sz="1200" dirty="0" smtClean="0"/>
              <a:t>TNL address discovery(*):</a:t>
            </a:r>
          </a:p>
          <a:p>
            <a:r>
              <a:rPr lang="en-US" altLang="ja-JP" sz="1200" dirty="0" smtClean="0"/>
              <a:t>(*:</a:t>
            </a:r>
            <a:r>
              <a:rPr lang="en-US" altLang="ja-JP" sz="1200" dirty="0" smtClean="0"/>
              <a:t>assuming gNB will reply to the </a:t>
            </a:r>
            <a:r>
              <a:rPr lang="en-US" altLang="ja-JP" sz="1200" dirty="0" smtClean="0"/>
              <a:t>request)</a:t>
            </a:r>
          </a:p>
          <a:p>
            <a:r>
              <a:rPr lang="en-US" altLang="ja-JP" sz="1200" dirty="0" smtClean="0"/>
              <a:t>Note that these arrows only indicates possible required signalling </a:t>
            </a:r>
            <a:r>
              <a:rPr lang="en-US" altLang="ja-JP" sz="1200" dirty="0" smtClean="0"/>
              <a:t>(i.e. not  indicating  standardization impact.)</a:t>
            </a:r>
            <a:endParaRPr lang="en-US" altLang="ja-JP" sz="1200" dirty="0" smtClean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7214688" y="2313747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7957083" y="2492896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700313" y="1858467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4357663" y="1838654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333379" y="2002483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>
            <a:off x="2700313" y="2169735"/>
            <a:ext cx="2378075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正方形/長方形 46"/>
          <p:cNvSpPr/>
          <p:nvPr/>
        </p:nvSpPr>
        <p:spPr>
          <a:xfrm>
            <a:off x="1768128" y="317939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48" name="正方形/長方形 47"/>
          <p:cNvSpPr/>
          <p:nvPr/>
        </p:nvSpPr>
        <p:spPr>
          <a:xfrm>
            <a:off x="3384203" y="3180979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 smtClean="0"/>
              <a:t>MME</a:t>
            </a:r>
            <a:endParaRPr lang="ja-JP" altLang="en-US" sz="1600" dirty="0"/>
          </a:p>
        </p:txBody>
      </p:sp>
      <p:sp>
        <p:nvSpPr>
          <p:cNvPr id="49" name="正方形/長方形 48"/>
          <p:cNvSpPr/>
          <p:nvPr/>
        </p:nvSpPr>
        <p:spPr>
          <a:xfrm>
            <a:off x="3585815" y="2806329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50" name="正方形/長方形 49"/>
          <p:cNvSpPr/>
          <p:nvPr/>
        </p:nvSpPr>
        <p:spPr>
          <a:xfrm>
            <a:off x="4973241" y="321114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cxnSp>
        <p:nvCxnSpPr>
          <p:cNvPr id="51" name="直線矢印コネクタ 50"/>
          <p:cNvCxnSpPr/>
          <p:nvPr/>
        </p:nvCxnSpPr>
        <p:spPr>
          <a:xfrm>
            <a:off x="2668985" y="3382393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直線矢印コネクタ 51"/>
          <p:cNvCxnSpPr/>
          <p:nvPr/>
        </p:nvCxnSpPr>
        <p:spPr>
          <a:xfrm>
            <a:off x="4254104" y="3535438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直線矢印コネクタ 52"/>
          <p:cNvCxnSpPr/>
          <p:nvPr/>
        </p:nvCxnSpPr>
        <p:spPr>
          <a:xfrm>
            <a:off x="2665066" y="3535438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四角形吹き出し 8"/>
          <p:cNvSpPr/>
          <p:nvPr/>
        </p:nvSpPr>
        <p:spPr>
          <a:xfrm>
            <a:off x="1984153" y="2806328"/>
            <a:ext cx="1354234" cy="335513"/>
          </a:xfrm>
          <a:prstGeom prst="wedgeRectCallout">
            <a:avLst>
              <a:gd name="adj1" fmla="val 1945"/>
              <a:gd name="adj2" fmla="val 1064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Pretend as eNB over S1</a:t>
            </a:r>
            <a:endParaRPr kumimoji="1" lang="ja-JP" altLang="en-US" sz="1200" dirty="0"/>
          </a:p>
        </p:txBody>
      </p:sp>
      <p:sp>
        <p:nvSpPr>
          <p:cNvPr id="34" name="正方形/長方形 33"/>
          <p:cNvSpPr/>
          <p:nvPr/>
        </p:nvSpPr>
        <p:spPr>
          <a:xfrm>
            <a:off x="1759496" y="5161186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36" name="正方形/長方形 35"/>
          <p:cNvSpPr/>
          <p:nvPr/>
        </p:nvSpPr>
        <p:spPr>
          <a:xfrm>
            <a:off x="3375571" y="5162773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/>
              <a:t>X2 </a:t>
            </a:r>
            <a:r>
              <a:rPr lang="en-US" altLang="ja-JP" sz="1600" dirty="0" smtClean="0"/>
              <a:t>proxy</a:t>
            </a:r>
            <a:endParaRPr lang="ja-JP" altLang="en-US" sz="1600" dirty="0"/>
          </a:p>
        </p:txBody>
      </p:sp>
      <p:sp>
        <p:nvSpPr>
          <p:cNvPr id="37" name="正方形/長方形 36"/>
          <p:cNvSpPr/>
          <p:nvPr/>
        </p:nvSpPr>
        <p:spPr>
          <a:xfrm>
            <a:off x="3577183" y="4788123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38" name="正方形/長方形 37"/>
          <p:cNvSpPr/>
          <p:nvPr/>
        </p:nvSpPr>
        <p:spPr>
          <a:xfrm>
            <a:off x="4964609" y="5192936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cxnSp>
        <p:nvCxnSpPr>
          <p:cNvPr id="39" name="直線矢印コネクタ 38"/>
          <p:cNvCxnSpPr/>
          <p:nvPr/>
        </p:nvCxnSpPr>
        <p:spPr>
          <a:xfrm>
            <a:off x="2660353" y="5364187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>
            <a:off x="4245472" y="5517232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直線矢印コネクタ 40"/>
          <p:cNvCxnSpPr/>
          <p:nvPr/>
        </p:nvCxnSpPr>
        <p:spPr>
          <a:xfrm>
            <a:off x="2656434" y="5517232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4880037" y="4762401"/>
            <a:ext cx="42352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/>
              <a:t>Note that after X2 signalling is established, eNB and gNB will communicate directly.</a:t>
            </a:r>
          </a:p>
        </p:txBody>
      </p:sp>
    </p:spTree>
    <p:extLst>
      <p:ext uri="{BB962C8B-B14F-4D97-AF65-F5344CB8AC3E}">
        <p14:creationId xmlns:p14="http://schemas.microsoft.com/office/powerpoint/2010/main" val="296173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-37829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Comparison of options and attacked point of WA</a:t>
            </a:r>
            <a:endParaRPr kumimoji="1" lang="ja-JP" altLang="en-US" sz="2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07020"/>
              </p:ext>
            </p:extLst>
          </p:nvPr>
        </p:nvGraphicFramePr>
        <p:xfrm>
          <a:off x="204029" y="457160"/>
          <a:ext cx="8832468" cy="5852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9579"/>
                <a:gridCol w="1094977"/>
                <a:gridCol w="2004276"/>
                <a:gridCol w="2446818"/>
                <a:gridCol w="2446818"/>
              </a:tblGrid>
              <a:tr h="144016">
                <a:tc gridSpan="2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1.</a:t>
                      </a:r>
                      <a:r>
                        <a:rPr kumimoji="1" lang="en-US" altLang="ja-JP" sz="1200" baseline="0" dirty="0" smtClean="0"/>
                        <a:t> eNB Proxy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2. Virtual eNB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Attacked point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Registration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gNB Configuration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Initial eNB IP@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Initial MME IP@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</a:tr>
              <a:tr h="13257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Additional interface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One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more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(S1 between MME and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-gNB;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 needs support S1)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Impact on </a:t>
                      </a:r>
                    </a:p>
                    <a:p>
                      <a:r>
                        <a:rPr kumimoji="1" lang="en-US" altLang="ja-JP" sz="1200" dirty="0" smtClean="0"/>
                        <a:t>current</a:t>
                      </a:r>
                      <a:r>
                        <a:rPr kumimoji="1" lang="en-US" altLang="ja-JP" sz="1200" baseline="0" dirty="0" smtClean="0"/>
                        <a:t> message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S1:Modify “S1 setup req.</a:t>
                      </a:r>
                    </a:p>
                    <a:p>
                      <a:r>
                        <a:rPr kumimoji="1" lang="en-US" altLang="ja-JP" sz="1200" baseline="0" dirty="0" smtClean="0"/>
                        <a:t>/eNB </a:t>
                      </a:r>
                      <a:r>
                        <a:rPr kumimoji="1" lang="en-US" altLang="ja-JP" sz="1200" baseline="0" dirty="0" err="1" smtClean="0"/>
                        <a:t>config</a:t>
                      </a:r>
                      <a:r>
                        <a:rPr kumimoji="1" lang="en-US" altLang="ja-JP" sz="1200" baseline="0" dirty="0" smtClean="0"/>
                        <a:t>. update” 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S1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impact is inevitable. (Note 2)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New</a:t>
                      </a:r>
                      <a:r>
                        <a:rPr kumimoji="1" lang="en-US" altLang="ja-JP" sz="1200" baseline="0" dirty="0" smtClean="0"/>
                        <a:t> node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No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Forwarding</a:t>
                      </a:r>
                      <a:r>
                        <a:rPr kumimoji="1" lang="en-US" altLang="ja-JP" sz="1200" baseline="0" dirty="0" smtClean="0"/>
                        <a:t> table format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-gNB id, S1 TE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ID</a:t>
                      </a:r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 of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Proxy eNB </a:t>
                      </a:r>
                      <a:r>
                        <a:rPr kumimoji="1" lang="en-US" altLang="ja-JP" sz="1200" smtClean="0">
                          <a:solidFill>
                            <a:srgbClr val="0070C0"/>
                          </a:solidFill>
                        </a:rPr>
                        <a:t>(Note2)</a:t>
                      </a:r>
                      <a:endParaRPr kumimoji="1" lang="en-US" altLang="ja-JP" sz="1200" dirty="0" smtClean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(Proxy eNB may be Multiple)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Virtual eNB id,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S1 TEID of virtual eNB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(Similar as current)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Redundancy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may exist in the table (Note 2)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Address </a:t>
                      </a:r>
                    </a:p>
                    <a:p>
                      <a:r>
                        <a:rPr kumimoji="1" lang="en-US" altLang="ja-JP" sz="1200" dirty="0" smtClean="0"/>
                        <a:t>discovery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Additional interface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One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more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(S1 between MME and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-gNB)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</a:tr>
              <a:tr h="865192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Impact on </a:t>
                      </a:r>
                    </a:p>
                    <a:p>
                      <a:r>
                        <a:rPr kumimoji="1" lang="en-US" altLang="ja-JP" sz="1200" dirty="0" smtClean="0"/>
                        <a:t>current</a:t>
                      </a:r>
                      <a:r>
                        <a:rPr kumimoji="1" lang="en-US" altLang="ja-JP" sz="1200" baseline="0" dirty="0" smtClean="0"/>
                        <a:t> message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S1:Modify “eNB/MME </a:t>
                      </a:r>
                    </a:p>
                    <a:p>
                      <a:r>
                        <a:rPr kumimoji="1" lang="en-US" altLang="ja-JP" sz="1200" baseline="0" dirty="0" err="1" smtClean="0"/>
                        <a:t>config</a:t>
                      </a:r>
                      <a:r>
                        <a:rPr kumimoji="1" lang="en-US" altLang="ja-JP" sz="1200" baseline="0" dirty="0" smtClean="0"/>
                        <a:t>. transfer”</a:t>
                      </a:r>
                    </a:p>
                    <a:p>
                      <a:r>
                        <a:rPr kumimoji="1" lang="en-US" altLang="ja-JP" sz="1200" baseline="0" dirty="0" smtClean="0"/>
                        <a:t>X2:Add a message to transfer the request and response(Note1)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Both S1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and X2 impact are inevitable. (Note 2)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Updating impact of eNB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All eNB EN-DC supports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Many</a:t>
                      </a:r>
                      <a:r>
                        <a:rPr kumimoji="1" lang="en-US" altLang="ja-JP" sz="1200" baseline="0" dirty="0" smtClean="0"/>
                        <a:t> </a:t>
                      </a:r>
                      <a:r>
                        <a:rPr kumimoji="1" lang="en-US" altLang="ja-JP" sz="1200" baseline="0" dirty="0" err="1" smtClean="0"/>
                        <a:t>eNBs</a:t>
                      </a:r>
                      <a:r>
                        <a:rPr kumimoji="1" lang="en-US" altLang="ja-JP" sz="1200" baseline="0" dirty="0" smtClean="0"/>
                        <a:t> need to be updated.</a:t>
                      </a:r>
                      <a:endParaRPr kumimoji="1" lang="en-US" altLang="ja-JP" sz="1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Others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Points</a:t>
                      </a:r>
                      <a:r>
                        <a:rPr kumimoji="1" lang="en-US" altLang="ja-JP" sz="1200" baseline="0" dirty="0" smtClean="0"/>
                        <a:t> to be considered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-Solution when one MME doesn’t cover some </a:t>
                      </a:r>
                      <a:r>
                        <a:rPr kumimoji="1" lang="en-US" altLang="ja-JP" sz="1200" dirty="0" err="1" smtClean="0"/>
                        <a:t>en-gNBs</a:t>
                      </a:r>
                      <a:r>
                        <a:rPr kumimoji="1" lang="en-US" altLang="ja-JP" sz="120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-Limit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freedom of id allocation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-May need pre-configuration of mapping 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-Need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to exchange several IP@ based on SA3 requirement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(SCTP/IP-sec/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GTP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-May have more delay/messages if Note1 is assumed (Note 1-3)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79512" y="6237312"/>
            <a:ext cx="914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Note1: Assumption is that </a:t>
            </a:r>
            <a:r>
              <a:rPr lang="en-US" altLang="ja-JP" sz="1200" dirty="0" err="1" smtClean="0"/>
              <a:t>en</a:t>
            </a:r>
            <a:r>
              <a:rPr lang="en-US" altLang="ja-JP" sz="1200" dirty="0" smtClean="0"/>
              <a:t>-gNB responses to the request from eNB.</a:t>
            </a:r>
          </a:p>
          <a:p>
            <a:r>
              <a:rPr lang="en-US" altLang="ja-JP" sz="1200" dirty="0" smtClean="0"/>
              <a:t>Note2: Applicable only for 1. eNB proxy</a:t>
            </a:r>
          </a:p>
          <a:p>
            <a:r>
              <a:rPr lang="en-US" altLang="ja-JP" sz="1200" dirty="0" smtClean="0"/>
              <a:t>Note3: Raised in offline discussion.</a:t>
            </a:r>
          </a:p>
        </p:txBody>
      </p:sp>
    </p:spTree>
    <p:extLst>
      <p:ext uri="{BB962C8B-B14F-4D97-AF65-F5344CB8AC3E}">
        <p14:creationId xmlns:p14="http://schemas.microsoft.com/office/powerpoint/2010/main" val="331934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Other discussion points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Autofit/>
          </a:bodyPr>
          <a:lstStyle/>
          <a:p>
            <a:r>
              <a:rPr kumimoji="1" lang="en-US" altLang="ja-JP" sz="1800" dirty="0" smtClean="0"/>
              <a:t>A. Whether </a:t>
            </a:r>
            <a:r>
              <a:rPr kumimoji="1" lang="en-US" altLang="ja-JP" sz="1800" dirty="0" err="1" smtClean="0"/>
              <a:t>en</a:t>
            </a:r>
            <a:r>
              <a:rPr kumimoji="1" lang="en-US" altLang="ja-JP" sz="1800" dirty="0" smtClean="0"/>
              <a:t>-gNB needs to support TNL address discovery function to find new eNB?[6]</a:t>
            </a:r>
          </a:p>
          <a:p>
            <a:pPr lvl="1"/>
            <a:r>
              <a:rPr lang="en-US" altLang="ja-JP" sz="1600" dirty="0" smtClean="0"/>
              <a:t>Not needed; It would be common understanding.</a:t>
            </a:r>
            <a:endParaRPr kumimoji="1" lang="en-US" altLang="ja-JP" sz="1600" dirty="0" smtClean="0"/>
          </a:p>
          <a:p>
            <a:r>
              <a:rPr lang="en-US" altLang="ja-JP" sz="1800" dirty="0" smtClean="0"/>
              <a:t>B. Who should reply to the request from eNB?</a:t>
            </a:r>
          </a:p>
          <a:p>
            <a:pPr lvl="1"/>
            <a:r>
              <a:rPr lang="en-US" altLang="ja-JP" sz="1600" dirty="0" smtClean="0"/>
              <a:t>Option 1 [2, 6]: Nodes except for </a:t>
            </a:r>
            <a:r>
              <a:rPr lang="en-US" altLang="ja-JP" sz="1600" dirty="0" err="1" smtClean="0"/>
              <a:t>en</a:t>
            </a:r>
            <a:r>
              <a:rPr lang="en-US" altLang="ja-JP" sz="1600" dirty="0" smtClean="0"/>
              <a:t>-gNB(e.g. MME, proxy eNB or X2 proxy)</a:t>
            </a:r>
          </a:p>
          <a:p>
            <a:pPr lvl="2"/>
            <a:r>
              <a:rPr lang="en-US" altLang="ja-JP" sz="1200" dirty="0" smtClean="0"/>
              <a:t>Less signalling; quick reply</a:t>
            </a:r>
          </a:p>
          <a:p>
            <a:pPr lvl="2"/>
            <a:r>
              <a:rPr lang="en-US" altLang="ja-JP" sz="1200" dirty="0" smtClean="0"/>
              <a:t>Needs to reserve one or more IP endpoints </a:t>
            </a:r>
          </a:p>
          <a:p>
            <a:pPr lvl="3"/>
            <a:r>
              <a:rPr lang="en-US" altLang="ja-JP" sz="900" dirty="0" smtClean="0"/>
              <a:t>And, needs to inform new one if it is used. </a:t>
            </a:r>
          </a:p>
          <a:p>
            <a:pPr lvl="2"/>
            <a:r>
              <a:rPr lang="en-US" altLang="ja-JP" sz="1200" dirty="0" smtClean="0"/>
              <a:t>May need further implementation effort as it is different from current eNB TNL address discovery.</a:t>
            </a:r>
          </a:p>
          <a:p>
            <a:pPr lvl="1"/>
            <a:r>
              <a:rPr lang="en-US" altLang="ja-JP" sz="1600" dirty="0"/>
              <a:t>Option </a:t>
            </a:r>
            <a:r>
              <a:rPr lang="en-US" altLang="ja-JP" sz="1600" dirty="0" smtClean="0"/>
              <a:t>2 [11] : </a:t>
            </a:r>
            <a:r>
              <a:rPr lang="en-US" altLang="ja-JP" sz="1600" dirty="0" err="1" smtClean="0"/>
              <a:t>en</a:t>
            </a:r>
            <a:r>
              <a:rPr lang="en-US" altLang="ja-JP" sz="1600" dirty="0" smtClean="0"/>
              <a:t>-gNB</a:t>
            </a:r>
          </a:p>
          <a:p>
            <a:pPr lvl="2"/>
            <a:r>
              <a:rPr lang="en-US" altLang="ja-JP" sz="1200" dirty="0" smtClean="0"/>
              <a:t>Vice versa of Option 1</a:t>
            </a:r>
          </a:p>
          <a:p>
            <a:r>
              <a:rPr lang="en-US" altLang="ja-JP" sz="1800" dirty="0" smtClean="0"/>
              <a:t>C. How to solve routing on inter-MME/X2 proxy case?</a:t>
            </a:r>
            <a:endParaRPr lang="ja-JP" altLang="en-US" sz="1800" dirty="0"/>
          </a:p>
          <a:p>
            <a:pPr lvl="1"/>
            <a:r>
              <a:rPr lang="en-US" altLang="ja-JP" sz="1600" dirty="0" smtClean="0"/>
              <a:t>Option 1:By </a:t>
            </a:r>
            <a:r>
              <a:rPr lang="en-US" altLang="ja-JP" sz="1600" dirty="0" err="1" smtClean="0"/>
              <a:t>en</a:t>
            </a:r>
            <a:r>
              <a:rPr lang="en-US" altLang="ja-JP" sz="1600" dirty="0" smtClean="0"/>
              <a:t>-gNB ID [13?]</a:t>
            </a:r>
          </a:p>
          <a:p>
            <a:pPr lvl="2"/>
            <a:r>
              <a:rPr lang="en-US" altLang="ja-JP" sz="1200" dirty="0" smtClean="0"/>
              <a:t>Operators may need to configure  which </a:t>
            </a:r>
            <a:r>
              <a:rPr lang="en-US" altLang="ja-JP" sz="1200" dirty="0" err="1" smtClean="0"/>
              <a:t>en</a:t>
            </a:r>
            <a:r>
              <a:rPr lang="en-US" altLang="ja-JP" sz="1200" dirty="0" smtClean="0"/>
              <a:t>-gNB ID belongs which MME/X2 proxy.</a:t>
            </a:r>
          </a:p>
          <a:p>
            <a:pPr lvl="1"/>
            <a:r>
              <a:rPr lang="en-US" altLang="ja-JP" sz="1600" dirty="0" smtClean="0"/>
              <a:t>Option 2:By 4G TAC</a:t>
            </a:r>
          </a:p>
          <a:p>
            <a:pPr lvl="2"/>
            <a:r>
              <a:rPr lang="en-US" altLang="ja-JP" sz="1200" dirty="0" smtClean="0"/>
              <a:t>Operators may need to configure  which 4G TAC belongs which MME/X2 proxy.</a:t>
            </a:r>
          </a:p>
          <a:p>
            <a:pPr lvl="3"/>
            <a:r>
              <a:rPr lang="en-US" altLang="ja-JP" sz="900" dirty="0" smtClean="0"/>
              <a:t>For MME, it would be same as current.</a:t>
            </a:r>
          </a:p>
          <a:p>
            <a:pPr lvl="2"/>
            <a:r>
              <a:rPr lang="en-US" altLang="ja-JP" sz="1200" dirty="0" smtClean="0"/>
              <a:t>Option 2-1</a:t>
            </a:r>
            <a:r>
              <a:rPr lang="en-US" altLang="ja-JP" sz="1200" dirty="0"/>
              <a:t>: broadcasted by E-UTRA cell overplayed to the NR </a:t>
            </a:r>
            <a:r>
              <a:rPr lang="en-US" altLang="ja-JP" sz="1200" dirty="0" smtClean="0"/>
              <a:t>cell[15-16</a:t>
            </a:r>
            <a:r>
              <a:rPr lang="en-US" altLang="ja-JP" sz="1200" dirty="0"/>
              <a:t>]</a:t>
            </a:r>
          </a:p>
          <a:p>
            <a:pPr lvl="3"/>
            <a:r>
              <a:rPr lang="en-US" altLang="ja-JP" sz="900" dirty="0" smtClean="0"/>
              <a:t>Need RAN2 involvement (e.g. how to specify  PCI/ frequency of the LTE cell )</a:t>
            </a:r>
          </a:p>
          <a:p>
            <a:pPr lvl="2"/>
            <a:r>
              <a:rPr lang="en-US" altLang="ja-JP" sz="1200" dirty="0"/>
              <a:t>Option </a:t>
            </a:r>
            <a:r>
              <a:rPr lang="en-US" altLang="ja-JP" sz="1200" dirty="0" smtClean="0"/>
              <a:t>2-2:Broadcast NR cell for EN-DC[14]</a:t>
            </a:r>
          </a:p>
          <a:p>
            <a:pPr lvl="3"/>
            <a:r>
              <a:rPr lang="en-US" altLang="ja-JP" sz="900" dirty="0" smtClean="0"/>
              <a:t>Need RAN2 involvement (i.e. include  4G TAC in SIB1)</a:t>
            </a:r>
            <a:endParaRPr lang="en-US" altLang="ja-JP" sz="900" dirty="0"/>
          </a:p>
          <a:p>
            <a:pPr lvl="1"/>
            <a:r>
              <a:rPr lang="en-US" altLang="ja-JP" sz="1600" dirty="0" smtClean="0"/>
              <a:t>Option 3: just ask Other WGs [17-18]</a:t>
            </a:r>
          </a:p>
        </p:txBody>
      </p:sp>
    </p:spTree>
    <p:extLst>
      <p:ext uri="{BB962C8B-B14F-4D97-AF65-F5344CB8AC3E}">
        <p14:creationId xmlns:p14="http://schemas.microsoft.com/office/powerpoint/2010/main" val="100970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RAN3 to narrow down/clarify the solution considering analysis provided in this paper.</a:t>
            </a:r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ja-JP" dirty="0" smtClean="0"/>
              <a:t>[1] </a:t>
            </a:r>
            <a:r>
              <a:rPr lang="en-US" altLang="ja-JP" dirty="0"/>
              <a:t>R3-183906, “</a:t>
            </a:r>
            <a:r>
              <a:rPr lang="en-US" altLang="ja-JP" dirty="0" err="1"/>
              <a:t>Wayforward</a:t>
            </a:r>
            <a:r>
              <a:rPr lang="en-US" altLang="ja-JP" dirty="0"/>
              <a:t> on TNL Address Discovery for Option 3” , NTT DOCOMO,INC.</a:t>
            </a:r>
          </a:p>
          <a:p>
            <a:r>
              <a:rPr lang="en-US" altLang="ja-JP" dirty="0" smtClean="0"/>
              <a:t>[2] R3-185000</a:t>
            </a:r>
            <a:r>
              <a:rPr lang="en-US" altLang="ja-JP" dirty="0"/>
              <a:t>, “Introducing X2 TNL Address discovery for </a:t>
            </a:r>
            <a:r>
              <a:rPr lang="en-US" altLang="ja-JP" dirty="0" err="1"/>
              <a:t>en-gNBs</a:t>
            </a:r>
            <a:r>
              <a:rPr lang="en-US" altLang="ja-JP" dirty="0"/>
              <a:t> for EN-DC”, Ericsson </a:t>
            </a:r>
            <a:endParaRPr lang="en-US" altLang="ja-JP" dirty="0" smtClean="0"/>
          </a:p>
          <a:p>
            <a:r>
              <a:rPr lang="en-US" altLang="ja-JP" dirty="0" smtClean="0"/>
              <a:t>[3] R3-185001</a:t>
            </a:r>
            <a:r>
              <a:rPr lang="en-US" altLang="ja-JP" dirty="0"/>
              <a:t>, “Introducing X2 TNL Address discovery for </a:t>
            </a:r>
            <a:r>
              <a:rPr lang="en-US" altLang="ja-JP" dirty="0" err="1"/>
              <a:t>en-gNBs</a:t>
            </a:r>
            <a:r>
              <a:rPr lang="en-US" altLang="ja-JP" dirty="0"/>
              <a:t> for EN-DC”, </a:t>
            </a:r>
            <a:r>
              <a:rPr lang="en-US" altLang="ja-JP" dirty="0" smtClean="0"/>
              <a:t>Ericsson</a:t>
            </a:r>
          </a:p>
          <a:p>
            <a:r>
              <a:rPr lang="en-US" altLang="ja-JP" dirty="0" smtClean="0"/>
              <a:t>[4] R3-185002</a:t>
            </a:r>
            <a:r>
              <a:rPr lang="en-US" altLang="ja-JP" dirty="0"/>
              <a:t>, “Introducing X2 TNL Address discovery for </a:t>
            </a:r>
            <a:r>
              <a:rPr lang="en-US" altLang="ja-JP" dirty="0" err="1"/>
              <a:t>en-gNBs</a:t>
            </a:r>
            <a:r>
              <a:rPr lang="en-US" altLang="ja-JP" dirty="0"/>
              <a:t> for EN-DC”, </a:t>
            </a:r>
            <a:r>
              <a:rPr lang="en-US" altLang="ja-JP" dirty="0" smtClean="0"/>
              <a:t>Ericsson</a:t>
            </a:r>
          </a:p>
          <a:p>
            <a:r>
              <a:rPr lang="en-US" altLang="ja-JP" dirty="0" smtClean="0"/>
              <a:t>[5] R3-184948, </a:t>
            </a:r>
            <a:r>
              <a:rPr lang="en-US" altLang="ja-JP" dirty="0"/>
              <a:t>“Introducing X2 TNL Address discovery for </a:t>
            </a:r>
            <a:r>
              <a:rPr lang="en-US" altLang="ja-JP" dirty="0" err="1"/>
              <a:t>en-gNBs</a:t>
            </a:r>
            <a:r>
              <a:rPr lang="en-US" altLang="ja-JP" dirty="0"/>
              <a:t> for EN-DC”, Ericsson, </a:t>
            </a:r>
            <a:r>
              <a:rPr lang="en-US" altLang="ja-JP" dirty="0" smtClean="0"/>
              <a:t>Vodafone</a:t>
            </a:r>
          </a:p>
          <a:p>
            <a:r>
              <a:rPr lang="en-US" altLang="ja-JP" dirty="0"/>
              <a:t>[6</a:t>
            </a:r>
            <a:r>
              <a:rPr lang="en-US" altLang="ja-JP" dirty="0" smtClean="0"/>
              <a:t>] </a:t>
            </a:r>
            <a:r>
              <a:rPr lang="en-US" altLang="ja-JP" dirty="0"/>
              <a:t>R3-184673, “More consideration for EN-DC TNL address discovery”, </a:t>
            </a:r>
            <a:r>
              <a:rPr lang="en-US" altLang="ja-JP" dirty="0" smtClean="0"/>
              <a:t>ZTE</a:t>
            </a:r>
          </a:p>
          <a:p>
            <a:r>
              <a:rPr lang="en-US" altLang="ja-JP" dirty="0"/>
              <a:t>[7] R3-184674, (TP for NR BL CR for TS36.300) EN-DC TNL address discovery solution </a:t>
            </a:r>
            <a:r>
              <a:rPr lang="en-US" altLang="ja-JP" dirty="0" smtClean="0"/>
              <a:t>3, ZTE</a:t>
            </a:r>
            <a:endParaRPr lang="en-US" altLang="ja-JP" dirty="0"/>
          </a:p>
          <a:p>
            <a:r>
              <a:rPr lang="en-US" altLang="ja-JP" dirty="0" smtClean="0"/>
              <a:t>[8] R3-184675</a:t>
            </a:r>
            <a:r>
              <a:rPr lang="en-US" altLang="ja-JP" dirty="0"/>
              <a:t>, (TP for NR BL CR for TS36.413) EN-DC TNL address discovery solution </a:t>
            </a:r>
            <a:r>
              <a:rPr lang="en-US" altLang="ja-JP" dirty="0" smtClean="0"/>
              <a:t>3, ZTE</a:t>
            </a:r>
          </a:p>
          <a:p>
            <a:r>
              <a:rPr lang="en-US" altLang="ja-JP" dirty="0" smtClean="0"/>
              <a:t>[9] R3-184676, </a:t>
            </a:r>
            <a:r>
              <a:rPr lang="en-US" altLang="ja-JP" dirty="0"/>
              <a:t>(TP for NR BL CR for </a:t>
            </a:r>
            <a:r>
              <a:rPr lang="en-US" altLang="ja-JP" dirty="0" smtClean="0"/>
              <a:t>TS36.423</a:t>
            </a:r>
            <a:r>
              <a:rPr lang="en-US" altLang="ja-JP" dirty="0"/>
              <a:t>) EN-DC TNL address discovery solution 3, ZTE</a:t>
            </a:r>
          </a:p>
          <a:p>
            <a:r>
              <a:rPr lang="en-US" altLang="ja-JP" dirty="0" smtClean="0"/>
              <a:t>[10] R3-184677, </a:t>
            </a:r>
            <a:r>
              <a:rPr lang="en-US" altLang="ja-JP" dirty="0"/>
              <a:t>(TP for NR BL CR for </a:t>
            </a:r>
            <a:r>
              <a:rPr lang="en-US" altLang="ja-JP" dirty="0" smtClean="0"/>
              <a:t>TS38.300) </a:t>
            </a:r>
            <a:r>
              <a:rPr lang="en-US" altLang="ja-JP" dirty="0"/>
              <a:t>EN-DC TNL address discovery solution 3, ZTE</a:t>
            </a:r>
          </a:p>
          <a:p>
            <a:r>
              <a:rPr lang="en-US" altLang="ja-JP" dirty="0" smtClean="0"/>
              <a:t>[11] R3-184605</a:t>
            </a:r>
            <a:r>
              <a:rPr lang="en-US" altLang="ja-JP" dirty="0"/>
              <a:t>, “</a:t>
            </a:r>
            <a:r>
              <a:rPr lang="en-US" altLang="ja-JP" dirty="0" err="1"/>
              <a:t>En</a:t>
            </a:r>
            <a:r>
              <a:rPr lang="en-US" altLang="ja-JP" dirty="0"/>
              <a:t>-gNB X2 TNL address discovery ” , Huawei, Nokia, Nokia Shanghai </a:t>
            </a:r>
            <a:r>
              <a:rPr lang="en-US" altLang="ja-JP" dirty="0" smtClean="0"/>
              <a:t>Bell</a:t>
            </a:r>
          </a:p>
          <a:p>
            <a:r>
              <a:rPr lang="en-US" altLang="ja-JP" dirty="0" smtClean="0"/>
              <a:t>[12] </a:t>
            </a:r>
            <a:r>
              <a:rPr lang="en-US" altLang="ja-JP" dirty="0"/>
              <a:t>R3-184751, </a:t>
            </a:r>
            <a:r>
              <a:rPr lang="en-US" altLang="ja-JP" dirty="0" smtClean="0"/>
              <a:t>“Support </a:t>
            </a:r>
            <a:r>
              <a:rPr lang="en-US" altLang="ja-JP" dirty="0"/>
              <a:t>for TNL address information discovery for EN-DC”, Nokia, Nokia Shanghai </a:t>
            </a:r>
            <a:r>
              <a:rPr lang="en-US" altLang="ja-JP" dirty="0" smtClean="0"/>
              <a:t>Bell</a:t>
            </a:r>
          </a:p>
          <a:p>
            <a:r>
              <a:rPr lang="en-US" altLang="ja-JP" dirty="0" smtClean="0"/>
              <a:t>[13] </a:t>
            </a:r>
            <a:r>
              <a:rPr lang="en-US" altLang="ja-JP" dirty="0"/>
              <a:t>R3-184752, “Support for TNL address information discovery for EN-DC” , Nokia, Nokia Shanghai </a:t>
            </a:r>
            <a:r>
              <a:rPr lang="en-US" altLang="ja-JP" dirty="0" smtClean="0"/>
              <a:t>Bell</a:t>
            </a:r>
          </a:p>
          <a:p>
            <a:r>
              <a:rPr lang="en-US" altLang="ja-JP" dirty="0"/>
              <a:t>[14] R3-185059, “Further discussion on TNL address discovery for </a:t>
            </a:r>
            <a:r>
              <a:rPr lang="en-US" altLang="ja-JP" dirty="0" smtClean="0"/>
              <a:t>EN-DC”, Qualcomm Incorporated</a:t>
            </a:r>
          </a:p>
          <a:p>
            <a:r>
              <a:rPr lang="en-US" altLang="ja-JP" dirty="0"/>
              <a:t>[15] </a:t>
            </a:r>
            <a:r>
              <a:rPr lang="en-US" altLang="ja-JP" dirty="0" smtClean="0"/>
              <a:t>R3-184998, “Option </a:t>
            </a:r>
            <a:r>
              <a:rPr lang="en-US" altLang="ja-JP" dirty="0"/>
              <a:t>3 ANR - X2 connectivity across MME pools for </a:t>
            </a:r>
            <a:r>
              <a:rPr lang="en-US" altLang="ja-JP" dirty="0" smtClean="0"/>
              <a:t>EN-DC”, Ericsson</a:t>
            </a:r>
          </a:p>
          <a:p>
            <a:r>
              <a:rPr lang="en-US" altLang="ja-JP" dirty="0"/>
              <a:t>[16] R3-184999, “[DRAFT] LS on X2 TNL Address discovery for EN-DC across MME </a:t>
            </a:r>
            <a:r>
              <a:rPr lang="en-US" altLang="ja-JP" dirty="0" smtClean="0"/>
              <a:t>borders”, Ericsson</a:t>
            </a:r>
          </a:p>
          <a:p>
            <a:r>
              <a:rPr lang="en-US" altLang="ja-JP" dirty="0"/>
              <a:t>[17] R3-184678, “Inter MME EN-DC TNL Address discovery”, ZTE </a:t>
            </a:r>
            <a:endParaRPr lang="en-US" altLang="ja-JP" dirty="0" smtClean="0"/>
          </a:p>
          <a:p>
            <a:r>
              <a:rPr lang="en-US" altLang="ja-JP" dirty="0"/>
              <a:t>[18] R3-184679, “Draft LS on Transfer of inter-MME SON Configuration Information for EN-DC”, ZTE</a:t>
            </a:r>
          </a:p>
        </p:txBody>
      </p:sp>
    </p:spTree>
    <p:extLst>
      <p:ext uri="{BB962C8B-B14F-4D97-AF65-F5344CB8AC3E}">
        <p14:creationId xmlns:p14="http://schemas.microsoft.com/office/powerpoint/2010/main" val="1302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Annex mechanism of virtual eNB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716016" y="4342705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004790" y="2132856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 smtClean="0"/>
              <a:t>MME</a:t>
            </a:r>
            <a:endParaRPr lang="ja-JP" altLang="en-US" sz="1600" dirty="0"/>
          </a:p>
        </p:txBody>
      </p:sp>
      <p:sp>
        <p:nvSpPr>
          <p:cNvPr id="6" name="正方形/長方形 5"/>
          <p:cNvSpPr/>
          <p:nvPr/>
        </p:nvSpPr>
        <p:spPr>
          <a:xfrm>
            <a:off x="3816747" y="1268761"/>
            <a:ext cx="2339429" cy="13308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>
              <a:defRPr/>
            </a:pPr>
            <a:r>
              <a:rPr lang="en-US" altLang="ja-JP" sz="1400" dirty="0" smtClean="0"/>
              <a:t>Forwarding  </a:t>
            </a:r>
            <a:r>
              <a:rPr lang="en-US" altLang="ja-JP" sz="1400" dirty="0"/>
              <a:t>table</a:t>
            </a:r>
            <a:endParaRPr lang="ja-JP" altLang="en-US" sz="1400" dirty="0"/>
          </a:p>
        </p:txBody>
      </p:sp>
      <p:sp>
        <p:nvSpPr>
          <p:cNvPr id="7" name="正方形/長方形 6"/>
          <p:cNvSpPr/>
          <p:nvPr/>
        </p:nvSpPr>
        <p:spPr>
          <a:xfrm>
            <a:off x="1827823" y="4383236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cxnSp>
        <p:nvCxnSpPr>
          <p:cNvPr id="8" name="直線矢印コネクタ 7"/>
          <p:cNvCxnSpPr>
            <a:stCxn id="4" idx="0"/>
            <a:endCxn id="5" idx="2"/>
          </p:cNvCxnSpPr>
          <p:nvPr/>
        </p:nvCxnSpPr>
        <p:spPr>
          <a:xfrm flipH="1" flipV="1">
            <a:off x="3473103" y="2599581"/>
            <a:ext cx="1711226" cy="1743124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右中かっこ 17"/>
          <p:cNvSpPr/>
          <p:nvPr/>
        </p:nvSpPr>
        <p:spPr>
          <a:xfrm rot="5400000">
            <a:off x="6889401" y="3199831"/>
            <a:ext cx="477767" cy="266429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228184" y="4736177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gNB id (22~32bits):A</a:t>
            </a:r>
            <a:endParaRPr kumimoji="1" lang="ja-JP" altLang="en-US" sz="1200" dirty="0"/>
          </a:p>
        </p:txBody>
      </p:sp>
      <p:cxnSp>
        <p:nvCxnSpPr>
          <p:cNvPr id="22" name="直線コネクタ 21"/>
          <p:cNvCxnSpPr>
            <a:endCxn id="18" idx="0"/>
          </p:cNvCxnSpPr>
          <p:nvPr/>
        </p:nvCxnSpPr>
        <p:spPr>
          <a:xfrm>
            <a:off x="5796136" y="4293096"/>
            <a:ext cx="2664297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5796136" y="4149080"/>
            <a:ext cx="0" cy="14401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8460433" y="4133448"/>
            <a:ext cx="0" cy="14401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599925"/>
              </p:ext>
            </p:extLst>
          </p:nvPr>
        </p:nvGraphicFramePr>
        <p:xfrm>
          <a:off x="3941415" y="1556792"/>
          <a:ext cx="2070745" cy="91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633"/>
                <a:gridCol w="1008112"/>
              </a:tblGrid>
              <a:tr h="127392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eNB 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S1 TEID 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X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128942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9" name="直線コネクタ 28"/>
          <p:cNvCxnSpPr/>
          <p:nvPr/>
        </p:nvCxnSpPr>
        <p:spPr>
          <a:xfrm>
            <a:off x="8216586" y="4119601"/>
            <a:ext cx="0" cy="144016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 flipH="1">
            <a:off x="6300192" y="4263617"/>
            <a:ext cx="1916394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6300192" y="4119601"/>
            <a:ext cx="0" cy="144016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右中かっこ 33"/>
          <p:cNvSpPr/>
          <p:nvPr/>
        </p:nvSpPr>
        <p:spPr>
          <a:xfrm rot="16200000">
            <a:off x="7022335" y="2948336"/>
            <a:ext cx="478600" cy="1922885"/>
          </a:xfrm>
          <a:prstGeom prst="rightBrac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372200" y="3501008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virtual eNB id (20bits*): a</a:t>
            </a:r>
            <a:endParaRPr kumimoji="1" lang="ja-JP" altLang="en-US" sz="1200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723124" y="6578049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*:Other length are also possible.</a:t>
            </a:r>
            <a:endParaRPr kumimoji="1" lang="ja-JP" altLang="en-US" sz="1200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283968" y="3152001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1. S1 setup request (eNB </a:t>
            </a:r>
            <a:r>
              <a:rPr kumimoji="1" lang="en-US" altLang="ja-JP" sz="1200" dirty="0" err="1" smtClean="0"/>
              <a:t>id:A</a:t>
            </a:r>
            <a:r>
              <a:rPr kumimoji="1" lang="en-US" altLang="ja-JP" sz="1200" dirty="0" smtClean="0"/>
              <a:t>, S1 TEID X)</a:t>
            </a:r>
            <a:endParaRPr kumimoji="1" lang="ja-JP" altLang="en-US" sz="1200" dirty="0"/>
          </a:p>
        </p:txBody>
      </p:sp>
      <p:sp>
        <p:nvSpPr>
          <p:cNvPr id="42" name="正方形/長方形 41"/>
          <p:cNvSpPr/>
          <p:nvPr/>
        </p:nvSpPr>
        <p:spPr>
          <a:xfrm>
            <a:off x="2880122" y="5826711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smtClean="0"/>
              <a:t>UE</a:t>
            </a:r>
            <a:endParaRPr lang="ja-JP" altLang="en-US" dirty="0"/>
          </a:p>
        </p:txBody>
      </p:sp>
      <p:cxnSp>
        <p:nvCxnSpPr>
          <p:cNvPr id="44" name="直線矢印コネクタ 43"/>
          <p:cNvCxnSpPr>
            <a:stCxn id="42" idx="0"/>
            <a:endCxn id="7" idx="2"/>
          </p:cNvCxnSpPr>
          <p:nvPr/>
        </p:nvCxnSpPr>
        <p:spPr>
          <a:xfrm flipH="1" flipV="1">
            <a:off x="2296136" y="4851548"/>
            <a:ext cx="1052299" cy="975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/>
          <p:cNvSpPr txBox="1"/>
          <p:nvPr/>
        </p:nvSpPr>
        <p:spPr>
          <a:xfrm>
            <a:off x="2771800" y="5065982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2. CGI reporting (NCGI:A+B,….)</a:t>
            </a:r>
            <a:endParaRPr kumimoji="1" lang="ja-JP" altLang="en-US" sz="1200" dirty="0"/>
          </a:p>
        </p:txBody>
      </p:sp>
      <p:cxnSp>
        <p:nvCxnSpPr>
          <p:cNvPr id="46" name="直線コネクタ 45"/>
          <p:cNvCxnSpPr/>
          <p:nvPr/>
        </p:nvCxnSpPr>
        <p:spPr>
          <a:xfrm>
            <a:off x="8964488" y="4149080"/>
            <a:ext cx="0" cy="14401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>
            <a:off x="8460433" y="4293096"/>
            <a:ext cx="504055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右中かっこ 49"/>
          <p:cNvSpPr/>
          <p:nvPr/>
        </p:nvSpPr>
        <p:spPr>
          <a:xfrm rot="5400000">
            <a:off x="8434996" y="4345185"/>
            <a:ext cx="554926" cy="50405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524328" y="4952201"/>
            <a:ext cx="1981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Local cell id (14~4bits):B</a:t>
            </a:r>
            <a:endParaRPr kumimoji="1" lang="ja-JP" altLang="en-US" sz="12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-98822" y="414908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3. eNB extracts virtual eNB id </a:t>
            </a:r>
          </a:p>
          <a:p>
            <a:r>
              <a:rPr kumimoji="1" lang="en-US" altLang="ja-JP" sz="1200" dirty="0" smtClean="0"/>
              <a:t>from NCGI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by configuration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323528" y="2791961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4. eNB configuration transfer (eNB id :a)</a:t>
            </a:r>
          </a:p>
          <a:p>
            <a:r>
              <a:rPr lang="en-US" altLang="ja-JP" sz="1200" dirty="0"/>
              <a:t> </a:t>
            </a:r>
            <a:r>
              <a:rPr lang="en-US" altLang="ja-JP" sz="1200" dirty="0" smtClean="0"/>
              <a:t>   MME configuration transfer (X2 TEID Y)</a:t>
            </a:r>
            <a:endParaRPr kumimoji="1" lang="en-US" altLang="ja-JP" sz="1200" dirty="0" smtClean="0"/>
          </a:p>
          <a:p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64" name="直線矢印コネクタ 63"/>
          <p:cNvCxnSpPr/>
          <p:nvPr/>
        </p:nvCxnSpPr>
        <p:spPr>
          <a:xfrm flipV="1">
            <a:off x="2296135" y="2599581"/>
            <a:ext cx="979721" cy="1783655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直線矢印コネクタ 65"/>
          <p:cNvCxnSpPr/>
          <p:nvPr/>
        </p:nvCxnSpPr>
        <p:spPr>
          <a:xfrm flipH="1" flipV="1">
            <a:off x="3348434" y="2751981"/>
            <a:ext cx="1638028" cy="1590724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368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-37829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Annex Comparison of all options</a:t>
            </a:r>
            <a:endParaRPr kumimoji="1" lang="ja-JP" altLang="en-US" sz="2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062571"/>
              </p:ext>
            </p:extLst>
          </p:nvPr>
        </p:nvGraphicFramePr>
        <p:xfrm>
          <a:off x="35496" y="457160"/>
          <a:ext cx="8712968" cy="60772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10118"/>
                <a:gridCol w="973307"/>
                <a:gridCol w="2493039"/>
                <a:gridCol w="2160240"/>
                <a:gridCol w="2376264"/>
              </a:tblGrid>
              <a:tr h="144016">
                <a:tc gridSpan="2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1.</a:t>
                      </a:r>
                      <a:r>
                        <a:rPr kumimoji="1" lang="en-US" altLang="ja-JP" sz="1200" baseline="0" dirty="0" smtClean="0"/>
                        <a:t> eNB Proxy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2. Virtual eNB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3. X2 proxy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Registration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gNB Configuration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Initial eNB IP@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Initial MME IP@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X2 proxy IP@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13257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Additional interface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One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more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(S1 between MME and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-gNB;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 needs support S1)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One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more(Note 1)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(X2 between  X2 proxy and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-gNB)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140568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Impact on </a:t>
                      </a:r>
                    </a:p>
                    <a:p>
                      <a:r>
                        <a:rPr kumimoji="1" lang="en-US" altLang="ja-JP" sz="1200" dirty="0" smtClean="0"/>
                        <a:t>current</a:t>
                      </a:r>
                      <a:r>
                        <a:rPr kumimoji="1" lang="en-US" altLang="ja-JP" sz="1200" baseline="0" dirty="0" smtClean="0"/>
                        <a:t> message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S1:Modify “S1 setup req.</a:t>
                      </a:r>
                    </a:p>
                    <a:p>
                      <a:r>
                        <a:rPr kumimoji="1" lang="en-US" altLang="ja-JP" sz="1200" baseline="0" dirty="0" smtClean="0"/>
                        <a:t>/eNB </a:t>
                      </a:r>
                      <a:r>
                        <a:rPr kumimoji="1" lang="en-US" altLang="ja-JP" sz="1200" baseline="0" dirty="0" err="1" smtClean="0"/>
                        <a:t>config</a:t>
                      </a:r>
                      <a:r>
                        <a:rPr kumimoji="1" lang="en-US" altLang="ja-JP" sz="1200" baseline="0" dirty="0" smtClean="0"/>
                        <a:t>. update” 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New</a:t>
                      </a:r>
                      <a:r>
                        <a:rPr kumimoji="1" lang="en-US" altLang="ja-JP" sz="1200" baseline="0" dirty="0" smtClean="0"/>
                        <a:t> node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No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Not necessarily</a:t>
                      </a:r>
                    </a:p>
                    <a:p>
                      <a:r>
                        <a:rPr kumimoji="1" lang="en-US" altLang="ja-JP" sz="1200" dirty="0" smtClean="0"/>
                        <a:t>(</a:t>
                      </a:r>
                      <a:r>
                        <a:rPr kumimoji="1" lang="en-US" altLang="ja-JP" sz="1200" baseline="0" dirty="0" smtClean="0"/>
                        <a:t>eNB can be updated to support.)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Forwarding</a:t>
                      </a:r>
                      <a:r>
                        <a:rPr kumimoji="1" lang="en-US" altLang="ja-JP" sz="1200" baseline="0" dirty="0" smtClean="0"/>
                        <a:t> table format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-gNB id, S1 TE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ID</a:t>
                      </a:r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 of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Proxy eNB (Note2)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(Proxy eNB may be Multiple)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Virtual eNB id,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S1 TEID of virtual eNB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(Similar as current)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-gNB id and X2 TEID of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-g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NB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Address </a:t>
                      </a:r>
                    </a:p>
                    <a:p>
                      <a:r>
                        <a:rPr kumimoji="1" lang="en-US" altLang="ja-JP" sz="1200" dirty="0" smtClean="0"/>
                        <a:t>discovery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Additional interface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One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more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(S1 between MME and </a:t>
                      </a:r>
                      <a:r>
                        <a:rPr kumimoji="1" lang="en-US" altLang="ja-JP" sz="1200" baseline="0" dirty="0" err="1" smtClean="0">
                          <a:solidFill>
                            <a:srgbClr val="0070C0"/>
                          </a:solidFill>
                        </a:rPr>
                        <a:t>en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-gNB)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One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more(Note 1)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(X2 between X2 proxy and eNB)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865192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Impact on </a:t>
                      </a:r>
                    </a:p>
                    <a:p>
                      <a:r>
                        <a:rPr kumimoji="1" lang="en-US" altLang="ja-JP" sz="1200" dirty="0" smtClean="0"/>
                        <a:t>current</a:t>
                      </a:r>
                      <a:r>
                        <a:rPr kumimoji="1" lang="en-US" altLang="ja-JP" sz="1200" baseline="0" dirty="0" smtClean="0"/>
                        <a:t> message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S1:Modify “eNB/MME </a:t>
                      </a:r>
                    </a:p>
                    <a:p>
                      <a:r>
                        <a:rPr kumimoji="1" lang="en-US" altLang="ja-JP" sz="1200" baseline="0" dirty="0" err="1" smtClean="0"/>
                        <a:t>config</a:t>
                      </a:r>
                      <a:r>
                        <a:rPr kumimoji="1" lang="en-US" altLang="ja-JP" sz="1200" baseline="0" dirty="0" smtClean="0"/>
                        <a:t>. transfer”</a:t>
                      </a:r>
                    </a:p>
                    <a:p>
                      <a:r>
                        <a:rPr kumimoji="1" lang="en-US" altLang="ja-JP" sz="1200" baseline="0" dirty="0" smtClean="0"/>
                        <a:t>X2:Add a message to transfer the request and response(Note2)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aseline="0" dirty="0" smtClean="0"/>
                        <a:t>X2:Modify “X2 Message Transfer”(Note2)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Updating impact of eNB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All eNB EN-DC supports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2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kumimoji="1" lang="en-US" altLang="ja-JP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Only </a:t>
                      </a:r>
                      <a:r>
                        <a:rPr kumimoji="1" lang="en-US" altLang="ja-JP" sz="1200" dirty="0" err="1" smtClean="0"/>
                        <a:t>eNBs</a:t>
                      </a:r>
                      <a:r>
                        <a:rPr kumimoji="1" lang="en-US" altLang="ja-JP" sz="1200" dirty="0" smtClean="0"/>
                        <a:t> supporting X2 proxy(Note 3)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Others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Points</a:t>
                      </a:r>
                      <a:r>
                        <a:rPr kumimoji="1" lang="en-US" altLang="ja-JP" sz="1200" baseline="0" dirty="0" smtClean="0"/>
                        <a:t> to be considered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-Solution when one MME doesn’t cover some </a:t>
                      </a:r>
                      <a:r>
                        <a:rPr kumimoji="1" lang="en-US" altLang="ja-JP" sz="1200" dirty="0" err="1" smtClean="0"/>
                        <a:t>en-gNBs</a:t>
                      </a:r>
                      <a:r>
                        <a:rPr kumimoji="1" lang="en-US" altLang="ja-JP" sz="120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0070C0"/>
                          </a:solidFill>
                        </a:rPr>
                        <a:t>-Limit</a:t>
                      </a:r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 freedom of id allocation</a:t>
                      </a:r>
                    </a:p>
                    <a:p>
                      <a:r>
                        <a:rPr kumimoji="1" lang="en-US" altLang="ja-JP" sz="1200" baseline="0" dirty="0" smtClean="0">
                          <a:solidFill>
                            <a:srgbClr val="0070C0"/>
                          </a:solidFill>
                        </a:rPr>
                        <a:t>-May need pre-configuration of mapping </a:t>
                      </a:r>
                      <a:endParaRPr kumimoji="1" lang="ja-JP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-Solution when one X2 doesn’t cover some </a:t>
                      </a:r>
                      <a:r>
                        <a:rPr kumimoji="1" lang="en-US" altLang="ja-JP" sz="1200" dirty="0" err="1" smtClean="0"/>
                        <a:t>en-gNBs</a:t>
                      </a:r>
                      <a:r>
                        <a:rPr kumimoji="1" lang="en-US" altLang="ja-JP" sz="1200" dirty="0" smtClean="0"/>
                        <a:t>.</a:t>
                      </a:r>
                    </a:p>
                    <a:p>
                      <a:r>
                        <a:rPr kumimoji="1" lang="en-US" altLang="ja-JP" sz="1200" dirty="0" smtClean="0"/>
                        <a:t>-Temporal unavailability</a:t>
                      </a:r>
                      <a:r>
                        <a:rPr kumimoji="1" lang="en-US" altLang="ja-JP" sz="1200" baseline="0" dirty="0" smtClean="0"/>
                        <a:t> of X2 proxy</a:t>
                      </a:r>
                      <a:r>
                        <a:rPr kumimoji="1" lang="en-US" altLang="ja-JP" sz="1200" dirty="0" smtClean="0"/>
                        <a:t> (e.g. by reset)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79512" y="6309320"/>
            <a:ext cx="914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Note1</a:t>
            </a:r>
            <a:r>
              <a:rPr lang="en-US" altLang="ja-JP" sz="1200" dirty="0" smtClean="0"/>
              <a:t>: EN-DC X2 removal may be used if the X2 is not necessary for a while.</a:t>
            </a:r>
          </a:p>
          <a:p>
            <a:r>
              <a:rPr lang="en-US" altLang="ja-JP" sz="1200" dirty="0" smtClean="0"/>
              <a:t>Note2: Assumption is that </a:t>
            </a:r>
            <a:r>
              <a:rPr lang="en-US" altLang="ja-JP" sz="1200" dirty="0" err="1" smtClean="0"/>
              <a:t>en</a:t>
            </a:r>
            <a:r>
              <a:rPr lang="en-US" altLang="ja-JP" sz="1200" dirty="0" smtClean="0"/>
              <a:t>-gNB responses the request from eNB.</a:t>
            </a:r>
          </a:p>
          <a:p>
            <a:r>
              <a:rPr lang="en-US" altLang="ja-JP" sz="1200" dirty="0" smtClean="0"/>
              <a:t>Note3: Anyway, to support EN-DC, other </a:t>
            </a:r>
            <a:r>
              <a:rPr lang="en-US" altLang="ja-JP" sz="1200" dirty="0" err="1" smtClean="0"/>
              <a:t>eNBs</a:t>
            </a:r>
            <a:r>
              <a:rPr lang="en-US" altLang="ja-JP" sz="1200" dirty="0" smtClean="0"/>
              <a:t> also needs to be updated.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161430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4788</TotalTime>
  <Words>1591</Words>
  <Application>Microsoft Office PowerPoint</Application>
  <PresentationFormat>画面に合わせる (4:3)</PresentationFormat>
  <Paragraphs>235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​​テーマ</vt:lpstr>
      <vt:lpstr>Response to R3-185000, R3-185001, R3-185002, R3-184948, R3-184673, R3-184674, R3-184675, R3-184676, R3-184677, R3-184605, R3-184751, R3-184752, R3-185059, R3-184998, R3-184999, R3-184678 and R3-184679  (Summary of contributions on TNL Address Discovery for Option 3)</vt:lpstr>
      <vt:lpstr>Introduction </vt:lpstr>
      <vt:lpstr>Summary of current status</vt:lpstr>
      <vt:lpstr>Comparison of options and attacked point of WA</vt:lpstr>
      <vt:lpstr>Other discussion points</vt:lpstr>
      <vt:lpstr>Way forward</vt:lpstr>
      <vt:lpstr>Reference</vt:lpstr>
      <vt:lpstr>Annex mechanism of virtual eNB</vt:lpstr>
      <vt:lpstr>Annex Comparison of all options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DOCOMO</cp:lastModifiedBy>
  <cp:revision>105</cp:revision>
  <dcterms:created xsi:type="dcterms:W3CDTF">2018-01-24T16:56:07Z</dcterms:created>
  <dcterms:modified xsi:type="dcterms:W3CDTF">2018-08-17T02:46:55Z</dcterms:modified>
</cp:coreProperties>
</file>