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8" r:id="rId3"/>
    <p:sldId id="280" r:id="rId4"/>
    <p:sldId id="281" r:id="rId5"/>
    <p:sldId id="282" r:id="rId6"/>
    <p:sldId id="28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64" autoAdjust="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214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140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47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48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 on IAB Use Cases and Deployment Scenarios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AT&amp;T, Ericsson</a:t>
            </a:r>
            <a:r>
              <a:rPr lang="en-US" altLang="zh-CN" smtClean="0"/>
              <a:t>, </a:t>
            </a:r>
            <a:r>
              <a:rPr lang="en-US" altLang="zh-CN" smtClean="0"/>
              <a:t>Intel</a:t>
            </a:r>
            <a:r>
              <a:rPr lang="en-US" altLang="zh-CN" dirty="0" smtClean="0"/>
              <a:t>, KDDI, Nokia, </a:t>
            </a:r>
            <a:r>
              <a:rPr lang="en-US" dirty="0"/>
              <a:t>Nokia Shanghai </a:t>
            </a:r>
            <a:r>
              <a:rPr lang="en-US" dirty="0" smtClean="0"/>
              <a:t>Bell, </a:t>
            </a:r>
            <a:r>
              <a:rPr lang="en-US" altLang="zh-CN" dirty="0" smtClean="0"/>
              <a:t>Qualcomm, Samsung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25760" y="239742"/>
            <a:ext cx="889248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sz="1600" b="1" dirty="0"/>
              <a:t>3GPP TSG-RAN WG2 NR Ad hoc 1801	     		</a:t>
            </a:r>
            <a:r>
              <a:rPr lang="en-GB" sz="1600" b="1" dirty="0" smtClean="0"/>
              <a:t>                                        </a:t>
            </a:r>
            <a:r>
              <a:rPr lang="en-GB" sz="1600" b="1" dirty="0" smtClean="0"/>
              <a:t>        </a:t>
            </a:r>
            <a:r>
              <a:rPr lang="en-GB" sz="1600" b="1" dirty="0"/>
              <a:t>R2-1801621</a:t>
            </a:r>
            <a:br>
              <a:rPr lang="en-GB" sz="1600" b="1" dirty="0"/>
            </a:br>
            <a:r>
              <a:rPr lang="en-US" sz="1600" b="1" dirty="0" smtClean="0"/>
              <a:t>Vancouver, Canada, 22nd January – 26th January 2018</a:t>
            </a:r>
          </a:p>
          <a:p>
            <a:r>
              <a:rPr lang="en-GB" altLang="zh-CN" sz="1600" b="1" dirty="0" smtClean="0"/>
              <a:t>Agenda </a:t>
            </a:r>
            <a:r>
              <a:rPr lang="en-GB" altLang="zh-CN" sz="1600" b="1" dirty="0" smtClean="0"/>
              <a:t>Item: 11.1</a:t>
            </a:r>
            <a:endParaRPr lang="en-GB" altLang="zh-CN" sz="1600" b="1" dirty="0"/>
          </a:p>
          <a:p>
            <a:endParaRPr kumimoji="0" lang="en-GB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/>
              <a:t>Relay deployment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1600" b="1" dirty="0" smtClean="0"/>
              <a:t>Motivation:</a:t>
            </a:r>
            <a:endParaRPr lang="en-US" sz="1600" b="1" dirty="0"/>
          </a:p>
          <a:p>
            <a:pPr fontAlgn="base"/>
            <a:r>
              <a:rPr lang="en-GB" sz="1600" dirty="0" smtClean="0"/>
              <a:t>A key benefit of IAB </a:t>
            </a:r>
            <a:r>
              <a:rPr lang="en-GB" sz="1600" dirty="0"/>
              <a:t>is enabling flexible and very dense deployment of NR cells without the need for densifying the transport network proportionately. </a:t>
            </a:r>
            <a:endParaRPr lang="en-GB" sz="1600" dirty="0" smtClean="0"/>
          </a:p>
          <a:p>
            <a:pPr fontAlgn="base"/>
            <a:r>
              <a:rPr lang="en-GB" sz="1600" dirty="0"/>
              <a:t>A</a:t>
            </a:r>
            <a:r>
              <a:rPr lang="en-GB" sz="1600" dirty="0" smtClean="0"/>
              <a:t> diverse </a:t>
            </a:r>
            <a:r>
              <a:rPr lang="en-GB" sz="1600" dirty="0"/>
              <a:t>range of deployment scenarios can be </a:t>
            </a:r>
            <a:r>
              <a:rPr lang="en-GB" sz="1600" dirty="0" smtClean="0"/>
              <a:t>envisioned including support </a:t>
            </a:r>
            <a:r>
              <a:rPr lang="en-GB" sz="1600" dirty="0"/>
              <a:t>for </a:t>
            </a:r>
            <a:r>
              <a:rPr lang="en-GB" sz="1600" dirty="0" smtClean="0"/>
              <a:t>outdoor small </a:t>
            </a:r>
            <a:r>
              <a:rPr lang="en-GB" sz="1600" dirty="0"/>
              <a:t>cell </a:t>
            </a:r>
            <a:r>
              <a:rPr lang="en-GB" sz="1600" dirty="0" smtClean="0"/>
              <a:t>deployments, indoors, </a:t>
            </a:r>
            <a:r>
              <a:rPr lang="en-GB" sz="1600" dirty="0"/>
              <a:t>or even mobile relays </a:t>
            </a:r>
            <a:r>
              <a:rPr lang="en-GB" sz="1600" dirty="0" smtClean="0"/>
              <a:t>(</a:t>
            </a:r>
            <a:r>
              <a:rPr lang="en-GB" sz="1600" dirty="0"/>
              <a:t>e.g. on buses or trains</a:t>
            </a:r>
            <a:r>
              <a:rPr lang="en-GB" sz="1600" dirty="0" smtClean="0"/>
              <a:t>).</a:t>
            </a:r>
          </a:p>
          <a:p>
            <a:pPr fontAlgn="base"/>
            <a:r>
              <a:rPr lang="en-GB" sz="1600" dirty="0"/>
              <a:t>However, given the need </a:t>
            </a:r>
            <a:r>
              <a:rPr lang="en-GB" sz="1600" dirty="0" smtClean="0"/>
              <a:t>to </a:t>
            </a:r>
            <a:r>
              <a:rPr lang="en-GB" sz="1600" dirty="0"/>
              <a:t>ensure the </a:t>
            </a:r>
            <a:r>
              <a:rPr lang="en-GB" sz="1600" dirty="0" smtClean="0"/>
              <a:t>completion </a:t>
            </a:r>
            <a:r>
              <a:rPr lang="en-GB" sz="1600" dirty="0"/>
              <a:t>of a baseline design, it is proposed that the study </a:t>
            </a:r>
            <a:r>
              <a:rPr lang="en-GB" sz="1600" dirty="0" smtClean="0"/>
              <a:t>focuses on physically fixed </a:t>
            </a:r>
            <a:r>
              <a:rPr lang="en-GB" sz="1600" dirty="0"/>
              <a:t>IAB </a:t>
            </a:r>
            <a:r>
              <a:rPr lang="en-GB" sz="1600" dirty="0" smtClean="0"/>
              <a:t>node deployments. </a:t>
            </a:r>
          </a:p>
          <a:p>
            <a:pPr fontAlgn="base"/>
            <a:r>
              <a:rPr lang="en-GB" sz="1600" dirty="0" smtClean="0"/>
              <a:t>Note this does not preclude operation of mobile relays, just that optimizations </a:t>
            </a:r>
            <a:r>
              <a:rPr lang="en-GB" sz="1600" dirty="0"/>
              <a:t>for mobile </a:t>
            </a:r>
            <a:r>
              <a:rPr lang="en-GB" sz="1600" dirty="0" smtClean="0"/>
              <a:t>relays are not considered.</a:t>
            </a:r>
            <a:endParaRPr lang="en-US" sz="1600" dirty="0"/>
          </a:p>
          <a:p>
            <a:pPr marL="0" lvl="0" indent="0" fontAlgn="base">
              <a:buNone/>
            </a:pPr>
            <a:r>
              <a:rPr lang="en-US" sz="1600" b="1" dirty="0" smtClean="0"/>
              <a:t>Proposal </a:t>
            </a:r>
            <a:r>
              <a:rPr lang="en-US" sz="1600" b="1" dirty="0"/>
              <a:t>1: </a:t>
            </a:r>
            <a:endParaRPr lang="en-US" sz="1600" b="1" dirty="0" smtClean="0"/>
          </a:p>
          <a:p>
            <a:pPr fontAlgn="base"/>
            <a:r>
              <a:rPr lang="en-US" sz="1600" dirty="0" smtClean="0"/>
              <a:t>The Rel.15 </a:t>
            </a:r>
            <a:r>
              <a:rPr lang="en-US" sz="1600" dirty="0"/>
              <a:t>s</a:t>
            </a:r>
            <a:r>
              <a:rPr lang="en-US" sz="1600" dirty="0" smtClean="0"/>
              <a:t>tudy </a:t>
            </a:r>
            <a:r>
              <a:rPr lang="en-US" sz="1600" dirty="0"/>
              <a:t>item </a:t>
            </a:r>
            <a:r>
              <a:rPr lang="en-US" sz="1600" dirty="0" smtClean="0"/>
              <a:t>focuses on IAB </a:t>
            </a:r>
            <a:r>
              <a:rPr lang="en-US" sz="1600" dirty="0"/>
              <a:t>with physically fixed </a:t>
            </a:r>
            <a:r>
              <a:rPr lang="en-US" sz="1600" dirty="0" smtClean="0"/>
              <a:t>relays </a:t>
            </a:r>
            <a:endParaRPr lang="en-US" sz="1600" dirty="0"/>
          </a:p>
          <a:p>
            <a:pPr lvl="1" fontAlgn="base"/>
            <a:r>
              <a:rPr lang="en-US" sz="1600" dirty="0"/>
              <a:t>Optimization for mobile relays in future releases is not precluded</a:t>
            </a:r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687440"/>
            <a:ext cx="4824536" cy="1810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/>
              <a:t>In-band and out-of-band </a:t>
            </a:r>
            <a:r>
              <a:rPr lang="en-US" altLang="zh-CN" sz="4000" dirty="0"/>
              <a:t>b</a:t>
            </a:r>
            <a:r>
              <a:rPr lang="en-US" altLang="zh-CN" sz="4000" dirty="0" smtClean="0"/>
              <a:t>ackhaul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1600" b="1" dirty="0" smtClean="0"/>
              <a:t>Motivation:</a:t>
            </a:r>
            <a:endParaRPr lang="en-US" sz="1600" b="1" dirty="0"/>
          </a:p>
          <a:p>
            <a:pPr fontAlgn="base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In-band (access and backhaul links at least partially overlap in frequency) and out-of-band relays (access and backhaul links can operate independently) are important use cases for IAB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It is critical to study in-band operation which requires tighter interworking with the access links to accommodate half-duplex constraints (e.g. when the IAB node cannot transmit and receive simultaneously on the carrier) and avoid/mitigate interference</a:t>
            </a:r>
          </a:p>
          <a:p>
            <a:pPr marL="0" lvl="0" indent="0" fontAlgn="base">
              <a:buNone/>
            </a:pPr>
            <a:r>
              <a:rPr lang="en-US" sz="1600" b="1" dirty="0" smtClean="0"/>
              <a:t>Proposal 2: </a:t>
            </a:r>
          </a:p>
          <a:p>
            <a:pPr lvl="0" fontAlgn="base"/>
            <a:r>
              <a:rPr lang="en-US" sz="1600" dirty="0" smtClean="0"/>
              <a:t>Common </a:t>
            </a:r>
            <a:r>
              <a:rPr lang="en-US" sz="1600" dirty="0"/>
              <a:t>architecture supports both in-band and out-of-band IAB scenarios. </a:t>
            </a:r>
          </a:p>
          <a:p>
            <a:pPr fontAlgn="base"/>
            <a:r>
              <a:rPr lang="en-US" sz="1600" dirty="0"/>
              <a:t>In-band IAB scenarios including (TDM/FDM/SDM) of access and backhaul links subject to half-duplex constraint at the IAB node </a:t>
            </a:r>
            <a:r>
              <a:rPr lang="en-US" sz="1600" dirty="0" smtClean="0"/>
              <a:t>are </a:t>
            </a:r>
            <a:r>
              <a:rPr lang="en-US" sz="1600" dirty="0"/>
              <a:t>supported </a:t>
            </a:r>
          </a:p>
          <a:p>
            <a:pPr fontAlgn="base"/>
            <a:r>
              <a:rPr lang="en-US" sz="1600" dirty="0"/>
              <a:t>Out-of-band IAB scenarios </a:t>
            </a:r>
            <a:r>
              <a:rPr lang="en-US" sz="1600" dirty="0" smtClean="0"/>
              <a:t>are </a:t>
            </a:r>
            <a:r>
              <a:rPr lang="en-US" sz="1600" dirty="0"/>
              <a:t>also supported using the same set of RAN features </a:t>
            </a:r>
            <a:r>
              <a:rPr lang="en-US" sz="1600" dirty="0" smtClean="0"/>
              <a:t>designed </a:t>
            </a:r>
            <a:r>
              <a:rPr lang="en-US" sz="1600" dirty="0"/>
              <a:t>for in-band </a:t>
            </a:r>
            <a:r>
              <a:rPr lang="en-US" sz="1600" dirty="0" smtClean="0"/>
              <a:t>scenarios. </a:t>
            </a:r>
            <a:endParaRPr lang="en-US" sz="1600" dirty="0"/>
          </a:p>
          <a:p>
            <a:pPr lvl="1" fontAlgn="base"/>
            <a:r>
              <a:rPr lang="en-US" sz="1600" dirty="0"/>
              <a:t>Study whether additional RAN features are needed for out-of-band scenarios</a:t>
            </a:r>
          </a:p>
          <a:p>
            <a:endParaRPr lang="en-US" sz="16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97152"/>
            <a:ext cx="5040560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542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32681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/>
              <a:t>Access/backhaul RAT options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42951"/>
            <a:ext cx="8229600" cy="4525963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20000"/>
              </a:lnSpc>
              <a:buFont typeface="Arial" pitchFamily="34" charset="0"/>
              <a:buNone/>
            </a:pPr>
            <a:r>
              <a:rPr lang="en-US" sz="1600" b="1" dirty="0"/>
              <a:t>Motivation:</a:t>
            </a:r>
          </a:p>
          <a:p>
            <a:pPr fontAlgn="base">
              <a:spcBef>
                <a:spcPts val="0"/>
              </a:spcBef>
            </a:pPr>
            <a:r>
              <a:rPr lang="en-GB" sz="1600" dirty="0"/>
              <a:t>IAB can potentially </a:t>
            </a:r>
            <a:r>
              <a:rPr lang="en-GB" sz="1600" dirty="0" smtClean="0"/>
              <a:t>support operation in both </a:t>
            </a:r>
            <a:r>
              <a:rPr lang="en-GB" sz="1600" dirty="0"/>
              <a:t>mmWave and sub-6GHz spectrum </a:t>
            </a:r>
          </a:p>
          <a:p>
            <a:pPr fontAlgn="base">
              <a:spcBef>
                <a:spcPts val="0"/>
              </a:spcBef>
            </a:pPr>
            <a:r>
              <a:rPr lang="en-GB" sz="1600" dirty="0"/>
              <a:t>In addition to backhauling NR access links, backhauling of LTE access </a:t>
            </a:r>
            <a:r>
              <a:rPr lang="en-GB" sz="1600" dirty="0" smtClean="0"/>
              <a:t>links may </a:t>
            </a:r>
            <a:r>
              <a:rPr lang="en-GB" sz="1600" dirty="0"/>
              <a:t>potentially be supported, although architecture solutions to support this use case need to be </a:t>
            </a:r>
            <a:r>
              <a:rPr lang="en-GB" sz="1600" dirty="0" smtClean="0"/>
              <a:t>studied</a:t>
            </a:r>
          </a:p>
          <a:p>
            <a:pPr fontAlgn="base">
              <a:spcBef>
                <a:spcPts val="0"/>
              </a:spcBef>
            </a:pPr>
            <a:r>
              <a:rPr lang="en-GB" sz="1600" dirty="0" smtClean="0"/>
              <a:t>It is also critical to ensure that legacy UEs (e.g. Rel. 15 and earlier) are able to be served by nodes which are backhauled using IAB</a:t>
            </a:r>
            <a:endParaRPr lang="en-US" sz="1600" dirty="0"/>
          </a:p>
          <a:p>
            <a:pPr marL="0" lvl="0" indent="0" fontAlgn="base">
              <a:buNone/>
            </a:pPr>
            <a:r>
              <a:rPr lang="en-US" sz="1600" b="1" dirty="0" smtClean="0"/>
              <a:t>Proposal 3: </a:t>
            </a:r>
          </a:p>
          <a:p>
            <a:pPr lvl="0" fontAlgn="base"/>
            <a:r>
              <a:rPr lang="en-US" sz="1600" dirty="0"/>
              <a:t>NR access over NR backhaul is studied with highest priority </a:t>
            </a:r>
            <a:endParaRPr lang="en-US" sz="2400" dirty="0"/>
          </a:p>
          <a:p>
            <a:pPr lvl="0" fontAlgn="base"/>
            <a:r>
              <a:rPr lang="en-US" sz="1600" dirty="0"/>
              <a:t>Identify the additional architecture solutions required for LTE access over NR backhaul</a:t>
            </a:r>
          </a:p>
          <a:p>
            <a:pPr lvl="0" fontAlgn="base"/>
            <a:r>
              <a:rPr lang="en-US" sz="1600" dirty="0"/>
              <a:t>The IAB design shall at least support the following UEs to connect to a node which is backhauled using IAB:</a:t>
            </a:r>
          </a:p>
          <a:p>
            <a:pPr lvl="1" fontAlgn="base"/>
            <a:r>
              <a:rPr lang="en-US" sz="1600" dirty="0"/>
              <a:t>Rel. 15 NR UE</a:t>
            </a:r>
          </a:p>
          <a:p>
            <a:pPr lvl="1" fontAlgn="base"/>
            <a:r>
              <a:rPr lang="en-US" sz="1600" dirty="0"/>
              <a:t>Legacy LTE UE if IAB supports backhauling of LTE access</a:t>
            </a:r>
          </a:p>
          <a:p>
            <a:pPr marL="0" lvl="0" indent="0" fontAlgn="base">
              <a:buNone/>
            </a:pPr>
            <a:endParaRPr lang="en-US" sz="2400" dirty="0"/>
          </a:p>
          <a:p>
            <a:endParaRPr lang="en-US" sz="1600" dirty="0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53136"/>
            <a:ext cx="5448578" cy="2121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35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2930" y="159153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/>
              <a:t>IAB and SA/NSA deployments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1600" b="1" dirty="0" smtClean="0"/>
              <a:t>Motivation:</a:t>
            </a:r>
            <a:endParaRPr lang="en-US" sz="1600" b="1" dirty="0"/>
          </a:p>
          <a:p>
            <a:pPr fontAlgn="base"/>
            <a:r>
              <a:rPr lang="en-US" sz="1600" dirty="0"/>
              <a:t>IAB relaying should be possible in both stand-alone (SA) and non-stand-alone (NSA) deployments.</a:t>
            </a:r>
            <a:endParaRPr lang="en-US" sz="1600" dirty="0" smtClean="0"/>
          </a:p>
          <a:p>
            <a:pPr lvl="1" fontAlgn="base"/>
            <a:r>
              <a:rPr lang="en-US" sz="1400" dirty="0" smtClean="0"/>
              <a:t>Supporting </a:t>
            </a:r>
            <a:r>
              <a:rPr lang="en-US" sz="1400" dirty="0"/>
              <a:t>EN-DC on access </a:t>
            </a:r>
            <a:r>
              <a:rPr lang="en-US" sz="1400" dirty="0" smtClean="0"/>
              <a:t>links </a:t>
            </a:r>
            <a:r>
              <a:rPr lang="en-US" sz="1400" dirty="0"/>
              <a:t>is beneficial for early IAB deployments as well as for later deployments supporting EN-DC only UEs.</a:t>
            </a:r>
          </a:p>
          <a:p>
            <a:pPr lvl="1" fontAlgn="base"/>
            <a:r>
              <a:rPr lang="en-US" sz="1400" dirty="0"/>
              <a:t>Supporting EN-DC on </a:t>
            </a:r>
            <a:r>
              <a:rPr lang="en-US" sz="1400" dirty="0" smtClean="0"/>
              <a:t>backhaul links is beneficial for </a:t>
            </a:r>
            <a:r>
              <a:rPr lang="en-US" sz="1400" dirty="0"/>
              <a:t>networks that do not support stand-alone NR</a:t>
            </a:r>
            <a:r>
              <a:rPr lang="en-US" sz="1400" dirty="0" smtClean="0"/>
              <a:t>.</a:t>
            </a:r>
          </a:p>
          <a:p>
            <a:pPr fontAlgn="base"/>
            <a:r>
              <a:rPr lang="en-US" sz="1600" dirty="0" smtClean="0"/>
              <a:t>IAB operation under NSA should be studied since it requires </a:t>
            </a:r>
            <a:r>
              <a:rPr lang="en-US" sz="1600" dirty="0"/>
              <a:t>LTE radio and connection for control plane </a:t>
            </a:r>
            <a:r>
              <a:rPr lang="en-US" sz="1600" dirty="0" smtClean="0"/>
              <a:t>signaling, along with </a:t>
            </a:r>
            <a:r>
              <a:rPr lang="en-US" sz="1600" dirty="0"/>
              <a:t>NSA specific </a:t>
            </a:r>
            <a:r>
              <a:rPr lang="en-US" sz="1600" dirty="0" smtClean="0"/>
              <a:t>capabilities </a:t>
            </a:r>
            <a:r>
              <a:rPr lang="en-US" sz="1600" dirty="0"/>
              <a:t>and requirements </a:t>
            </a:r>
          </a:p>
          <a:p>
            <a:pPr marL="0" lvl="0" indent="0" fontAlgn="base">
              <a:buNone/>
            </a:pPr>
            <a:r>
              <a:rPr lang="en-US" sz="1600" b="1" dirty="0" smtClean="0"/>
              <a:t>Proposal 4: </a:t>
            </a:r>
          </a:p>
          <a:p>
            <a:r>
              <a:rPr lang="en-US" sz="1600" dirty="0"/>
              <a:t>SA and NSA on the access link will be supported</a:t>
            </a:r>
          </a:p>
          <a:p>
            <a:pPr lvl="0"/>
            <a:r>
              <a:rPr lang="en-US" sz="1600" dirty="0" smtClean="0"/>
              <a:t>Both </a:t>
            </a:r>
            <a:r>
              <a:rPr lang="en-US" sz="1600" dirty="0"/>
              <a:t>NSA and SA for the backhaul links will be studied</a:t>
            </a:r>
          </a:p>
          <a:p>
            <a:endParaRPr lang="en-US" sz="1600" dirty="0"/>
          </a:p>
        </p:txBody>
      </p:sp>
      <p:pic>
        <p:nvPicPr>
          <p:cNvPr id="7" name="図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174543"/>
            <a:ext cx="4235807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977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smtClean="0"/>
              <a:t>Supporting Contributions</a:t>
            </a:r>
            <a:endParaRPr lang="en-US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367265"/>
              </p:ext>
            </p:extLst>
          </p:nvPr>
        </p:nvGraphicFramePr>
        <p:xfrm>
          <a:off x="457200" y="1600200"/>
          <a:ext cx="7962901" cy="37030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501"/>
                <a:gridCol w="2057400"/>
                <a:gridCol w="4953000"/>
              </a:tblGrid>
              <a:tr h="301703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R2-1800389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General views on the scope of the IAB study</a:t>
                      </a:r>
                    </a:p>
                  </a:txBody>
                  <a:tcPr/>
                </a:tc>
              </a:tr>
              <a:tr h="1822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R2-1800390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IAB deployment scenarios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</a:tr>
              <a:tr h="1822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R2-1800391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Relaying in NSA network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</a:tr>
              <a:tr h="18223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R2-1800411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IAB deployment considerations</a:t>
                      </a:r>
                    </a:p>
                  </a:txBody>
                  <a:tcPr/>
                </a:tc>
              </a:tr>
              <a:tr h="18223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R2-1800568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KDDI Corporation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 level overview on IAB </a:t>
                      </a:r>
                    </a:p>
                  </a:txBody>
                  <a:tcPr marL="9525" marR="9525" marT="9525" marB="0"/>
                </a:tc>
              </a:tr>
              <a:tr h="18223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R2-1800570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KDDI Corporation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cases for IAB</a:t>
                      </a:r>
                    </a:p>
                  </a:txBody>
                  <a:tcPr/>
                </a:tc>
              </a:tr>
              <a:tr h="18223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R2-1800571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KDDI Corporation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NSA relay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architecture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0034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R2-1800953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Intel Corporation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Scenario and architecture for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IAB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0034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Deployment scenarios and use cases for Integrated Access Backhaul </a:t>
                      </a:r>
                    </a:p>
                  </a:txBody>
                  <a:tcPr/>
                </a:tc>
              </a:tr>
              <a:tr h="30170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R2-1801023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for EN-DC for IAB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170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R2-1801024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Ericsson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Duplexing in IAB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1703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Huawei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Technologies France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Consideration on IAB Scenarios and Use Cases </a:t>
                      </a:r>
                    </a:p>
                  </a:txBody>
                  <a:tcPr/>
                </a:tc>
              </a:tr>
              <a:tr h="301703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R2-1801214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cases and deployment scenarios for IAB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1749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8559</TotalTime>
  <Words>670</Words>
  <Application>Microsoft Office PowerPoint</Application>
  <PresentationFormat>On-screen Show (4:3)</PresentationFormat>
  <Paragraphs>86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</vt:lpstr>
      <vt:lpstr>Proposals on IAB Use Cases and Deployment Scenarios</vt:lpstr>
      <vt:lpstr>Relay deployment scenarios</vt:lpstr>
      <vt:lpstr>In-band and out-of-band backhaul</vt:lpstr>
      <vt:lpstr>Access/backhaul RAT options</vt:lpstr>
      <vt:lpstr>IAB and SA/NSA deployments</vt:lpstr>
      <vt:lpstr>Supporting Contributions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AT&amp;T</dc:creator>
  <cp:lastModifiedBy>Novlan, Thomas</cp:lastModifiedBy>
  <cp:revision>324</cp:revision>
  <dcterms:created xsi:type="dcterms:W3CDTF">2015-02-09T15:32:33Z</dcterms:created>
  <dcterms:modified xsi:type="dcterms:W3CDTF">2018-01-25T02:10:56Z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1460635711</vt:lpwstr>
  </property>
</Properties>
</file>