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86364" autoAdjust="0"/>
  </p:normalViewPr>
  <p:slideViewPr>
    <p:cSldViewPr snapToGrid="0">
      <p:cViewPr varScale="1">
        <p:scale>
          <a:sx n="60" d="100"/>
          <a:sy n="60" d="100"/>
        </p:scale>
        <p:origin x="16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8DAF4-ACF2-428B-B20A-01226DF7A98B}" type="datetimeFigureOut">
              <a:rPr lang="zh-CN" altLang="en-US" smtClean="0"/>
              <a:t>2017/6/17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E133C-D1BC-47E6-A4CC-F1E0B8813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512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E133C-D1BC-47E6-A4CC-F1E0B8813E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06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E133C-D1BC-47E6-A4CC-F1E0B8813E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643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 userDrawn="1"/>
        </p:nvSpPr>
        <p:spPr bwMode="auto">
          <a:xfrm>
            <a:off x="652490" y="3573463"/>
            <a:ext cx="7848600" cy="0"/>
          </a:xfrm>
          <a:prstGeom prst="line">
            <a:avLst/>
          </a:prstGeom>
          <a:noFill/>
          <a:ln w="38100">
            <a:solidFill>
              <a:srgbClr val="42BA97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17038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/>
        </p:nvSpPr>
        <p:spPr>
          <a:xfrm>
            <a:off x="495103" y="262597"/>
            <a:ext cx="73025" cy="766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矩形 8"/>
          <p:cNvSpPr/>
          <p:nvPr/>
        </p:nvSpPr>
        <p:spPr>
          <a:xfrm>
            <a:off x="449065" y="262597"/>
            <a:ext cx="17463" cy="766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8"/>
            <a:ext cx="8229600" cy="4525433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20000"/>
              </a:lnSpc>
              <a:spcBef>
                <a:spcPts val="300"/>
              </a:spcBef>
              <a:buClrTx/>
              <a:buSzPct val="75000"/>
              <a:buFont typeface="Wingdings" pitchFamily="2" charset="2"/>
              <a:buChar char=""/>
              <a:defRPr sz="2000"/>
            </a:lvl1pPr>
            <a:lvl2pPr marL="541325" indent="-271457">
              <a:lnSpc>
                <a:spcPct val="120000"/>
              </a:lnSpc>
              <a:spcBef>
                <a:spcPts val="300"/>
              </a:spcBef>
              <a:buClrTx/>
              <a:buFont typeface="微软雅黑" pitchFamily="34" charset="-122"/>
              <a:buChar char="»"/>
              <a:defRPr sz="1600"/>
            </a:lvl2pPr>
            <a:lvl3pPr marL="804843" indent="-263519">
              <a:lnSpc>
                <a:spcPct val="120000"/>
              </a:lnSpc>
              <a:spcBef>
                <a:spcPts val="300"/>
              </a:spcBef>
              <a:buClrTx/>
              <a:defRPr sz="1400"/>
            </a:lvl3pPr>
            <a:lvl4pPr>
              <a:buNone/>
              <a:defRPr/>
            </a:lvl4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609600" y="262599"/>
            <a:ext cx="8229600" cy="763957"/>
          </a:xfrm>
          <a:prstGeom prst="rect">
            <a:avLst/>
          </a:prstGeom>
        </p:spPr>
        <p:txBody>
          <a:bodyPr anchor="ctr" anchorCtr="0"/>
          <a:lstStyle>
            <a:lvl1pPr algn="l"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6" name="灯片编号占位符 10"/>
          <p:cNvSpPr>
            <a:spLocks noGrp="1"/>
          </p:cNvSpPr>
          <p:nvPr>
            <p:ph type="sldNum" sz="quarter" idx="10"/>
          </p:nvPr>
        </p:nvSpPr>
        <p:spPr>
          <a:xfrm>
            <a:off x="6781800" y="6356352"/>
            <a:ext cx="2133600" cy="366183"/>
          </a:xfrm>
          <a:prstGeom prst="rect">
            <a:avLst/>
          </a:prstGeom>
        </p:spPr>
        <p:txBody>
          <a:bodyPr/>
          <a:lstStyle>
            <a:lvl1pPr algn="r">
              <a:defRPr sz="1000" b="1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 smtClean="0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3389221"/>
      </p:ext>
    </p:extLst>
  </p:cSld>
  <p:clrMapOvr>
    <a:masterClrMapping/>
  </p:clrMapOvr>
  <p:transition spd="med" advClick="0">
    <p:pull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5"/>
          <p:cNvSpPr/>
          <p:nvPr userDrawn="1"/>
        </p:nvSpPr>
        <p:spPr>
          <a:xfrm>
            <a:off x="503239" y="317501"/>
            <a:ext cx="73025" cy="10329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57201" y="317501"/>
            <a:ext cx="17463" cy="10329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itle 19"/>
          <p:cNvSpPr>
            <a:spLocks noGrp="1"/>
          </p:cNvSpPr>
          <p:nvPr>
            <p:ph type="title"/>
          </p:nvPr>
        </p:nvSpPr>
        <p:spPr>
          <a:xfrm>
            <a:off x="609600" y="262597"/>
            <a:ext cx="8229600" cy="1143000"/>
          </a:xfrm>
          <a:prstGeom prst="rect">
            <a:avLst/>
          </a:prstGeom>
        </p:spPr>
        <p:txBody>
          <a:bodyPr anchor="ctr" anchorCtr="0"/>
          <a:lstStyle>
            <a:lvl1pPr algn="l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内容占位符 3"/>
          <p:cNvSpPr>
            <a:spLocks noGrp="1"/>
          </p:cNvSpPr>
          <p:nvPr>
            <p:ph sz="half" idx="2"/>
          </p:nvPr>
        </p:nvSpPr>
        <p:spPr>
          <a:xfrm>
            <a:off x="457200" y="1428737"/>
            <a:ext cx="4040188" cy="4506396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  <a:defRPr sz="1800" b="0"/>
            </a:lvl1pPr>
            <a:lvl2pPr marL="541325" indent="-271457">
              <a:lnSpc>
                <a:spcPct val="120000"/>
              </a:lnSpc>
              <a:spcBef>
                <a:spcPts val="300"/>
              </a:spcBef>
              <a:buFont typeface="微软雅黑" pitchFamily="34" charset="-122"/>
              <a:buChar char="»"/>
              <a:defRPr sz="1400" b="0"/>
            </a:lvl2pPr>
            <a:lvl3pPr marL="717532" indent="-176209">
              <a:lnSpc>
                <a:spcPct val="120000"/>
              </a:lnSpc>
              <a:spcBef>
                <a:spcPts val="300"/>
              </a:spcBef>
              <a:defRPr sz="1200" b="0"/>
            </a:lvl3pPr>
            <a:lvl4pPr>
              <a:buNone/>
              <a:defRPr sz="1200" b="0"/>
            </a:lvl4pPr>
            <a:lvl5pPr>
              <a:buNone/>
              <a:defRPr sz="11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14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28737"/>
            <a:ext cx="4041775" cy="4506396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  <a:defRPr sz="1800" b="0"/>
            </a:lvl1pPr>
            <a:lvl2pPr marL="541325" indent="-271457">
              <a:lnSpc>
                <a:spcPct val="120000"/>
              </a:lnSpc>
              <a:spcBef>
                <a:spcPts val="300"/>
              </a:spcBef>
              <a:buFont typeface="微软雅黑" pitchFamily="34" charset="-122"/>
              <a:buChar char="»"/>
              <a:defRPr sz="1400" b="0"/>
            </a:lvl2pPr>
            <a:lvl3pPr marL="717532" indent="-176209">
              <a:lnSpc>
                <a:spcPct val="120000"/>
              </a:lnSpc>
              <a:spcBef>
                <a:spcPts val="300"/>
              </a:spcBef>
              <a:defRPr sz="1200" b="0"/>
            </a:lvl3pPr>
            <a:lvl4pPr>
              <a:buNone/>
              <a:defRPr sz="1200" b="0"/>
            </a:lvl4pPr>
            <a:lvl5pPr>
              <a:buNone/>
              <a:defRPr sz="11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15" name="灯片编号占位符 10"/>
          <p:cNvSpPr>
            <a:spLocks noGrp="1"/>
          </p:cNvSpPr>
          <p:nvPr>
            <p:ph type="sldNum" sz="quarter" idx="10"/>
          </p:nvPr>
        </p:nvSpPr>
        <p:spPr>
          <a:xfrm>
            <a:off x="6781800" y="6356352"/>
            <a:ext cx="2133600" cy="366183"/>
          </a:xfrm>
          <a:prstGeom prst="rect">
            <a:avLst/>
          </a:prstGeom>
        </p:spPr>
        <p:txBody>
          <a:bodyPr/>
          <a:lstStyle>
            <a:lvl1pPr algn="r">
              <a:defRPr sz="1000" b="1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 smtClean="0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4444198"/>
      </p:ext>
    </p:extLst>
  </p:cSld>
  <p:clrMapOvr>
    <a:masterClrMapping/>
  </p:clrMapOvr>
  <p:transition spd="med" advClick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带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"/>
          <p:cNvSpPr/>
          <p:nvPr userDrawn="1"/>
        </p:nvSpPr>
        <p:spPr>
          <a:xfrm>
            <a:off x="503239" y="317501"/>
            <a:ext cx="73025" cy="10329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矩形 8"/>
          <p:cNvSpPr/>
          <p:nvPr userDrawn="1"/>
        </p:nvSpPr>
        <p:spPr>
          <a:xfrm>
            <a:off x="457201" y="317501"/>
            <a:ext cx="17463" cy="10329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609600" y="262597"/>
            <a:ext cx="8229600" cy="1143000"/>
          </a:xfrm>
          <a:prstGeom prst="rect">
            <a:avLst/>
          </a:prstGeom>
        </p:spPr>
        <p:txBody>
          <a:bodyPr anchor="ctr" anchorCtr="0"/>
          <a:lstStyle>
            <a:lvl1pPr algn="l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idx="1"/>
          </p:nvPr>
        </p:nvSpPr>
        <p:spPr>
          <a:xfrm>
            <a:off x="457200" y="1428737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20000"/>
              </a:lnSpc>
              <a:spcBef>
                <a:spcPts val="300"/>
              </a:spcBef>
              <a:buNone/>
              <a:defRPr sz="2000" b="0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8" name="内容占位符 3"/>
          <p:cNvSpPr>
            <a:spLocks noGrp="1"/>
          </p:cNvSpPr>
          <p:nvPr>
            <p:ph sz="half" idx="2"/>
          </p:nvPr>
        </p:nvSpPr>
        <p:spPr>
          <a:xfrm>
            <a:off x="457200" y="2070086"/>
            <a:ext cx="4040188" cy="3949700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  <a:defRPr sz="1800" b="0"/>
            </a:lvl1pPr>
            <a:lvl2pPr marL="541325" indent="-271457">
              <a:lnSpc>
                <a:spcPct val="120000"/>
              </a:lnSpc>
              <a:spcBef>
                <a:spcPts val="300"/>
              </a:spcBef>
              <a:buFont typeface="微软雅黑" pitchFamily="34" charset="-122"/>
              <a:buChar char="»"/>
              <a:defRPr sz="1400" b="0"/>
            </a:lvl2pPr>
            <a:lvl3pPr marL="717532" indent="-176209">
              <a:lnSpc>
                <a:spcPct val="120000"/>
              </a:lnSpc>
              <a:spcBef>
                <a:spcPts val="300"/>
              </a:spcBef>
              <a:defRPr sz="1200" b="0"/>
            </a:lvl3pPr>
            <a:lvl4pPr>
              <a:defRPr sz="1200" b="0"/>
            </a:lvl4pPr>
            <a:lvl5pPr>
              <a:defRPr sz="11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9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428737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20000"/>
              </a:lnSpc>
              <a:spcBef>
                <a:spcPts val="300"/>
              </a:spcBef>
              <a:buNone/>
              <a:defRPr sz="2000" b="0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0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070086"/>
            <a:ext cx="4041775" cy="3949700"/>
          </a:xfrm>
          <a:prstGeom prst="rect">
            <a:avLst/>
          </a:prstGeom>
        </p:spPr>
        <p:txBody>
          <a:bodyPr/>
          <a:lstStyle>
            <a:lvl1pPr marL="269868" indent="-269868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  <a:defRPr sz="1800" b="0"/>
            </a:lvl1pPr>
            <a:lvl2pPr marL="541325" indent="-271457">
              <a:lnSpc>
                <a:spcPct val="120000"/>
              </a:lnSpc>
              <a:spcBef>
                <a:spcPts val="300"/>
              </a:spcBef>
              <a:buFont typeface="微软雅黑" pitchFamily="34" charset="-122"/>
              <a:buChar char="»"/>
              <a:defRPr sz="1400" b="0"/>
            </a:lvl2pPr>
            <a:lvl3pPr marL="717532" indent="-176209">
              <a:lnSpc>
                <a:spcPct val="120000"/>
              </a:lnSpc>
              <a:spcBef>
                <a:spcPts val="300"/>
              </a:spcBef>
              <a:defRPr sz="1200" b="0"/>
            </a:lvl3pPr>
            <a:lvl4pPr>
              <a:defRPr sz="1200" b="0"/>
            </a:lvl4pPr>
            <a:lvl5pPr>
              <a:defRPr sz="11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0"/>
          </p:nvPr>
        </p:nvSpPr>
        <p:spPr>
          <a:xfrm>
            <a:off x="6781800" y="6356352"/>
            <a:ext cx="2133600" cy="366183"/>
          </a:xfrm>
          <a:prstGeom prst="rect">
            <a:avLst/>
          </a:prstGeom>
        </p:spPr>
        <p:txBody>
          <a:bodyPr/>
          <a:lstStyle>
            <a:lvl1pPr algn="r">
              <a:defRPr sz="1000" b="1" dirty="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 smtClean="0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059231"/>
      </p:ext>
    </p:extLst>
  </p:cSld>
  <p:clrMapOvr>
    <a:masterClrMapping/>
  </p:clrMapOvr>
  <p:transition spd="med" advClick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28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med" advClick="0">
    <p:pull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07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14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21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2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1305" indent="-3413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44" indent="-28415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385" indent="-22700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573" indent="-22700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761" indent="-227007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97" indent="-228536" algn="l" defTabSz="9141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70" indent="-228536" algn="l" defTabSz="9141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42" indent="-228536" algn="l" defTabSz="9141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13" indent="-228536" algn="l" defTabSz="9141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3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45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17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89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1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34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06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78" algn="l" defTabSz="9141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02021" y="2455072"/>
            <a:ext cx="8395138" cy="1316828"/>
          </a:xfrm>
        </p:spPr>
        <p:txBody>
          <a:bodyPr/>
          <a:lstStyle/>
          <a:p>
            <a:r>
              <a:rPr lang="en-US" altLang="zh-CN" sz="3300" dirty="0"/>
              <a:t>Bearer type issues on </a:t>
            </a:r>
            <a:r>
              <a:rPr lang="en-US" altLang="zh-CN" sz="3300" dirty="0" err="1"/>
              <a:t>VoLTE</a:t>
            </a:r>
            <a:r>
              <a:rPr lang="en-US" altLang="zh-CN" sz="3300" dirty="0"/>
              <a:t> supported in </a:t>
            </a:r>
            <a:r>
              <a:rPr lang="en-US" altLang="zh-CN" sz="3300" dirty="0" smtClean="0"/>
              <a:t>Option4</a:t>
            </a:r>
            <a:br>
              <a:rPr lang="en-US" altLang="zh-CN" sz="3300" dirty="0" smtClean="0"/>
            </a:br>
            <a:endParaRPr lang="zh-CN" altLang="en-US" sz="3300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5624513"/>
            <a:ext cx="2133600" cy="275035"/>
          </a:xfrm>
          <a:prstGeom prst="rect">
            <a:avLst/>
          </a:prstGeom>
        </p:spPr>
        <p:txBody>
          <a:bodyPr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 sz="1350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z="1350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402021" y="358356"/>
            <a:ext cx="4013973" cy="110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675"/>
              </a:spcAft>
              <a:buNone/>
            </a:pPr>
            <a:r>
              <a:rPr lang="en-GB" altLang="zh-CN" sz="15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WG2 </a:t>
            </a:r>
            <a:r>
              <a:rPr lang="en-GB" altLang="zh-CN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-NR#2  </a:t>
            </a:r>
            <a:r>
              <a:rPr lang="sv-SE" altLang="zh-CN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27</a:t>
            </a:r>
            <a:r>
              <a:rPr lang="sv-SE" altLang="ja-JP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-29 Jun </a:t>
            </a:r>
            <a:r>
              <a:rPr lang="sv-SE" altLang="ja-JP" sz="15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2017, </a:t>
            </a:r>
            <a:r>
              <a:rPr lang="sv-SE" altLang="ja-JP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Qingdao, </a:t>
            </a:r>
            <a:r>
              <a:rPr lang="sv-SE" altLang="ja-JP" sz="15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China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15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Agenda Item: </a:t>
            </a:r>
            <a:r>
              <a:rPr lang="sv-SE" altLang="ja-JP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10</a:t>
            </a:r>
            <a:r>
              <a:rPr lang="en-US" altLang="ja-JP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.2.2.1</a:t>
            </a:r>
            <a:endParaRPr lang="sv-SE" altLang="ja-JP" sz="15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15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Document for: </a:t>
            </a:r>
            <a:r>
              <a:rPr lang="sv-SE" altLang="ja-JP" sz="15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Discussion</a:t>
            </a:r>
            <a:endParaRPr lang="sv-SE" altLang="ja-JP" sz="15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8" name="正方形/長方形 3"/>
          <p:cNvSpPr>
            <a:spLocks noChangeArrowheads="1"/>
          </p:cNvSpPr>
          <p:nvPr/>
        </p:nvSpPr>
        <p:spPr bwMode="auto">
          <a:xfrm>
            <a:off x="7353629" y="358356"/>
            <a:ext cx="1254637" cy="3231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675"/>
              </a:spcAft>
              <a:buNone/>
              <a:defRPr/>
            </a:pPr>
            <a:r>
              <a:rPr lang="en-GB" altLang="zh-CN" sz="1500" kern="0" dirty="0">
                <a:solidFill>
                  <a:prstClr val="black"/>
                </a:solidFill>
                <a:latin typeface="Arial" charset="0"/>
              </a:rPr>
              <a:t>R2-1707109</a:t>
            </a:r>
            <a:endParaRPr lang="en-GB" altLang="zh-CN" sz="1500" kern="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96439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260009"/>
            <a:ext cx="8458200" cy="3705406"/>
          </a:xfrm>
        </p:spPr>
        <p:txBody>
          <a:bodyPr/>
          <a:lstStyle/>
          <a:p>
            <a:r>
              <a:rPr lang="en-US" altLang="zh-CN" sz="1600" dirty="0"/>
              <a:t>In RAN2#97bis it is agreed that t</a:t>
            </a:r>
            <a:r>
              <a:rPr lang="en-GB" altLang="zh-CN" sz="1600" dirty="0"/>
              <a:t>he </a:t>
            </a:r>
            <a:r>
              <a:rPr lang="en-GB" altLang="zh-CN" sz="1600" dirty="0"/>
              <a:t>following combinations of bearer types cannot be configured simultaneously in LTE-NR </a:t>
            </a:r>
            <a:r>
              <a:rPr lang="en-GB" altLang="zh-CN" sz="1600" dirty="0"/>
              <a:t>DC simultaneously </a:t>
            </a:r>
            <a:r>
              <a:rPr lang="en-GB" altLang="zh-CN" sz="1600" dirty="0"/>
              <a:t>for user plane DRBs:</a:t>
            </a:r>
            <a:endParaRPr lang="zh-CN" altLang="zh-CN" sz="1600" dirty="0"/>
          </a:p>
          <a:p>
            <a:pPr lvl="1"/>
            <a:r>
              <a:rPr lang="en-GB" altLang="zh-CN" sz="1400" dirty="0"/>
              <a:t>MCG </a:t>
            </a:r>
            <a:r>
              <a:rPr lang="en-GB" altLang="zh-CN" sz="1400" dirty="0"/>
              <a:t>split bearer and SCG split bearer</a:t>
            </a:r>
            <a:endParaRPr lang="zh-CN" altLang="zh-CN" sz="1400" dirty="0"/>
          </a:p>
          <a:p>
            <a:pPr lvl="1"/>
            <a:r>
              <a:rPr lang="en-GB" altLang="zh-CN" sz="1400" dirty="0"/>
              <a:t>MCG </a:t>
            </a:r>
            <a:r>
              <a:rPr lang="en-GB" altLang="zh-CN" sz="1400" dirty="0"/>
              <a:t>split bearer and SCG bearer (same as LTE DC</a:t>
            </a:r>
            <a:r>
              <a:rPr lang="en-GB" altLang="zh-CN" sz="1400" dirty="0"/>
              <a:t>)</a:t>
            </a:r>
          </a:p>
          <a:p>
            <a:r>
              <a:rPr lang="en-GB" altLang="zh-CN" sz="1600" dirty="0"/>
              <a:t>For LTE-NR </a:t>
            </a:r>
            <a:r>
              <a:rPr lang="en-GB" altLang="zh-CN" sz="1600" dirty="0"/>
              <a:t>DC </a:t>
            </a:r>
            <a:r>
              <a:rPr lang="en-GB" altLang="zh-CN" sz="1600" dirty="0"/>
              <a:t>Option4</a:t>
            </a:r>
            <a:r>
              <a:rPr lang="zh-CN" altLang="en-US" sz="1600" dirty="0"/>
              <a:t> </a:t>
            </a:r>
            <a:r>
              <a:rPr lang="en-US" altLang="zh-CN" sz="1600" dirty="0"/>
              <a:t>where the MN is NR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and the SN is LTE </a:t>
            </a:r>
            <a:r>
              <a:rPr lang="en-US" altLang="zh-CN" sz="1600" dirty="0" err="1"/>
              <a:t>eNB</a:t>
            </a:r>
            <a:r>
              <a:rPr lang="en-US" altLang="zh-CN" sz="1600" dirty="0"/>
              <a:t>, usually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service is provided by MCG bearer or MCG split bearer.</a:t>
            </a:r>
          </a:p>
          <a:p>
            <a:r>
              <a:rPr lang="en-US" altLang="zh-CN" sz="1600" dirty="0"/>
              <a:t>In some cases, the UE may perform the </a:t>
            </a:r>
            <a:r>
              <a:rPr lang="en-US" altLang="zh-CN" sz="1600" dirty="0"/>
              <a:t>ordinary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service and voice (VoIP) service at the same time. In this case, voice will prefer to be provided by LTE </a:t>
            </a:r>
            <a:r>
              <a:rPr lang="en-US" altLang="zh-CN" sz="1600" dirty="0" err="1"/>
              <a:t>eNB</a:t>
            </a:r>
            <a:r>
              <a:rPr lang="en-US" altLang="zh-CN" sz="1600" dirty="0"/>
              <a:t> for better coverage(e.g. lower frequency</a:t>
            </a:r>
            <a:r>
              <a:rPr lang="en-US" altLang="zh-CN" sz="1600" dirty="0"/>
              <a:t>),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will prefer to be provided by NR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.</a:t>
            </a:r>
            <a:endParaRPr lang="en-US" altLang="zh-CN" sz="1600" dirty="0"/>
          </a:p>
          <a:p>
            <a:endParaRPr lang="en-US" altLang="zh-CN" sz="1600" dirty="0"/>
          </a:p>
          <a:p>
            <a:r>
              <a:rPr lang="en-US" altLang="zh-CN" sz="1600" dirty="0"/>
              <a:t>For this case how to support </a:t>
            </a:r>
            <a:r>
              <a:rPr lang="en-US" altLang="zh-CN" sz="1600" dirty="0"/>
              <a:t>the ordinary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on NR and voice on LTE simultaneously? </a:t>
            </a:r>
          </a:p>
          <a:p>
            <a:pPr marL="0" indent="0">
              <a:buNone/>
            </a:pPr>
            <a:endParaRPr lang="en-US" altLang="zh-CN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26523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86729" y="1343267"/>
            <a:ext cx="8229600" cy="3386147"/>
          </a:xfrm>
        </p:spPr>
        <p:txBody>
          <a:bodyPr/>
          <a:lstStyle/>
          <a:p>
            <a:r>
              <a:rPr lang="en-US" altLang="zh-CN" sz="1600" dirty="0"/>
              <a:t>Considering the </a:t>
            </a:r>
            <a:r>
              <a:rPr lang="en-US" altLang="zh-CN" sz="1600" dirty="0" err="1"/>
              <a:t>limitted</a:t>
            </a:r>
            <a:r>
              <a:rPr lang="en-US" altLang="zh-CN" sz="1600" dirty="0"/>
              <a:t> combinations, some possible </a:t>
            </a:r>
            <a:r>
              <a:rPr lang="en-US" altLang="zh-CN" sz="1600" dirty="0"/>
              <a:t>combinations for ordinary </a:t>
            </a:r>
            <a:r>
              <a:rPr lang="en-US" altLang="zh-CN" sz="1600" dirty="0" err="1"/>
              <a:t>eMBB</a:t>
            </a:r>
            <a:r>
              <a:rPr lang="en-US" altLang="zh-CN" sz="1600" dirty="0"/>
              <a:t> </a:t>
            </a:r>
            <a:r>
              <a:rPr lang="en-US" altLang="zh-CN" sz="1600" dirty="0"/>
              <a:t>and </a:t>
            </a:r>
            <a:r>
              <a:rPr lang="en-US" altLang="zh-CN" sz="1600" dirty="0" err="1"/>
              <a:t>V</a:t>
            </a:r>
            <a:r>
              <a:rPr lang="en-US" altLang="zh-CN" sz="1600" dirty="0" err="1"/>
              <a:t>oLTE</a:t>
            </a:r>
            <a:r>
              <a:rPr lang="en-US" altLang="zh-CN" sz="1600" dirty="0"/>
              <a:t> perform </a:t>
            </a:r>
            <a:r>
              <a:rPr lang="en-GB" altLang="zh-CN" sz="1600" dirty="0"/>
              <a:t>simultaneously for Option4 </a:t>
            </a:r>
            <a:r>
              <a:rPr lang="en-US" altLang="zh-CN" sz="1600" dirty="0"/>
              <a:t>maybe:</a:t>
            </a:r>
          </a:p>
          <a:p>
            <a:pPr lvl="1"/>
            <a:r>
              <a:rPr lang="en-US" altLang="zh-CN" sz="1400" dirty="0"/>
              <a:t>MCG split </a:t>
            </a:r>
            <a:r>
              <a:rPr lang="en-US" altLang="zh-CN" sz="1400" dirty="0"/>
              <a:t>bearer for </a:t>
            </a:r>
            <a:r>
              <a:rPr lang="en-US" altLang="zh-CN" sz="1400" dirty="0" err="1"/>
              <a:t>eMBB</a:t>
            </a:r>
            <a:r>
              <a:rPr lang="en-US" altLang="zh-CN" sz="1400" dirty="0"/>
              <a:t> and </a:t>
            </a:r>
            <a:r>
              <a:rPr lang="en-US" altLang="zh-CN" sz="1400" dirty="0"/>
              <a:t>MCG split </a:t>
            </a:r>
            <a:r>
              <a:rPr lang="en-US" altLang="zh-CN" sz="1400" dirty="0"/>
              <a:t>bearer for </a:t>
            </a:r>
            <a:r>
              <a:rPr lang="en-US" altLang="zh-CN" sz="1400" dirty="0" err="1"/>
              <a:t>VoLTE</a:t>
            </a:r>
            <a:endParaRPr lang="en-US" altLang="zh-CN" sz="1400" dirty="0"/>
          </a:p>
          <a:p>
            <a:pPr lvl="1"/>
            <a:r>
              <a:rPr lang="en-US" altLang="zh-CN" sz="1400" dirty="0"/>
              <a:t>MCG bearer for </a:t>
            </a:r>
            <a:r>
              <a:rPr lang="en-US" altLang="zh-CN" sz="1400" dirty="0" err="1"/>
              <a:t>eMBB</a:t>
            </a:r>
            <a:r>
              <a:rPr lang="en-US" altLang="zh-CN" sz="1400" dirty="0"/>
              <a:t> and </a:t>
            </a:r>
            <a:r>
              <a:rPr lang="en-US" altLang="zh-CN" sz="1400" dirty="0"/>
              <a:t>MCG split </a:t>
            </a:r>
            <a:r>
              <a:rPr lang="en-US" altLang="zh-CN" sz="1400" dirty="0"/>
              <a:t>bearer </a:t>
            </a:r>
            <a:r>
              <a:rPr lang="en-US" altLang="zh-CN" sz="1400" dirty="0"/>
              <a:t>for </a:t>
            </a:r>
            <a:r>
              <a:rPr lang="en-US" altLang="zh-CN" sz="1400" dirty="0" err="1"/>
              <a:t>VoLTE</a:t>
            </a:r>
            <a:endParaRPr lang="en-US" altLang="zh-CN" sz="1400" dirty="0"/>
          </a:p>
          <a:p>
            <a:pPr lvl="1"/>
            <a:endParaRPr lang="en-US" altLang="zh-CN" sz="1400" dirty="0"/>
          </a:p>
          <a:p>
            <a:r>
              <a:rPr lang="en-US" altLang="zh-CN" sz="1600" dirty="0"/>
              <a:t>It seems that </a:t>
            </a:r>
            <a:r>
              <a:rPr lang="en-US" altLang="zh-CN" sz="1600" dirty="0" err="1"/>
              <a:t>VoLTE</a:t>
            </a:r>
            <a:r>
              <a:rPr lang="en-US" altLang="zh-CN" sz="1600" dirty="0"/>
              <a:t> have no choice but carried by MCG split bearer(100% traffic </a:t>
            </a:r>
            <a:r>
              <a:rPr lang="en-US" altLang="zh-CN" sz="1600" dirty="0" err="1"/>
              <a:t>splited</a:t>
            </a:r>
            <a:r>
              <a:rPr lang="en-US" altLang="zh-CN" sz="1600" dirty="0"/>
              <a:t> to SN). But it is known that </a:t>
            </a:r>
            <a:r>
              <a:rPr lang="en-US" altLang="zh-CN" sz="1600" dirty="0" err="1"/>
              <a:t>RoHC</a:t>
            </a:r>
            <a:r>
              <a:rPr lang="en-US" altLang="zh-CN" sz="1600" dirty="0"/>
              <a:t> is not configured for Split bearer in LTE-DC, is it possible to make some enhancements of Split bearer to support the </a:t>
            </a:r>
            <a:r>
              <a:rPr lang="en-US" altLang="zh-CN" sz="1600" dirty="0" err="1"/>
              <a:t>VoLTE</a:t>
            </a:r>
            <a:r>
              <a:rPr lang="en-US" altLang="zh-CN" sz="1600" dirty="0"/>
              <a:t> functions (e.g. </a:t>
            </a:r>
            <a:r>
              <a:rPr lang="en-US" altLang="zh-CN" sz="1600" dirty="0" err="1"/>
              <a:t>RoHC</a:t>
            </a:r>
            <a:r>
              <a:rPr lang="en-US" altLang="zh-CN" sz="1600" dirty="0"/>
              <a:t> and Semi-Persistent Scheduling, etc.) in LTE-NR DC?</a:t>
            </a:r>
          </a:p>
          <a:p>
            <a:endParaRPr lang="en-US" altLang="zh-CN" sz="1600" dirty="0"/>
          </a:p>
          <a:p>
            <a:r>
              <a:rPr lang="en-US" altLang="zh-CN" sz="1600" dirty="0"/>
              <a:t>If </a:t>
            </a:r>
            <a:r>
              <a:rPr lang="en-US" altLang="zh-CN" sz="1600" dirty="0" err="1"/>
              <a:t>VoLTE</a:t>
            </a:r>
            <a:r>
              <a:rPr lang="en-US" altLang="zh-CN" sz="1600" dirty="0"/>
              <a:t> can not be carried by MCG split bearer, is there any other solution</a:t>
            </a:r>
            <a:r>
              <a:rPr lang="zh-CN" altLang="en-US" sz="1600" dirty="0"/>
              <a:t>，</a:t>
            </a:r>
            <a:r>
              <a:rPr lang="en-US" altLang="zh-CN" sz="1600" dirty="0"/>
              <a:t>such as the MN does not perform bearer split but just transfer voice traffic to SN?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Consideration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10928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1800" dirty="0"/>
              <a:t>When making </a:t>
            </a:r>
            <a:r>
              <a:rPr lang="en-GB" altLang="zh-CN" sz="1800" dirty="0" err="1"/>
              <a:t>dec</a:t>
            </a:r>
            <a:r>
              <a:rPr lang="en-US" altLang="zh-CN" sz="1800" dirty="0" err="1"/>
              <a:t>i</a:t>
            </a:r>
            <a:r>
              <a:rPr lang="en-GB" altLang="zh-CN" sz="1800" dirty="0" err="1"/>
              <a:t>sions</a:t>
            </a:r>
            <a:r>
              <a:rPr lang="zh-CN" altLang="en-US" sz="1800" dirty="0"/>
              <a:t> </a:t>
            </a:r>
            <a:r>
              <a:rPr lang="en-US" altLang="zh-CN" sz="1800" dirty="0"/>
              <a:t>on</a:t>
            </a:r>
            <a:r>
              <a:rPr lang="en-GB" altLang="zh-CN" sz="1800" dirty="0"/>
              <a:t>  the </a:t>
            </a:r>
            <a:r>
              <a:rPr lang="en-US" altLang="zh-CN" sz="1800" dirty="0"/>
              <a:t>bearer types combinations </a:t>
            </a:r>
            <a:r>
              <a:rPr lang="en-US" altLang="zh-CN" sz="1800" dirty="0"/>
              <a:t>and mergers</a:t>
            </a:r>
            <a:r>
              <a:rPr lang="en-GB" altLang="zh-CN" sz="1800" dirty="0"/>
              <a:t>,</a:t>
            </a:r>
            <a:r>
              <a:rPr lang="en-GB" altLang="zh-CN" sz="1800" dirty="0"/>
              <a:t> </a:t>
            </a:r>
            <a:r>
              <a:rPr lang="en-GB" altLang="zh-CN" sz="1800" dirty="0"/>
              <a:t>different services requirements in </a:t>
            </a:r>
            <a:r>
              <a:rPr lang="en-GB" altLang="zh-CN" sz="1800" dirty="0"/>
              <a:t>various </a:t>
            </a:r>
            <a:r>
              <a:rPr lang="en-GB" altLang="zh-CN" sz="1800" dirty="0"/>
              <a:t>scenarios should be considered</a:t>
            </a:r>
            <a:r>
              <a:rPr lang="zh-CN" altLang="en-US" sz="1800" dirty="0"/>
              <a:t>，</a:t>
            </a:r>
            <a:r>
              <a:rPr lang="en-US" altLang="zh-CN" sz="1800" dirty="0"/>
              <a:t>s</a:t>
            </a:r>
            <a:r>
              <a:rPr lang="en-GB" altLang="zh-CN" sz="1800" dirty="0" err="1"/>
              <a:t>uch</a:t>
            </a:r>
            <a:r>
              <a:rPr lang="en-GB" altLang="zh-CN" sz="1800" dirty="0"/>
              <a:t> as </a:t>
            </a:r>
            <a:r>
              <a:rPr lang="en-US" altLang="zh-CN" sz="1800" dirty="0"/>
              <a:t>ordinary</a:t>
            </a:r>
            <a:r>
              <a:rPr lang="en-GB" altLang="zh-CN" sz="1800" dirty="0"/>
              <a:t> </a:t>
            </a:r>
            <a:r>
              <a:rPr lang="en-US" altLang="zh-CN" sz="1800" dirty="0" err="1"/>
              <a:t>eMBB</a:t>
            </a:r>
            <a:r>
              <a:rPr lang="en-US" altLang="zh-CN" sz="1800" dirty="0"/>
              <a:t> service and </a:t>
            </a:r>
            <a:r>
              <a:rPr lang="en-US" altLang="zh-CN" sz="1800" dirty="0" err="1"/>
              <a:t>VoLTE</a:t>
            </a:r>
            <a:r>
              <a:rPr lang="en-US" altLang="zh-CN" sz="1800" dirty="0"/>
              <a:t> service performed </a:t>
            </a:r>
            <a:r>
              <a:rPr lang="en-US" altLang="zh-CN" sz="1800" dirty="0"/>
              <a:t>simultaneously </a:t>
            </a:r>
            <a:r>
              <a:rPr lang="en-US" altLang="zh-CN" sz="1800" dirty="0"/>
              <a:t>in</a:t>
            </a:r>
            <a:r>
              <a:rPr lang="en-GB" altLang="zh-CN" sz="1800" dirty="0"/>
              <a:t> </a:t>
            </a:r>
            <a:r>
              <a:rPr lang="en-GB" altLang="zh-CN" sz="1800" dirty="0"/>
              <a:t>LTE-NR DC </a:t>
            </a:r>
            <a:r>
              <a:rPr lang="en-GB" altLang="zh-CN" sz="1800" dirty="0"/>
              <a:t>Option4.</a:t>
            </a:r>
            <a:endParaRPr lang="en-US" altLang="zh-CN" sz="1800" dirty="0"/>
          </a:p>
          <a:p>
            <a:endParaRPr lang="en-US" altLang="zh-CN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fld id="{60E1D707-743A-4DE1-9ADF-A19E5F8506DA}" type="slidenum">
              <a:rPr lang="en-US">
                <a:solidFill>
                  <a:prstClr val="white">
                    <a:lumMod val="50000"/>
                  </a:prstClr>
                </a:solidFill>
                <a:latin typeface="Arial" charset="0"/>
                <a:ea typeface="宋体" charset="-122"/>
              </a:rPr>
              <a:pPr defTabSz="914378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>
              <a:solidFill>
                <a:prstClr val="white">
                  <a:lumMod val="50000"/>
                </a:prstClr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94049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胶片模板-移动通信研究所-16比9-20160822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2C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362</Words>
  <Application>Microsoft Office PowerPoint</Application>
  <PresentationFormat>全屏显示(4:3)</PresentationFormat>
  <Paragraphs>30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Batang</vt:lpstr>
      <vt:lpstr>ＭＳ Ｐゴシック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胶片模板-移动通信研究所-16比9-20160822</vt:lpstr>
      <vt:lpstr>Bearer type issues on VoLTE supported in Option4 </vt:lpstr>
      <vt:lpstr>Introduction</vt:lpstr>
      <vt:lpstr>Consideration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bearer type combinations considering VoLTE supported in Option4</dc:title>
  <dc:creator>吴锦莲</dc:creator>
  <cp:lastModifiedBy>吴锦莲</cp:lastModifiedBy>
  <cp:revision>36</cp:revision>
  <dcterms:created xsi:type="dcterms:W3CDTF">2017-06-13T03:00:16Z</dcterms:created>
  <dcterms:modified xsi:type="dcterms:W3CDTF">2017-06-17T04:51:33Z</dcterms:modified>
</cp:coreProperties>
</file>